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33F_B06FB5C6.xml" ContentType="application/vnd.ms-powerpoint.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216_2FC3EA95.xml" ContentType="application/vnd.ms-powerpoint.comments+xml"/>
  <Override PartName="/ppt/comments/modernComment_1212_4DA59613.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6DC_C3A0E44C.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comments/modernComment_1209_5F482010.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9" r:id="rId4"/>
  </p:sldMasterIdLst>
  <p:notesMasterIdLst>
    <p:notesMasterId r:id="rId275"/>
  </p:notesMasterIdLst>
  <p:handoutMasterIdLst>
    <p:handoutMasterId r:id="rId276"/>
  </p:handoutMasterIdLst>
  <p:sldIdLst>
    <p:sldId id="831" r:id="rId5"/>
    <p:sldId id="1729" r:id="rId6"/>
    <p:sldId id="2147470000" r:id="rId7"/>
    <p:sldId id="4604" r:id="rId8"/>
    <p:sldId id="2147470017" r:id="rId9"/>
    <p:sldId id="4605" r:id="rId10"/>
    <p:sldId id="4629" r:id="rId11"/>
    <p:sldId id="2147470002" r:id="rId12"/>
    <p:sldId id="2147470001" r:id="rId13"/>
    <p:sldId id="4643" r:id="rId14"/>
    <p:sldId id="4641" r:id="rId15"/>
    <p:sldId id="4642" r:id="rId16"/>
    <p:sldId id="4637" r:id="rId17"/>
    <p:sldId id="4644" r:id="rId18"/>
    <p:sldId id="1661" r:id="rId19"/>
    <p:sldId id="1666" r:id="rId20"/>
    <p:sldId id="1667" r:id="rId21"/>
    <p:sldId id="1668" r:id="rId22"/>
    <p:sldId id="1674" r:id="rId23"/>
    <p:sldId id="1645" r:id="rId24"/>
    <p:sldId id="1698" r:id="rId25"/>
    <p:sldId id="1699" r:id="rId26"/>
    <p:sldId id="1721" r:id="rId27"/>
    <p:sldId id="1578" r:id="rId28"/>
    <p:sldId id="2147469989" r:id="rId29"/>
    <p:sldId id="1579" r:id="rId30"/>
    <p:sldId id="1580" r:id="rId31"/>
    <p:sldId id="1581" r:id="rId32"/>
    <p:sldId id="1585" r:id="rId33"/>
    <p:sldId id="1582" r:id="rId34"/>
    <p:sldId id="1612" r:id="rId35"/>
    <p:sldId id="1593" r:id="rId36"/>
    <p:sldId id="1594" r:id="rId37"/>
    <p:sldId id="1595" r:id="rId38"/>
    <p:sldId id="1592" r:id="rId39"/>
    <p:sldId id="1584" r:id="rId40"/>
    <p:sldId id="1587" r:id="rId41"/>
    <p:sldId id="1572" r:id="rId42"/>
    <p:sldId id="1576" r:id="rId43"/>
    <p:sldId id="1577" r:id="rId44"/>
    <p:sldId id="1598" r:id="rId45"/>
    <p:sldId id="1599" r:id="rId46"/>
    <p:sldId id="1603" r:id="rId47"/>
    <p:sldId id="1604" r:id="rId48"/>
    <p:sldId id="1605" r:id="rId49"/>
    <p:sldId id="2147469995" r:id="rId50"/>
    <p:sldId id="2147469977" r:id="rId51"/>
    <p:sldId id="4606" r:id="rId52"/>
    <p:sldId id="4620" r:id="rId53"/>
    <p:sldId id="4630" r:id="rId54"/>
    <p:sldId id="4631" r:id="rId55"/>
    <p:sldId id="4632" r:id="rId56"/>
    <p:sldId id="4633" r:id="rId57"/>
    <p:sldId id="2147470018" r:id="rId58"/>
    <p:sldId id="4611" r:id="rId59"/>
    <p:sldId id="4622" r:id="rId60"/>
    <p:sldId id="4634" r:id="rId61"/>
    <p:sldId id="4635" r:id="rId62"/>
    <p:sldId id="4636" r:id="rId63"/>
    <p:sldId id="4660" r:id="rId64"/>
    <p:sldId id="4607" r:id="rId65"/>
    <p:sldId id="4623" r:id="rId66"/>
    <p:sldId id="4661" r:id="rId67"/>
    <p:sldId id="4662" r:id="rId68"/>
    <p:sldId id="4663" r:id="rId69"/>
    <p:sldId id="4664" r:id="rId70"/>
    <p:sldId id="2147469936" r:id="rId71"/>
    <p:sldId id="4609" r:id="rId72"/>
    <p:sldId id="2147469939" r:id="rId73"/>
    <p:sldId id="4624" r:id="rId74"/>
    <p:sldId id="2147469944" r:id="rId75"/>
    <p:sldId id="2147469946" r:id="rId76"/>
    <p:sldId id="2147469945" r:id="rId77"/>
    <p:sldId id="2147469948" r:id="rId78"/>
    <p:sldId id="2147469956" r:id="rId79"/>
    <p:sldId id="2147469940" r:id="rId80"/>
    <p:sldId id="2147469957" r:id="rId81"/>
    <p:sldId id="2147469958" r:id="rId82"/>
    <p:sldId id="2147469959" r:id="rId83"/>
    <p:sldId id="4608" r:id="rId84"/>
    <p:sldId id="2147469925" r:id="rId85"/>
    <p:sldId id="2147469930" r:id="rId86"/>
    <p:sldId id="2147469931" r:id="rId87"/>
    <p:sldId id="2147469926" r:id="rId88"/>
    <p:sldId id="2147469927" r:id="rId89"/>
    <p:sldId id="2147469932" r:id="rId90"/>
    <p:sldId id="2147469933" r:id="rId91"/>
    <p:sldId id="2147469934" r:id="rId92"/>
    <p:sldId id="2147469935" r:id="rId93"/>
    <p:sldId id="2147469928" r:id="rId94"/>
    <p:sldId id="2147469938" r:id="rId95"/>
    <p:sldId id="2147469929" r:id="rId96"/>
    <p:sldId id="2147469937" r:id="rId97"/>
    <p:sldId id="2147470004" r:id="rId98"/>
    <p:sldId id="4610" r:id="rId99"/>
    <p:sldId id="4665" r:id="rId100"/>
    <p:sldId id="4666" r:id="rId101"/>
    <p:sldId id="4667" r:id="rId102"/>
    <p:sldId id="4668" r:id="rId103"/>
    <p:sldId id="4626" r:id="rId104"/>
    <p:sldId id="4648" r:id="rId105"/>
    <p:sldId id="4649" r:id="rId106"/>
    <p:sldId id="4652" r:id="rId107"/>
    <p:sldId id="2147469990" r:id="rId108"/>
    <p:sldId id="4653" r:id="rId109"/>
    <p:sldId id="2147469980" r:id="rId110"/>
    <p:sldId id="4669" r:id="rId111"/>
    <p:sldId id="4670" r:id="rId112"/>
    <p:sldId id="4671" r:id="rId113"/>
    <p:sldId id="4672" r:id="rId114"/>
    <p:sldId id="4650" r:id="rId115"/>
    <p:sldId id="4655" r:id="rId116"/>
    <p:sldId id="2147469981" r:id="rId117"/>
    <p:sldId id="2147469982" r:id="rId118"/>
    <p:sldId id="4657" r:id="rId119"/>
    <p:sldId id="2147469983" r:id="rId120"/>
    <p:sldId id="2147469924" r:id="rId121"/>
    <p:sldId id="4612" r:id="rId122"/>
    <p:sldId id="1798" r:id="rId123"/>
    <p:sldId id="1739" r:id="rId124"/>
    <p:sldId id="1740" r:id="rId125"/>
    <p:sldId id="1758" r:id="rId126"/>
    <p:sldId id="1760" r:id="rId127"/>
    <p:sldId id="1738" r:id="rId128"/>
    <p:sldId id="1748" r:id="rId129"/>
    <p:sldId id="1643" r:id="rId130"/>
    <p:sldId id="1756" r:id="rId131"/>
    <p:sldId id="1640" r:id="rId132"/>
    <p:sldId id="1734" r:id="rId133"/>
    <p:sldId id="1642" r:id="rId134"/>
    <p:sldId id="1768" r:id="rId135"/>
    <p:sldId id="1651" r:id="rId136"/>
    <p:sldId id="1769" r:id="rId137"/>
    <p:sldId id="1770" r:id="rId138"/>
    <p:sldId id="1771" r:id="rId139"/>
    <p:sldId id="2147469996" r:id="rId140"/>
    <p:sldId id="2147470019" r:id="rId141"/>
    <p:sldId id="4613" r:id="rId142"/>
    <p:sldId id="1837" r:id="rId143"/>
    <p:sldId id="1834" r:id="rId144"/>
    <p:sldId id="1836" r:id="rId145"/>
    <p:sldId id="1801" r:id="rId146"/>
    <p:sldId id="1841" r:id="rId147"/>
    <p:sldId id="1838" r:id="rId148"/>
    <p:sldId id="1840" r:id="rId149"/>
    <p:sldId id="1839" r:id="rId150"/>
    <p:sldId id="1876" r:id="rId151"/>
    <p:sldId id="1835" r:id="rId152"/>
    <p:sldId id="1842" r:id="rId153"/>
    <p:sldId id="1860" r:id="rId154"/>
    <p:sldId id="1844" r:id="rId155"/>
    <p:sldId id="1845" r:id="rId156"/>
    <p:sldId id="1846" r:id="rId157"/>
    <p:sldId id="1852" r:id="rId158"/>
    <p:sldId id="1847" r:id="rId159"/>
    <p:sldId id="1850" r:id="rId160"/>
    <p:sldId id="1851" r:id="rId161"/>
    <p:sldId id="1855" r:id="rId162"/>
    <p:sldId id="1856" r:id="rId163"/>
    <p:sldId id="1857" r:id="rId164"/>
    <p:sldId id="1858" r:id="rId165"/>
    <p:sldId id="1859" r:id="rId166"/>
    <p:sldId id="1861" r:id="rId167"/>
    <p:sldId id="1862" r:id="rId168"/>
    <p:sldId id="1865" r:id="rId169"/>
    <p:sldId id="1854" r:id="rId170"/>
    <p:sldId id="1863" r:id="rId171"/>
    <p:sldId id="1864" r:id="rId172"/>
    <p:sldId id="1853" r:id="rId173"/>
    <p:sldId id="1866" r:id="rId174"/>
    <p:sldId id="1867" r:id="rId175"/>
    <p:sldId id="1868" r:id="rId176"/>
    <p:sldId id="1872" r:id="rId177"/>
    <p:sldId id="4645" r:id="rId178"/>
    <p:sldId id="4646" r:id="rId179"/>
    <p:sldId id="1873" r:id="rId180"/>
    <p:sldId id="1874" r:id="rId181"/>
    <p:sldId id="1641" r:id="rId182"/>
    <p:sldId id="4614" r:id="rId183"/>
    <p:sldId id="1652" r:id="rId184"/>
    <p:sldId id="1616" r:id="rId185"/>
    <p:sldId id="2147469991" r:id="rId186"/>
    <p:sldId id="2147469953" r:id="rId187"/>
    <p:sldId id="2147469966" r:id="rId188"/>
    <p:sldId id="2147469954" r:id="rId189"/>
    <p:sldId id="2147469967" r:id="rId190"/>
    <p:sldId id="1631" r:id="rId191"/>
    <p:sldId id="1877" r:id="rId192"/>
    <p:sldId id="2147469941" r:id="rId193"/>
    <p:sldId id="2147469992" r:id="rId194"/>
    <p:sldId id="1649" r:id="rId195"/>
    <p:sldId id="1653" r:id="rId196"/>
    <p:sldId id="2147469993" r:id="rId197"/>
    <p:sldId id="2147469994" r:id="rId198"/>
    <p:sldId id="2147469942" r:id="rId199"/>
    <p:sldId id="2147469943" r:id="rId200"/>
    <p:sldId id="2147469947" r:id="rId201"/>
    <p:sldId id="2147469949" r:id="rId202"/>
    <p:sldId id="2147469951" r:id="rId203"/>
    <p:sldId id="2147469952" r:id="rId204"/>
    <p:sldId id="4615" r:id="rId205"/>
    <p:sldId id="1709" r:id="rId206"/>
    <p:sldId id="1784" r:id="rId207"/>
    <p:sldId id="1789" r:id="rId208"/>
    <p:sldId id="1788" r:id="rId209"/>
    <p:sldId id="1790" r:id="rId210"/>
    <p:sldId id="1791" r:id="rId211"/>
    <p:sldId id="1785" r:id="rId212"/>
    <p:sldId id="1787" r:id="rId213"/>
    <p:sldId id="1786" r:id="rId214"/>
    <p:sldId id="1773" r:id="rId215"/>
    <p:sldId id="1775" r:id="rId216"/>
    <p:sldId id="1797" r:id="rId217"/>
    <p:sldId id="1774" r:id="rId218"/>
    <p:sldId id="1777" r:id="rId219"/>
    <p:sldId id="1723" r:id="rId220"/>
    <p:sldId id="1778" r:id="rId221"/>
    <p:sldId id="1776" r:id="rId222"/>
    <p:sldId id="1779" r:id="rId223"/>
    <p:sldId id="1781" r:id="rId224"/>
    <p:sldId id="1782" r:id="rId225"/>
    <p:sldId id="1780" r:id="rId226"/>
    <p:sldId id="1793" r:id="rId227"/>
    <p:sldId id="1783" r:id="rId228"/>
    <p:sldId id="4616" r:id="rId229"/>
    <p:sldId id="4627" r:id="rId230"/>
    <p:sldId id="2147469961" r:id="rId231"/>
    <p:sldId id="2147469960" r:id="rId232"/>
    <p:sldId id="2147469962" r:id="rId233"/>
    <p:sldId id="2147470005" r:id="rId234"/>
    <p:sldId id="4621" r:id="rId235"/>
    <p:sldId id="1639" r:id="rId236"/>
    <p:sldId id="2147469973" r:id="rId237"/>
    <p:sldId id="1610" r:id="rId238"/>
    <p:sldId id="1609" r:id="rId239"/>
    <p:sldId id="1611" r:id="rId240"/>
    <p:sldId id="1615" r:id="rId241"/>
    <p:sldId id="1632" r:id="rId242"/>
    <p:sldId id="2147469974" r:id="rId243"/>
    <p:sldId id="2147469975" r:id="rId244"/>
    <p:sldId id="2147469976" r:id="rId245"/>
    <p:sldId id="1630" r:id="rId246"/>
    <p:sldId id="1635" r:id="rId247"/>
    <p:sldId id="331" r:id="rId248"/>
    <p:sldId id="333" r:id="rId249"/>
    <p:sldId id="341" r:id="rId250"/>
    <p:sldId id="335" r:id="rId251"/>
    <p:sldId id="1636" r:id="rId252"/>
    <p:sldId id="2147470006" r:id="rId253"/>
    <p:sldId id="4617" r:id="rId254"/>
    <p:sldId id="2147470007" r:id="rId255"/>
    <p:sldId id="2147470008" r:id="rId256"/>
    <p:sldId id="2147470009" r:id="rId257"/>
    <p:sldId id="2147470010" r:id="rId258"/>
    <p:sldId id="2147470011" r:id="rId259"/>
    <p:sldId id="2147470012" r:id="rId260"/>
    <p:sldId id="4639" r:id="rId261"/>
    <p:sldId id="2147470013" r:id="rId262"/>
    <p:sldId id="4640" r:id="rId263"/>
    <p:sldId id="2147470014" r:id="rId264"/>
    <p:sldId id="2147470015" r:id="rId265"/>
    <p:sldId id="2147470016" r:id="rId266"/>
    <p:sldId id="4618" r:id="rId267"/>
    <p:sldId id="4628" r:id="rId268"/>
    <p:sldId id="2147469963" r:id="rId269"/>
    <p:sldId id="2147469964" r:id="rId270"/>
    <p:sldId id="2147469965" r:id="rId271"/>
    <p:sldId id="2147469999" r:id="rId272"/>
    <p:sldId id="256" r:id="rId273"/>
    <p:sldId id="356" r:id="rId274"/>
  </p:sldIdLst>
  <p:sldSz cx="12192000" cy="6858000"/>
  <p:notesSz cx="6797675" cy="9926638"/>
  <p:embeddedFontLst>
    <p:embeddedFont>
      <p:font typeface="Cascadia Code" panose="020B0609020000020004" pitchFamily="49" charset="0"/>
      <p:regular r:id="rId277"/>
      <p:bold r:id="rId278"/>
      <p:italic r:id="rId279"/>
      <p:boldItalic r:id="rId280"/>
    </p:embeddedFont>
    <p:embeddedFont>
      <p:font typeface="gatebase Medium" panose="00000500000000000000" pitchFamily="50" charset="0"/>
      <p:regular r:id="rId281"/>
      <p:bold r:id="rId282"/>
      <p:italic r:id="rId283"/>
      <p:boldItalic r:id="rId284"/>
    </p:embeddedFont>
    <p:embeddedFont>
      <p:font typeface="Helvetica" panose="020B0604020202020204" pitchFamily="34" charset="0"/>
      <p:regular r:id="rId285"/>
      <p:bold r:id="rId286"/>
      <p:italic r:id="rId287"/>
      <p:boldItalic r:id="rId288"/>
    </p:embeddedFont>
    <p:embeddedFont>
      <p:font typeface="Lato" panose="020F0502020204030203" pitchFamily="34" charset="0"/>
      <p:regular r:id="rId289"/>
      <p:bold r:id="rId290"/>
      <p:italic r:id="rId291"/>
      <p:boldItalic r:id="rId292"/>
    </p:embeddedFont>
    <p:embeddedFont>
      <p:font typeface="Lucida Console" panose="020B0609040504020204" pitchFamily="49" charset="0"/>
      <p:regular r:id="rId293"/>
    </p:embeddedFont>
    <p:embeddedFont>
      <p:font typeface="Open Sans" panose="020B0606030504020204" pitchFamily="34" charset="0"/>
      <p:regular r:id="rId294"/>
      <p:bold r:id="rId295"/>
      <p:italic r:id="rId296"/>
      <p:boldItalic r:id="rId297"/>
    </p:embeddedFont>
    <p:embeddedFont>
      <p:font typeface="Palatino Linotype" panose="02040502050505030304" pitchFamily="18" charset="0"/>
      <p:regular r:id="rId298"/>
      <p:bold r:id="rId299"/>
      <p:italic r:id="rId300"/>
      <p:boldItalic r:id="rId301"/>
    </p:embeddedFont>
    <p:embeddedFont>
      <p:font typeface="Roboto" panose="02000000000000000000" pitchFamily="2" charset="0"/>
      <p:regular r:id="rId302"/>
      <p:bold r:id="rId303"/>
      <p:italic r:id="rId304"/>
      <p:boldItalic r:id="rId305"/>
    </p:embeddedFont>
    <p:embeddedFont>
      <p:font typeface="Roboto Bold" panose="02000000000000000000" pitchFamily="2" charset="0"/>
      <p:regular r:id="rId306"/>
      <p:bold r:id="rId307"/>
      <p:italic r:id="rId308"/>
      <p:boldItalic r:id="rId309"/>
    </p:embeddedFont>
    <p:embeddedFont>
      <p:font typeface="Roboto Condensed Light" panose="02000000000000000000" pitchFamily="2" charset="0"/>
      <p:regular r:id="rId310"/>
      <p:italic r:id="rId311"/>
    </p:embeddedFont>
    <p:embeddedFont>
      <p:font typeface="Roboto Medium" panose="02000000000000000000" pitchFamily="2" charset="0"/>
      <p:regular r:id="rId312"/>
      <p:italic r:id="rId313"/>
    </p:embeddedFont>
    <p:embeddedFont>
      <p:font typeface="Roboto Regular" panose="020B0604020202020204" charset="0"/>
      <p:regular r:id="rId314"/>
      <p:bold r:id="rId315"/>
      <p:italic r:id="rId316"/>
      <p:boldItalic r:id="rId317"/>
    </p:embeddedFont>
    <p:embeddedFont>
      <p:font typeface="Segoe UI Symbol" panose="020B0502040204020203" pitchFamily="34" charset="0"/>
      <p:regular r:id="rId318"/>
    </p:embeddedFont>
    <p:embeddedFont>
      <p:font typeface="Source Code Pro" panose="020B0509030403020204" pitchFamily="49" charset="0"/>
      <p:regular r:id="rId319"/>
      <p:bold r:id="rId320"/>
      <p:italic r:id="rId321"/>
      <p:boldItalic r:id="rId322"/>
    </p:embeddedFont>
    <p:embeddedFont>
      <p:font typeface="Source Sans Pro" panose="020B0503030403020204" pitchFamily="34" charset="0"/>
      <p:regular r:id="rId323"/>
      <p:bold r:id="rId324"/>
      <p:italic r:id="rId325"/>
      <p:boldItalic r:id="rId326"/>
    </p:embeddedFont>
    <p:embeddedFont>
      <p:font typeface="Yu Gothic UI" panose="020B0500000000000000" pitchFamily="34" charset="-128"/>
      <p:regular r:id="rId327"/>
      <p:bold r:id="rId328"/>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Page layouts" id="{F0F73671-3FA4-724F-8566-04E3B0D3E1BB}">
          <p14:sldIdLst>
            <p14:sldId id="831"/>
            <p14:sldId id="1729"/>
            <p14:sldId id="2147470000"/>
            <p14:sldId id="4604"/>
            <p14:sldId id="2147470017"/>
            <p14:sldId id="4605"/>
            <p14:sldId id="4629"/>
            <p14:sldId id="2147470002"/>
            <p14:sldId id="2147470001"/>
            <p14:sldId id="4643"/>
            <p14:sldId id="4641"/>
            <p14:sldId id="4642"/>
            <p14:sldId id="4637"/>
            <p14:sldId id="4644"/>
            <p14:sldId id="1661"/>
            <p14:sldId id="1666"/>
            <p14:sldId id="1667"/>
            <p14:sldId id="1668"/>
            <p14:sldId id="1674"/>
            <p14:sldId id="1645"/>
            <p14:sldId id="1698"/>
            <p14:sldId id="1699"/>
            <p14:sldId id="1721"/>
            <p14:sldId id="1578"/>
            <p14:sldId id="2147469989"/>
            <p14:sldId id="1579"/>
            <p14:sldId id="1580"/>
            <p14:sldId id="1581"/>
            <p14:sldId id="1585"/>
            <p14:sldId id="1582"/>
            <p14:sldId id="1612"/>
            <p14:sldId id="1593"/>
            <p14:sldId id="1594"/>
            <p14:sldId id="1595"/>
            <p14:sldId id="1592"/>
            <p14:sldId id="1584"/>
            <p14:sldId id="1587"/>
            <p14:sldId id="1572"/>
            <p14:sldId id="1576"/>
            <p14:sldId id="1577"/>
            <p14:sldId id="1598"/>
            <p14:sldId id="1599"/>
            <p14:sldId id="1603"/>
            <p14:sldId id="1604"/>
            <p14:sldId id="1605"/>
            <p14:sldId id="2147469995"/>
            <p14:sldId id="2147469977"/>
            <p14:sldId id="4606"/>
            <p14:sldId id="4620"/>
            <p14:sldId id="4630"/>
            <p14:sldId id="4631"/>
            <p14:sldId id="4632"/>
            <p14:sldId id="4633"/>
            <p14:sldId id="2147470018"/>
            <p14:sldId id="4611"/>
            <p14:sldId id="4622"/>
            <p14:sldId id="4634"/>
            <p14:sldId id="4635"/>
            <p14:sldId id="4636"/>
            <p14:sldId id="4660"/>
            <p14:sldId id="4607"/>
            <p14:sldId id="4623"/>
            <p14:sldId id="4661"/>
            <p14:sldId id="4662"/>
            <p14:sldId id="4663"/>
            <p14:sldId id="4664"/>
            <p14:sldId id="2147469936"/>
            <p14:sldId id="4609"/>
            <p14:sldId id="2147469939"/>
            <p14:sldId id="4624"/>
            <p14:sldId id="2147469944"/>
            <p14:sldId id="2147469946"/>
            <p14:sldId id="2147469945"/>
            <p14:sldId id="2147469948"/>
            <p14:sldId id="2147469956"/>
            <p14:sldId id="2147469940"/>
            <p14:sldId id="2147469957"/>
            <p14:sldId id="2147469958"/>
            <p14:sldId id="2147469959"/>
            <p14:sldId id="4608"/>
            <p14:sldId id="2147469925"/>
            <p14:sldId id="2147469930"/>
            <p14:sldId id="2147469931"/>
            <p14:sldId id="2147469926"/>
            <p14:sldId id="2147469927"/>
            <p14:sldId id="2147469932"/>
            <p14:sldId id="2147469933"/>
            <p14:sldId id="2147469934"/>
            <p14:sldId id="2147469935"/>
            <p14:sldId id="2147469928"/>
            <p14:sldId id="2147469938"/>
            <p14:sldId id="2147469929"/>
            <p14:sldId id="2147469937"/>
            <p14:sldId id="2147470004"/>
            <p14:sldId id="4610"/>
            <p14:sldId id="4665"/>
            <p14:sldId id="4666"/>
            <p14:sldId id="4667"/>
            <p14:sldId id="4668"/>
            <p14:sldId id="4626"/>
            <p14:sldId id="4648"/>
            <p14:sldId id="4649"/>
            <p14:sldId id="4652"/>
            <p14:sldId id="2147469990"/>
            <p14:sldId id="4653"/>
            <p14:sldId id="2147469980"/>
            <p14:sldId id="4669"/>
            <p14:sldId id="4670"/>
            <p14:sldId id="4671"/>
            <p14:sldId id="4672"/>
            <p14:sldId id="4650"/>
            <p14:sldId id="4655"/>
            <p14:sldId id="2147469981"/>
            <p14:sldId id="2147469982"/>
            <p14:sldId id="4657"/>
            <p14:sldId id="2147469983"/>
            <p14:sldId id="2147469924"/>
            <p14:sldId id="4612"/>
            <p14:sldId id="1798"/>
            <p14:sldId id="1739"/>
            <p14:sldId id="1740"/>
            <p14:sldId id="1758"/>
            <p14:sldId id="1760"/>
            <p14:sldId id="1738"/>
            <p14:sldId id="1748"/>
            <p14:sldId id="1643"/>
            <p14:sldId id="1756"/>
            <p14:sldId id="1640"/>
            <p14:sldId id="1734"/>
            <p14:sldId id="1642"/>
            <p14:sldId id="1768"/>
            <p14:sldId id="1651"/>
            <p14:sldId id="1769"/>
            <p14:sldId id="1770"/>
            <p14:sldId id="1771"/>
            <p14:sldId id="2147469996"/>
            <p14:sldId id="2147470019"/>
            <p14:sldId id="4613"/>
            <p14:sldId id="1837"/>
            <p14:sldId id="1834"/>
            <p14:sldId id="1836"/>
            <p14:sldId id="1801"/>
            <p14:sldId id="1841"/>
            <p14:sldId id="1838"/>
            <p14:sldId id="1840"/>
            <p14:sldId id="1839"/>
            <p14:sldId id="1876"/>
            <p14:sldId id="1835"/>
            <p14:sldId id="1842"/>
            <p14:sldId id="1860"/>
            <p14:sldId id="1844"/>
            <p14:sldId id="1845"/>
            <p14:sldId id="1846"/>
            <p14:sldId id="1852"/>
            <p14:sldId id="1847"/>
            <p14:sldId id="1850"/>
            <p14:sldId id="1851"/>
            <p14:sldId id="1855"/>
            <p14:sldId id="1856"/>
            <p14:sldId id="1857"/>
            <p14:sldId id="1858"/>
            <p14:sldId id="1859"/>
            <p14:sldId id="1861"/>
            <p14:sldId id="1862"/>
            <p14:sldId id="1865"/>
            <p14:sldId id="1854"/>
            <p14:sldId id="1863"/>
            <p14:sldId id="1864"/>
            <p14:sldId id="1853"/>
            <p14:sldId id="1866"/>
            <p14:sldId id="1867"/>
            <p14:sldId id="1868"/>
            <p14:sldId id="1872"/>
            <p14:sldId id="4645"/>
            <p14:sldId id="4646"/>
            <p14:sldId id="1873"/>
            <p14:sldId id="1874"/>
            <p14:sldId id="1641"/>
            <p14:sldId id="4614"/>
            <p14:sldId id="1652"/>
            <p14:sldId id="1616"/>
            <p14:sldId id="2147469991"/>
            <p14:sldId id="2147469953"/>
            <p14:sldId id="2147469966"/>
            <p14:sldId id="2147469954"/>
            <p14:sldId id="2147469967"/>
            <p14:sldId id="1631"/>
            <p14:sldId id="1877"/>
            <p14:sldId id="2147469941"/>
            <p14:sldId id="2147469992"/>
            <p14:sldId id="1649"/>
            <p14:sldId id="1653"/>
            <p14:sldId id="2147469993"/>
            <p14:sldId id="2147469994"/>
            <p14:sldId id="2147469942"/>
            <p14:sldId id="2147469943"/>
            <p14:sldId id="2147469947"/>
            <p14:sldId id="2147469949"/>
            <p14:sldId id="2147469951"/>
            <p14:sldId id="2147469952"/>
            <p14:sldId id="4615"/>
            <p14:sldId id="1709"/>
            <p14:sldId id="1784"/>
            <p14:sldId id="1789"/>
            <p14:sldId id="1788"/>
            <p14:sldId id="1790"/>
            <p14:sldId id="1791"/>
            <p14:sldId id="1785"/>
            <p14:sldId id="1787"/>
            <p14:sldId id="1786"/>
            <p14:sldId id="1773"/>
            <p14:sldId id="1775"/>
            <p14:sldId id="1797"/>
            <p14:sldId id="1774"/>
            <p14:sldId id="1777"/>
            <p14:sldId id="1723"/>
            <p14:sldId id="1778"/>
            <p14:sldId id="1776"/>
            <p14:sldId id="1779"/>
            <p14:sldId id="1781"/>
            <p14:sldId id="1782"/>
            <p14:sldId id="1780"/>
            <p14:sldId id="1793"/>
            <p14:sldId id="1783"/>
            <p14:sldId id="4616"/>
            <p14:sldId id="4627"/>
            <p14:sldId id="2147469961"/>
            <p14:sldId id="2147469960"/>
            <p14:sldId id="2147469962"/>
            <p14:sldId id="2147470005"/>
            <p14:sldId id="4621"/>
            <p14:sldId id="1639"/>
            <p14:sldId id="2147469973"/>
            <p14:sldId id="1610"/>
            <p14:sldId id="1609"/>
            <p14:sldId id="1611"/>
            <p14:sldId id="1615"/>
            <p14:sldId id="1632"/>
            <p14:sldId id="2147469974"/>
            <p14:sldId id="2147469975"/>
            <p14:sldId id="2147469976"/>
            <p14:sldId id="1630"/>
            <p14:sldId id="1635"/>
            <p14:sldId id="331"/>
            <p14:sldId id="333"/>
            <p14:sldId id="341"/>
            <p14:sldId id="335"/>
            <p14:sldId id="1636"/>
            <p14:sldId id="2147470006"/>
            <p14:sldId id="4617"/>
            <p14:sldId id="2147470007"/>
            <p14:sldId id="2147470008"/>
            <p14:sldId id="2147470009"/>
            <p14:sldId id="2147470010"/>
            <p14:sldId id="2147470011"/>
            <p14:sldId id="2147470012"/>
            <p14:sldId id="4639"/>
            <p14:sldId id="2147470013"/>
            <p14:sldId id="4640"/>
            <p14:sldId id="2147470014"/>
            <p14:sldId id="2147470015"/>
            <p14:sldId id="2147470016"/>
            <p14:sldId id="4618"/>
            <p14:sldId id="4628"/>
            <p14:sldId id="2147469963"/>
            <p14:sldId id="2147469964"/>
            <p14:sldId id="2147469965"/>
            <p14:sldId id="2147469999"/>
            <p14:sldId id="256"/>
            <p14:sldId id="35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08D222-74B0-D18B-1E7A-7362C37D4CF6}" name="Mark Klein" initials="MK" userId="S::Mark.Klein@red-gate.com::173a00a6-1d5d-40f1-9588-97325de795da" providerId="AD"/>
  <p188:author id="{AA98E25C-26E8-4B69-1EFC-27E43B5046FE}" name="Ryan Booz" initials="RB" userId="S::Ryan.Booz@red-gate.com::d2a93216-d960-42a3-bb08-228f95ad78b9" providerId="AD"/>
  <p188:author id="{99B4CDDC-7EF1-49FC-1A1D-4D88309EB9E9}" name="Ryan Booz" initials="RB" userId="S::ryan.booz@red-gate.com::d2a93216-d960-42a3-bb08-228f95ad78b9" providerId="AD"/>
  <p188:author id="{63BC83E1-ED8E-69F1-9ECE-FC3FE3A4F515}" name="Grant Fritchey" initials="GF" userId="S::grant.fritchey@red-gate.com::cf366e9a-0818-4494-9e74-948439af28bf" providerId="AD"/>
  <p188:author id="{25F0FDED-BC04-4A8C-4F38-425190EDD4DE}" name="Grant Fritchey" initials="GF" userId="630be24c1b0bc45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2F2F2"/>
    <a:srgbClr val="E6E6E6"/>
    <a:srgbClr val="373737"/>
    <a:srgbClr val="2F6ED7"/>
    <a:srgbClr val="8AB6EC"/>
    <a:srgbClr val="B1CEF2"/>
    <a:srgbClr val="D8E7F9"/>
    <a:srgbClr val="7BA5D9"/>
    <a:srgbClr val="008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27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font" Target="fonts/font23.fntdata"/><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font" Target="fonts/font48.fntdata"/><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font" Target="fonts/font3.fntdata"/><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font" Target="fonts/font14.fntdata"/><Relationship Id="rId304" Type="http://schemas.openxmlformats.org/officeDocument/2006/relationships/font" Target="fonts/font28.fntdata"/><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font" Target="fonts/font39.fntdata"/><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font" Target="fonts/font50.fntdata"/><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font" Target="fonts/font5.fntdata"/><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font" Target="fonts/font16.fntdata"/><Relationship Id="rId306" Type="http://schemas.openxmlformats.org/officeDocument/2006/relationships/font" Target="fonts/font30.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font" Target="fonts/font51.fntdata"/><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font" Target="fonts/font6.fntdata"/><Relationship Id="rId317" Type="http://schemas.openxmlformats.org/officeDocument/2006/relationships/font" Target="fonts/font41.fntdata"/><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font" Target="fonts/font17.fntdata"/><Relationship Id="rId307" Type="http://schemas.openxmlformats.org/officeDocument/2006/relationships/font" Target="fonts/font31.fntdata"/><Relationship Id="rId328" Type="http://schemas.openxmlformats.org/officeDocument/2006/relationships/font" Target="fonts/font52.fntdata"/><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font" Target="fonts/font7.fntdata"/><Relationship Id="rId318" Type="http://schemas.openxmlformats.org/officeDocument/2006/relationships/font" Target="fonts/font42.fntdata"/><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font" Target="fonts/font18.fntdata"/><Relationship Id="rId308" Type="http://schemas.openxmlformats.org/officeDocument/2006/relationships/font" Target="fonts/font32.fntdata"/><Relationship Id="rId329" Type="http://schemas.openxmlformats.org/officeDocument/2006/relationships/presProps" Target="pres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font" Target="fonts/font8.fntdata"/><Relationship Id="rId319" Type="http://schemas.openxmlformats.org/officeDocument/2006/relationships/font" Target="fonts/font43.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viewProps" Target="viewProps.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font" Target="fonts/font19.fntdata"/><Relationship Id="rId309" Type="http://schemas.openxmlformats.org/officeDocument/2006/relationships/font" Target="fonts/font33.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font" Target="fonts/font44.fntdata"/><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font" Target="fonts/font9.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font" Target="fonts/font34.fntdata"/><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theme" Target="theme/theme1.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notesMaster" Target="notesMasters/notesMaster1.xml"/><Relationship Id="rId296" Type="http://schemas.openxmlformats.org/officeDocument/2006/relationships/font" Target="fonts/font20.fntdata"/><Relationship Id="rId300" Type="http://schemas.openxmlformats.org/officeDocument/2006/relationships/font" Target="fonts/font24.fntdata"/><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font" Target="fonts/font45.fntdata"/><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font" Target="fonts/font10.fntdata"/><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font" Target="fonts/font35.fntdata"/><Relationship Id="rId332" Type="http://schemas.openxmlformats.org/officeDocument/2006/relationships/tableStyles" Target="tableStyles.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handoutMaster" Target="handoutMasters/handoutMaster1.xml"/><Relationship Id="rId297" Type="http://schemas.openxmlformats.org/officeDocument/2006/relationships/font" Target="fonts/font21.fntdata"/><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font" Target="fonts/font25.fntdata"/><Relationship Id="rId322" Type="http://schemas.openxmlformats.org/officeDocument/2006/relationships/font" Target="fonts/font46.fntdata"/><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font" Target="fonts/font11.fntdata"/><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font" Target="fonts/font36.fntdata"/><Relationship Id="rId333" Type="http://schemas.microsoft.com/office/2016/11/relationships/changesInfo" Target="changesInfos/changesInfo1.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font" Target="fonts/font1.fntdata"/><Relationship Id="rId298" Type="http://schemas.openxmlformats.org/officeDocument/2006/relationships/font" Target="fonts/font22.fntdata"/><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font" Target="fonts/font26.fntdata"/><Relationship Id="rId323" Type="http://schemas.openxmlformats.org/officeDocument/2006/relationships/font" Target="fonts/font47.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font" Target="fonts/font12.fntdata"/><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font" Target="fonts/font37.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microsoft.com/office/2018/10/relationships/authors" Target="authors.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font" Target="fonts/font2.fntdata"/><Relationship Id="rId303" Type="http://schemas.openxmlformats.org/officeDocument/2006/relationships/font" Target="fonts/font27.fntdata"/><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font" Target="fonts/font13.fntdata"/><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font" Target="fonts/font38.fntdata"/><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font" Target="fonts/font49.fntdata"/><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font" Target="fonts/font4.fntdata"/><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font" Target="fonts/font15.fntdata"/><Relationship Id="rId305" Type="http://schemas.openxmlformats.org/officeDocument/2006/relationships/font" Target="fonts/font29.fntdata"/><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font" Target="fonts/font40.fntdata"/><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nt Fritchey" userId="630be24c1b0bc45b" providerId="LiveId" clId="{19852DF5-3097-4262-844D-CA0656F8526A}"/>
    <pc:docChg chg="modSld">
      <pc:chgData name="Grant Fritchey" userId="630be24c1b0bc45b" providerId="LiveId" clId="{19852DF5-3097-4262-844D-CA0656F8526A}" dt="2025-11-17T01:52:32.988" v="6" actId="20577"/>
      <pc:docMkLst>
        <pc:docMk/>
      </pc:docMkLst>
      <pc:sldChg chg="modSp mod">
        <pc:chgData name="Grant Fritchey" userId="630be24c1b0bc45b" providerId="LiveId" clId="{19852DF5-3097-4262-844D-CA0656F8526A}" dt="2025-11-17T01:52:32.988" v="6" actId="20577"/>
        <pc:sldMkLst>
          <pc:docMk/>
          <pc:sldMk cId="1433620314" sldId="1723"/>
        </pc:sldMkLst>
        <pc:spChg chg="mod">
          <ac:chgData name="Grant Fritchey" userId="630be24c1b0bc45b" providerId="LiveId" clId="{19852DF5-3097-4262-844D-CA0656F8526A}" dt="2025-11-17T01:52:32.988" v="6" actId="20577"/>
          <ac:spMkLst>
            <pc:docMk/>
            <pc:sldMk cId="1433620314" sldId="1723"/>
            <ac:spMk id="6" creationId="{EAA1A6F2-1EBA-20EA-8787-CE1D572D4130}"/>
          </ac:spMkLst>
        </pc:spChg>
      </pc:sldChg>
    </pc:docChg>
  </pc:docChgLst>
</pc:chgInfo>
</file>

<file path=ppt/comments/modernComment_1209_5F482010.xml><?xml version="1.0" encoding="utf-8"?>
<p188:cmLst xmlns:a="http://schemas.openxmlformats.org/drawingml/2006/main" xmlns:r="http://schemas.openxmlformats.org/officeDocument/2006/relationships" xmlns:p188="http://schemas.microsoft.com/office/powerpoint/2018/8/main">
  <p188:cm id="{65C1C1AF-BB24-4478-9156-9CA305A1C240}" authorId="{63BC83E1-ED8E-69F1-9ECE-FC3FE3A4F515}" created="2024-09-30T08:06:41.140">
    <pc:sldMkLst xmlns:pc="http://schemas.microsoft.com/office/powerpoint/2013/main/command">
      <pc:docMk/>
      <pc:sldMk cId="1598562320" sldId="4617"/>
    </pc:sldMkLst>
    <p188:replyLst>
      <p188:reply id="{41B47885-5D7F-4D47-9724-3901CE540429}" authorId="{99B4CDDC-7EF1-49FC-1A1D-4D88309EB9E9}" created="2024-10-11T19:04:20.863">
        <p188:txBody>
          <a:bodyPr/>
          <a:lstStyle/>
          <a:p>
            <a:r>
              <a:rPr lang="en-US"/>
              <a:t>agreed. That could be the slide here, just an advertisement to your session.</a:t>
            </a:r>
          </a:p>
        </p188:txBody>
      </p188:reply>
    </p188:replyLst>
    <p188:txBody>
      <a:bodyPr/>
      <a:lstStyle/>
      <a:p>
        <a:r>
          <a:rPr lang="en-US"/>
          <a:t>I’m thinking leave this out since I have a full session on it during the conference.</a:t>
        </a:r>
      </a:p>
    </p188:txBody>
  </p188:cm>
</p188:cmLst>
</file>

<file path=ppt/comments/modernComment_1212_4DA59613.xml><?xml version="1.0" encoding="utf-8"?>
<p188:cmLst xmlns:a="http://schemas.openxmlformats.org/drawingml/2006/main" xmlns:r="http://schemas.openxmlformats.org/officeDocument/2006/relationships" xmlns:p188="http://schemas.microsoft.com/office/powerpoint/2018/8/main">
  <p188:cm id="{57DB05BF-2F04-43D3-B6C3-74247B9C58C2}" authorId="{63BC83E1-ED8E-69F1-9ECE-FC3FE3A4F515}" created="2024-09-30T09:45:31.909">
    <pc:sldMkLst xmlns:pc="http://schemas.microsoft.com/office/powerpoint/2013/main/command">
      <pc:docMk/>
      <pc:sldMk cId="1302697491" sldId="4626"/>
    </pc:sldMkLst>
    <p188:txBody>
      <a:bodyPr/>
      <a:lstStyle/>
      <a:p>
        <a:r>
          <a:rPr lang="en-US"/>
          <a:t>Intentionally skipping cursors and triggers
</a:t>
        </a:r>
      </a:p>
    </p188:txBody>
  </p188:cm>
</p188:cmLst>
</file>

<file path=ppt/comments/modernComment_1216_2FC3EA95.xml><?xml version="1.0" encoding="utf-8"?>
<p188:cmLst xmlns:a="http://schemas.openxmlformats.org/drawingml/2006/main" xmlns:r="http://schemas.openxmlformats.org/officeDocument/2006/relationships" xmlns:p188="http://schemas.microsoft.com/office/powerpoint/2018/8/main">
  <p188:cm id="{E5B5418F-522D-4C3F-8E35-575A4FC498EA}" authorId="{AA98E25C-26E8-4B69-1EFC-27E43B5046FE}" created="2024-10-18T17:14:59.553">
    <ac:txMkLst xmlns:ac="http://schemas.microsoft.com/office/drawing/2013/main/command">
      <pc:docMk xmlns:pc="http://schemas.microsoft.com/office/powerpoint/2013/main/command"/>
      <pc:sldMk xmlns:pc="http://schemas.microsoft.com/office/powerpoint/2013/main/command" cId="801368725" sldId="4630"/>
      <ac:spMk id="5" creationId="{0ADDF502-F5E9-AA45-32F3-A847D862CF88}"/>
      <ac:txMk cp="116" len="14">
        <ac:context len="131" hash="2635575329"/>
      </ac:txMk>
    </ac:txMkLst>
    <p188:pos x="2322443" y="4062758"/>
    <p188:replyLst>
      <p188:reply id="{C3A2305F-9B68-48C4-B897-60864E92F4DC}" authorId="{63BC83E1-ED8E-69F1-9ECE-FC3FE3A4F515}" created="2024-10-22T07:39:12.420">
        <p188:txBody>
          <a:bodyPr/>
          <a:lstStyle/>
          <a:p>
            <a:r>
              <a:rPr lang="en-US"/>
              <a:t>Yep. That's the minimum. Crazy right. Obviously, not counting database.</a:t>
            </a:r>
          </a:p>
        </p188:txBody>
      </p188:reply>
    </p188:replyLst>
    <p188:txBody>
      <a:bodyPr/>
      <a:lstStyle/>
      <a:p>
        <a:r>
          <a:rPr lang="en-US"/>
          <a:t>Do you really mean 50Kb here [@Grant Fritchey] ? Somehow seems way too small.</a:t>
        </a:r>
      </a:p>
    </p188:txBody>
  </p188:cm>
</p188:cmLst>
</file>

<file path=ppt/comments/modernComment_33F_B06FB5C6.xml><?xml version="1.0" encoding="utf-8"?>
<p188:cmLst xmlns:a="http://schemas.openxmlformats.org/drawingml/2006/main" xmlns:r="http://schemas.openxmlformats.org/officeDocument/2006/relationships" xmlns:p188="http://schemas.microsoft.com/office/powerpoint/2018/8/main">
  <p188:cm id="{8D8559AF-068F-4712-B3C3-309D66D2074A}" authorId="{63BC83E1-ED8E-69F1-9ECE-FC3FE3A4F515}" created="2024-09-30T08:09:37.304">
    <pc:sldMkLst xmlns:pc="http://schemas.microsoft.com/office/powerpoint/2013/main/command">
      <pc:docMk/>
      <pc:sldMk cId="2960111046" sldId="831"/>
    </pc:sldMkLst>
    <p188:txBody>
      <a:bodyPr/>
      <a:lstStyle/>
      <a:p>
        <a:r>
          <a:rPr lang="en-US"/>
          <a:t>No hills in here I’m prepared to die on. I did try to, roughly, mirror the chapters. However, it felt like maybe our chapter order is off (no, don’t want to change it now) so I rearranged things a bit here. I’ve put in an outline through the section headers and I’m trying to do some bullet points in each to provide an outline. I’ve also put comments in where I think we need to make some decisions.</a:t>
        </a:r>
      </a:p>
    </p188:txBody>
    <p188:extLst>
      <p:ext xmlns:p="http://schemas.openxmlformats.org/presentationml/2006/main" uri="{57CB4572-C831-44C2-8A1C-0ADB6CCDFE69}">
        <p223:reactions xmlns:p223="http://schemas.microsoft.com/office/powerpoint/2022/03/main">
          <p223:rxn type="👍">
            <p223:instance time="2024-10-11T19:03:31.924" authorId="{99B4CDDC-7EF1-49FC-1A1D-4D88309EB9E9}"/>
          </p223:rxn>
        </p223:reactions>
      </p:ext>
    </p188:extLst>
  </p188:cm>
</p188:cmLst>
</file>

<file path=ppt/comments/modernComment_6DC_C3A0E44C.xml><?xml version="1.0" encoding="utf-8"?>
<p188:cmLst xmlns:a="http://schemas.openxmlformats.org/drawingml/2006/main" xmlns:r="http://schemas.openxmlformats.org/officeDocument/2006/relationships" xmlns:p188="http://schemas.microsoft.com/office/powerpoint/2018/8/main">
  <p188:cm id="{85EC38B4-FB5B-4D35-A346-58B0EFB7FF77}" authorId="{AA98E25C-26E8-4B69-1EFC-27E43B5046FE}" created="2024-10-18T19:37:17.993">
    <pc:sldMkLst xmlns:pc="http://schemas.microsoft.com/office/powerpoint/2013/main/command">
      <pc:docMk/>
      <pc:sldMk cId="3282101324" sldId="1756"/>
    </pc:sldMkLst>
    <p188:txBody>
      <a:bodyPr/>
      <a:lstStyle/>
      <a:p>
        <a:r>
          <a:rPr lang="en-US"/>
          <a:t>Hiding for now. Probably defer to the other session since I’ll go into more detail there.</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ata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55A04E-8DE1-46CA-9208-A3CBC0F4CEE9}"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452B9996-626E-406C-A8F6-E4E2B887C6CC}">
      <dgm:prSet/>
      <dgm:spPr/>
      <dgm:t>
        <a:bodyPr/>
        <a:lstStyle/>
        <a:p>
          <a:pPr>
            <a:lnSpc>
              <a:spcPct val="100000"/>
            </a:lnSpc>
          </a:pPr>
          <a:r>
            <a:rPr lang="en-US" b="0" i="0"/>
            <a:t>--&gt; Nodes </a:t>
          </a:r>
          <a:endParaRPr lang="en-US"/>
        </a:p>
      </dgm:t>
    </dgm:pt>
    <dgm:pt modelId="{37EC9161-AECB-4AE2-9AA9-010FB486B072}" type="parTrans" cxnId="{89A2B021-DA12-4CA4-A6F9-1F54772102C7}">
      <dgm:prSet/>
      <dgm:spPr/>
      <dgm:t>
        <a:bodyPr/>
        <a:lstStyle/>
        <a:p>
          <a:endParaRPr lang="en-US"/>
        </a:p>
      </dgm:t>
    </dgm:pt>
    <dgm:pt modelId="{1551E2C3-AEB4-4348-848C-EB9FA4B52790}" type="sibTrans" cxnId="{89A2B021-DA12-4CA4-A6F9-1F54772102C7}">
      <dgm:prSet/>
      <dgm:spPr/>
      <dgm:t>
        <a:bodyPr/>
        <a:lstStyle/>
        <a:p>
          <a:endParaRPr lang="en-US"/>
        </a:p>
      </dgm:t>
    </dgm:pt>
    <dgm:pt modelId="{46B805EC-064D-4EF0-A4E9-336B2890B1CF}">
      <dgm:prSet/>
      <dgm:spPr/>
      <dgm:t>
        <a:bodyPr/>
        <a:lstStyle/>
        <a:p>
          <a:pPr>
            <a:lnSpc>
              <a:spcPct val="100000"/>
            </a:lnSpc>
          </a:pPr>
          <a:r>
            <a:rPr lang="en-US" b="0" i="0"/>
            <a:t>Read inside-out</a:t>
          </a:r>
          <a:endParaRPr lang="en-US"/>
        </a:p>
      </dgm:t>
    </dgm:pt>
    <dgm:pt modelId="{DABD9088-9A68-4118-ACAF-790A6D600ABE}" type="parTrans" cxnId="{599320D9-B314-4D45-9FFC-8F9F7630E5EC}">
      <dgm:prSet/>
      <dgm:spPr/>
      <dgm:t>
        <a:bodyPr/>
        <a:lstStyle/>
        <a:p>
          <a:endParaRPr lang="en-US"/>
        </a:p>
      </dgm:t>
    </dgm:pt>
    <dgm:pt modelId="{E90B502F-6B3C-459C-80B1-3F63B89019C4}" type="sibTrans" cxnId="{599320D9-B314-4D45-9FFC-8F9F7630E5EC}">
      <dgm:prSet/>
      <dgm:spPr/>
      <dgm:t>
        <a:bodyPr/>
        <a:lstStyle/>
        <a:p>
          <a:endParaRPr lang="en-US"/>
        </a:p>
      </dgm:t>
    </dgm:pt>
    <dgm:pt modelId="{D3EDDD42-B7C6-4B0F-BFE7-6203CD2AAB25}">
      <dgm:prSet/>
      <dgm:spPr/>
      <dgm:t>
        <a:bodyPr/>
        <a:lstStyle/>
        <a:p>
          <a:pPr>
            <a:lnSpc>
              <a:spcPct val="100000"/>
            </a:lnSpc>
          </a:pPr>
          <a:r>
            <a:rPr lang="en-US" b="0" i="0" dirty="0"/>
            <a:t>Join/Aggregate/Merge/Append at each level</a:t>
          </a:r>
          <a:endParaRPr lang="en-US" dirty="0"/>
        </a:p>
      </dgm:t>
    </dgm:pt>
    <dgm:pt modelId="{D30D9B60-EBE0-4116-BF6E-E9A3A94388C8}" type="parTrans" cxnId="{6B9BC94B-3C6A-4DC0-8901-367D7B0D8A47}">
      <dgm:prSet/>
      <dgm:spPr/>
      <dgm:t>
        <a:bodyPr/>
        <a:lstStyle/>
        <a:p>
          <a:endParaRPr lang="en-US"/>
        </a:p>
      </dgm:t>
    </dgm:pt>
    <dgm:pt modelId="{B7605108-12E7-4D36-82A6-9A8BC5E07CD9}" type="sibTrans" cxnId="{6B9BC94B-3C6A-4DC0-8901-367D7B0D8A47}">
      <dgm:prSet/>
      <dgm:spPr/>
      <dgm:t>
        <a:bodyPr/>
        <a:lstStyle/>
        <a:p>
          <a:endParaRPr lang="en-US"/>
        </a:p>
      </dgm:t>
    </dgm:pt>
    <dgm:pt modelId="{49F0292A-E612-4BB9-BBAA-FD49BA3D2BD0}" type="pres">
      <dgm:prSet presAssocID="{7355A04E-8DE1-46CA-9208-A3CBC0F4CEE9}" presName="root" presStyleCnt="0">
        <dgm:presLayoutVars>
          <dgm:dir/>
          <dgm:resizeHandles val="exact"/>
        </dgm:presLayoutVars>
      </dgm:prSet>
      <dgm:spPr/>
    </dgm:pt>
    <dgm:pt modelId="{61E7DF09-6A4D-4913-ADFE-13FA59FB2772}" type="pres">
      <dgm:prSet presAssocID="{452B9996-626E-406C-A8F6-E4E2B887C6CC}" presName="compNode" presStyleCnt="0"/>
      <dgm:spPr/>
    </dgm:pt>
    <dgm:pt modelId="{0C04F957-F56E-471D-AAB6-95C94DBF9A3D}" type="pres">
      <dgm:prSet presAssocID="{452B9996-626E-406C-A8F6-E4E2B887C6CC}" presName="bgRect" presStyleLbl="bgShp" presStyleIdx="0" presStyleCnt="3"/>
      <dgm:spPr/>
    </dgm:pt>
    <dgm:pt modelId="{51CD5EAD-B9C6-40CE-BC63-64A765E5359F}" type="pres">
      <dgm:prSet presAssocID="{452B9996-626E-406C-A8F6-E4E2B887C6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51D53816-8EC2-4A1B-8D15-5D8C96532DC0}" type="pres">
      <dgm:prSet presAssocID="{452B9996-626E-406C-A8F6-E4E2B887C6CC}" presName="spaceRect" presStyleCnt="0"/>
      <dgm:spPr/>
    </dgm:pt>
    <dgm:pt modelId="{D0F813FD-173B-4E11-9AFB-2707B38AC3D2}" type="pres">
      <dgm:prSet presAssocID="{452B9996-626E-406C-A8F6-E4E2B887C6CC}" presName="parTx" presStyleLbl="revTx" presStyleIdx="0" presStyleCnt="3">
        <dgm:presLayoutVars>
          <dgm:chMax val="0"/>
          <dgm:chPref val="0"/>
        </dgm:presLayoutVars>
      </dgm:prSet>
      <dgm:spPr/>
    </dgm:pt>
    <dgm:pt modelId="{EBA85195-853F-42A4-827F-F5DA44253F16}" type="pres">
      <dgm:prSet presAssocID="{1551E2C3-AEB4-4348-848C-EB9FA4B52790}" presName="sibTrans" presStyleCnt="0"/>
      <dgm:spPr/>
    </dgm:pt>
    <dgm:pt modelId="{64B2807C-3D1E-465C-AB24-899D4071D851}" type="pres">
      <dgm:prSet presAssocID="{46B805EC-064D-4EF0-A4E9-336B2890B1CF}" presName="compNode" presStyleCnt="0"/>
      <dgm:spPr/>
    </dgm:pt>
    <dgm:pt modelId="{39AB6611-3611-42C7-B285-3942B42FF266}" type="pres">
      <dgm:prSet presAssocID="{46B805EC-064D-4EF0-A4E9-336B2890B1CF}" presName="bgRect" presStyleLbl="bgShp" presStyleIdx="1" presStyleCnt="3"/>
      <dgm:spPr/>
    </dgm:pt>
    <dgm:pt modelId="{646A7774-91A4-4FD0-AD1A-BFC68DC4AA8B}" type="pres">
      <dgm:prSet presAssocID="{46B805EC-064D-4EF0-A4E9-336B2890B1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Book"/>
        </a:ext>
      </dgm:extLst>
    </dgm:pt>
    <dgm:pt modelId="{35521CF6-7423-411A-9B01-319E5534AEB2}" type="pres">
      <dgm:prSet presAssocID="{46B805EC-064D-4EF0-A4E9-336B2890B1CF}" presName="spaceRect" presStyleCnt="0"/>
      <dgm:spPr/>
    </dgm:pt>
    <dgm:pt modelId="{63C03508-17F1-4584-870F-2646BAC72061}" type="pres">
      <dgm:prSet presAssocID="{46B805EC-064D-4EF0-A4E9-336B2890B1CF}" presName="parTx" presStyleLbl="revTx" presStyleIdx="1" presStyleCnt="3">
        <dgm:presLayoutVars>
          <dgm:chMax val="0"/>
          <dgm:chPref val="0"/>
        </dgm:presLayoutVars>
      </dgm:prSet>
      <dgm:spPr/>
    </dgm:pt>
    <dgm:pt modelId="{709D5673-99A2-455B-AD82-019E3AEF1EA4}" type="pres">
      <dgm:prSet presAssocID="{E90B502F-6B3C-459C-80B1-3F63B89019C4}" presName="sibTrans" presStyleCnt="0"/>
      <dgm:spPr/>
    </dgm:pt>
    <dgm:pt modelId="{5AAA4720-268F-456F-A07A-AF98688C635D}" type="pres">
      <dgm:prSet presAssocID="{D3EDDD42-B7C6-4B0F-BFE7-6203CD2AAB25}" presName="compNode" presStyleCnt="0"/>
      <dgm:spPr/>
    </dgm:pt>
    <dgm:pt modelId="{47249989-58D9-4583-9DEA-4C1C40A15932}" type="pres">
      <dgm:prSet presAssocID="{D3EDDD42-B7C6-4B0F-BFE7-6203CD2AAB25}" presName="bgRect" presStyleLbl="bgShp" presStyleIdx="2" presStyleCnt="3"/>
      <dgm:spPr/>
    </dgm:pt>
    <dgm:pt modelId="{84C6C808-1231-44B8-A2A9-861507AE5576}" type="pres">
      <dgm:prSet presAssocID="{D3EDDD42-B7C6-4B0F-BFE7-6203CD2AAB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FA4057F8-05F0-43F3-9E0F-6CA3333BD204}" type="pres">
      <dgm:prSet presAssocID="{D3EDDD42-B7C6-4B0F-BFE7-6203CD2AAB25}" presName="spaceRect" presStyleCnt="0"/>
      <dgm:spPr/>
    </dgm:pt>
    <dgm:pt modelId="{ABCB0A51-6196-4538-A10E-8B5A8E937E0A}" type="pres">
      <dgm:prSet presAssocID="{D3EDDD42-B7C6-4B0F-BFE7-6203CD2AAB25}" presName="parTx" presStyleLbl="revTx" presStyleIdx="2" presStyleCnt="3">
        <dgm:presLayoutVars>
          <dgm:chMax val="0"/>
          <dgm:chPref val="0"/>
        </dgm:presLayoutVars>
      </dgm:prSet>
      <dgm:spPr/>
    </dgm:pt>
  </dgm:ptLst>
  <dgm:cxnLst>
    <dgm:cxn modelId="{89A2B021-DA12-4CA4-A6F9-1F54772102C7}" srcId="{7355A04E-8DE1-46CA-9208-A3CBC0F4CEE9}" destId="{452B9996-626E-406C-A8F6-E4E2B887C6CC}" srcOrd="0" destOrd="0" parTransId="{37EC9161-AECB-4AE2-9AA9-010FB486B072}" sibTransId="{1551E2C3-AEB4-4348-848C-EB9FA4B52790}"/>
    <dgm:cxn modelId="{6B9BC94B-3C6A-4DC0-8901-367D7B0D8A47}" srcId="{7355A04E-8DE1-46CA-9208-A3CBC0F4CEE9}" destId="{D3EDDD42-B7C6-4B0F-BFE7-6203CD2AAB25}" srcOrd="2" destOrd="0" parTransId="{D30D9B60-EBE0-4116-BF6E-E9A3A94388C8}" sibTransId="{B7605108-12E7-4D36-82A6-9A8BC5E07CD9}"/>
    <dgm:cxn modelId="{9AD94752-04F0-4094-BB2D-7D32C5B01F69}" type="presOf" srcId="{46B805EC-064D-4EF0-A4E9-336B2890B1CF}" destId="{63C03508-17F1-4584-870F-2646BAC72061}" srcOrd="0" destOrd="0" presId="urn:microsoft.com/office/officeart/2018/2/layout/IconVerticalSolidList"/>
    <dgm:cxn modelId="{100D1453-6D05-4DC0-9617-73046A8F7674}" type="presOf" srcId="{452B9996-626E-406C-A8F6-E4E2B887C6CC}" destId="{D0F813FD-173B-4E11-9AFB-2707B38AC3D2}" srcOrd="0" destOrd="0" presId="urn:microsoft.com/office/officeart/2018/2/layout/IconVerticalSolidList"/>
    <dgm:cxn modelId="{E44C2D77-1986-453F-8311-85A7536B2C8B}" type="presOf" srcId="{7355A04E-8DE1-46CA-9208-A3CBC0F4CEE9}" destId="{49F0292A-E612-4BB9-BBAA-FD49BA3D2BD0}" srcOrd="0" destOrd="0" presId="urn:microsoft.com/office/officeart/2018/2/layout/IconVerticalSolidList"/>
    <dgm:cxn modelId="{9B6105D0-93CB-4E45-88DC-137865F02B1F}" type="presOf" srcId="{D3EDDD42-B7C6-4B0F-BFE7-6203CD2AAB25}" destId="{ABCB0A51-6196-4538-A10E-8B5A8E937E0A}" srcOrd="0" destOrd="0" presId="urn:microsoft.com/office/officeart/2018/2/layout/IconVerticalSolidList"/>
    <dgm:cxn modelId="{599320D9-B314-4D45-9FFC-8F9F7630E5EC}" srcId="{7355A04E-8DE1-46CA-9208-A3CBC0F4CEE9}" destId="{46B805EC-064D-4EF0-A4E9-336B2890B1CF}" srcOrd="1" destOrd="0" parTransId="{DABD9088-9A68-4118-ACAF-790A6D600ABE}" sibTransId="{E90B502F-6B3C-459C-80B1-3F63B89019C4}"/>
    <dgm:cxn modelId="{B7BFBA13-F3AE-457E-9B08-E6996C5D4B54}" type="presParOf" srcId="{49F0292A-E612-4BB9-BBAA-FD49BA3D2BD0}" destId="{61E7DF09-6A4D-4913-ADFE-13FA59FB2772}" srcOrd="0" destOrd="0" presId="urn:microsoft.com/office/officeart/2018/2/layout/IconVerticalSolidList"/>
    <dgm:cxn modelId="{7CB2DD35-AB09-4449-B0DF-C7F424DEC99C}" type="presParOf" srcId="{61E7DF09-6A4D-4913-ADFE-13FA59FB2772}" destId="{0C04F957-F56E-471D-AAB6-95C94DBF9A3D}" srcOrd="0" destOrd="0" presId="urn:microsoft.com/office/officeart/2018/2/layout/IconVerticalSolidList"/>
    <dgm:cxn modelId="{9DF6001B-E5C7-4CC1-BB9A-3B4B8EC0221D}" type="presParOf" srcId="{61E7DF09-6A4D-4913-ADFE-13FA59FB2772}" destId="{51CD5EAD-B9C6-40CE-BC63-64A765E5359F}" srcOrd="1" destOrd="0" presId="urn:microsoft.com/office/officeart/2018/2/layout/IconVerticalSolidList"/>
    <dgm:cxn modelId="{9D474040-7D7A-4746-8674-EAE88695BFF2}" type="presParOf" srcId="{61E7DF09-6A4D-4913-ADFE-13FA59FB2772}" destId="{51D53816-8EC2-4A1B-8D15-5D8C96532DC0}" srcOrd="2" destOrd="0" presId="urn:microsoft.com/office/officeart/2018/2/layout/IconVerticalSolidList"/>
    <dgm:cxn modelId="{9DC8E3C7-D057-473A-B7E4-1FD2A44BAAC3}" type="presParOf" srcId="{61E7DF09-6A4D-4913-ADFE-13FA59FB2772}" destId="{D0F813FD-173B-4E11-9AFB-2707B38AC3D2}" srcOrd="3" destOrd="0" presId="urn:microsoft.com/office/officeart/2018/2/layout/IconVerticalSolidList"/>
    <dgm:cxn modelId="{95DBECF4-E1C5-49AA-8FDF-868826ACD2F3}" type="presParOf" srcId="{49F0292A-E612-4BB9-BBAA-FD49BA3D2BD0}" destId="{EBA85195-853F-42A4-827F-F5DA44253F16}" srcOrd="1" destOrd="0" presId="urn:microsoft.com/office/officeart/2018/2/layout/IconVerticalSolidList"/>
    <dgm:cxn modelId="{D988E740-DFEB-4507-9D96-A1E02E8BD3B5}" type="presParOf" srcId="{49F0292A-E612-4BB9-BBAA-FD49BA3D2BD0}" destId="{64B2807C-3D1E-465C-AB24-899D4071D851}" srcOrd="2" destOrd="0" presId="urn:microsoft.com/office/officeart/2018/2/layout/IconVerticalSolidList"/>
    <dgm:cxn modelId="{E6FA1B1E-1EB8-40AC-B852-3D25D3505FBF}" type="presParOf" srcId="{64B2807C-3D1E-465C-AB24-899D4071D851}" destId="{39AB6611-3611-42C7-B285-3942B42FF266}" srcOrd="0" destOrd="0" presId="urn:microsoft.com/office/officeart/2018/2/layout/IconVerticalSolidList"/>
    <dgm:cxn modelId="{920150EA-BEAC-4C8C-BAE4-F36147C6F8A5}" type="presParOf" srcId="{64B2807C-3D1E-465C-AB24-899D4071D851}" destId="{646A7774-91A4-4FD0-AD1A-BFC68DC4AA8B}" srcOrd="1" destOrd="0" presId="urn:microsoft.com/office/officeart/2018/2/layout/IconVerticalSolidList"/>
    <dgm:cxn modelId="{6926E5C5-F04C-451A-949E-F0AEA7A3E9F1}" type="presParOf" srcId="{64B2807C-3D1E-465C-AB24-899D4071D851}" destId="{35521CF6-7423-411A-9B01-319E5534AEB2}" srcOrd="2" destOrd="0" presId="urn:microsoft.com/office/officeart/2018/2/layout/IconVerticalSolidList"/>
    <dgm:cxn modelId="{A9D769F8-6DD5-4828-A352-260A8887E353}" type="presParOf" srcId="{64B2807C-3D1E-465C-AB24-899D4071D851}" destId="{63C03508-17F1-4584-870F-2646BAC72061}" srcOrd="3" destOrd="0" presId="urn:microsoft.com/office/officeart/2018/2/layout/IconVerticalSolidList"/>
    <dgm:cxn modelId="{86CBEBD6-FAAD-4003-AEE3-318E91BCE5CD}" type="presParOf" srcId="{49F0292A-E612-4BB9-BBAA-FD49BA3D2BD0}" destId="{709D5673-99A2-455B-AD82-019E3AEF1EA4}" srcOrd="3" destOrd="0" presId="urn:microsoft.com/office/officeart/2018/2/layout/IconVerticalSolidList"/>
    <dgm:cxn modelId="{26D18A45-4E9E-4CB9-BFFD-8A66FE9328C4}" type="presParOf" srcId="{49F0292A-E612-4BB9-BBAA-FD49BA3D2BD0}" destId="{5AAA4720-268F-456F-A07A-AF98688C635D}" srcOrd="4" destOrd="0" presId="urn:microsoft.com/office/officeart/2018/2/layout/IconVerticalSolidList"/>
    <dgm:cxn modelId="{F36CFB5C-10AB-4E65-B4EF-5BE985FB5F0A}" type="presParOf" srcId="{5AAA4720-268F-456F-A07A-AF98688C635D}" destId="{47249989-58D9-4583-9DEA-4C1C40A15932}" srcOrd="0" destOrd="0" presId="urn:microsoft.com/office/officeart/2018/2/layout/IconVerticalSolidList"/>
    <dgm:cxn modelId="{7C408D91-A3E0-4C07-AEBE-90EBDEE82C06}" type="presParOf" srcId="{5AAA4720-268F-456F-A07A-AF98688C635D}" destId="{84C6C808-1231-44B8-A2A9-861507AE5576}" srcOrd="1" destOrd="0" presId="urn:microsoft.com/office/officeart/2018/2/layout/IconVerticalSolidList"/>
    <dgm:cxn modelId="{D713A6F1-BC6F-4137-9A71-49FC14A8C358}" type="presParOf" srcId="{5AAA4720-268F-456F-A07A-AF98688C635D}" destId="{FA4057F8-05F0-43F3-9E0F-6CA3333BD204}" srcOrd="2" destOrd="0" presId="urn:microsoft.com/office/officeart/2018/2/layout/IconVerticalSolidList"/>
    <dgm:cxn modelId="{DDFD8009-4310-45B4-AD01-7025509135F2}" type="presParOf" srcId="{5AAA4720-268F-456F-A07A-AF98688C635D}" destId="{ABCB0A51-6196-4538-A10E-8B5A8E937E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D1EC25-6C4D-4B07-B38C-9117C2D5288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94CCB2E-9B31-4DAB-B6F3-0278F6579586}">
      <dgm:prSet/>
      <dgm:spPr/>
      <dgm:t>
        <a:bodyPr/>
        <a:lstStyle/>
        <a:p>
          <a:pPr>
            <a:lnSpc>
              <a:spcPct val="100000"/>
            </a:lnSpc>
          </a:pPr>
          <a:r>
            <a:rPr lang="en-US"/>
            <a:t>Amazon Web Services (AWS)</a:t>
          </a:r>
        </a:p>
      </dgm:t>
    </dgm:pt>
    <dgm:pt modelId="{6DB25EC7-2B9A-40C6-B9D8-BB014AB2BCE1}" type="parTrans" cxnId="{49994334-3C4A-4934-BC8A-A40A982E8589}">
      <dgm:prSet/>
      <dgm:spPr/>
      <dgm:t>
        <a:bodyPr/>
        <a:lstStyle/>
        <a:p>
          <a:endParaRPr lang="en-US"/>
        </a:p>
      </dgm:t>
    </dgm:pt>
    <dgm:pt modelId="{BD8E939C-1016-43AF-8AC2-856ABB148F01}" type="sibTrans" cxnId="{49994334-3C4A-4934-BC8A-A40A982E8589}">
      <dgm:prSet/>
      <dgm:spPr/>
      <dgm:t>
        <a:bodyPr/>
        <a:lstStyle/>
        <a:p>
          <a:endParaRPr lang="en-US"/>
        </a:p>
      </dgm:t>
    </dgm:pt>
    <dgm:pt modelId="{17F4EE81-611D-4157-8665-E1F1BFCB775E}">
      <dgm:prSet/>
      <dgm:spPr/>
      <dgm:t>
        <a:bodyPr/>
        <a:lstStyle/>
        <a:p>
          <a:pPr>
            <a:lnSpc>
              <a:spcPct val="100000"/>
            </a:lnSpc>
          </a:pPr>
          <a:r>
            <a:rPr lang="en-US"/>
            <a:t>Google Cloud Platform (GCP)</a:t>
          </a:r>
        </a:p>
      </dgm:t>
    </dgm:pt>
    <dgm:pt modelId="{45905948-4A0B-491D-8D6D-4074A42B7C73}" type="parTrans" cxnId="{0870A32C-E69B-4647-B311-5FE76553351E}">
      <dgm:prSet/>
      <dgm:spPr/>
      <dgm:t>
        <a:bodyPr/>
        <a:lstStyle/>
        <a:p>
          <a:endParaRPr lang="en-US"/>
        </a:p>
      </dgm:t>
    </dgm:pt>
    <dgm:pt modelId="{451F66B4-81D8-4489-A649-A7E0137381F2}" type="sibTrans" cxnId="{0870A32C-E69B-4647-B311-5FE76553351E}">
      <dgm:prSet/>
      <dgm:spPr/>
      <dgm:t>
        <a:bodyPr/>
        <a:lstStyle/>
        <a:p>
          <a:endParaRPr lang="en-US"/>
        </a:p>
      </dgm:t>
    </dgm:pt>
    <dgm:pt modelId="{BB186973-AEAD-49FB-9FD8-34576D0A0A5A}">
      <dgm:prSet/>
      <dgm:spPr/>
      <dgm:t>
        <a:bodyPr/>
        <a:lstStyle/>
        <a:p>
          <a:pPr>
            <a:lnSpc>
              <a:spcPct val="100000"/>
            </a:lnSpc>
          </a:pPr>
          <a:r>
            <a:rPr lang="en-US"/>
            <a:t>Microsoft Azure (Azure)</a:t>
          </a:r>
        </a:p>
      </dgm:t>
    </dgm:pt>
    <dgm:pt modelId="{C4145E5A-2D52-4B64-A68D-AD95A6292060}" type="parTrans" cxnId="{8BCF4834-E457-4BD9-AD49-B4489EEA087E}">
      <dgm:prSet/>
      <dgm:spPr/>
      <dgm:t>
        <a:bodyPr/>
        <a:lstStyle/>
        <a:p>
          <a:endParaRPr lang="en-US"/>
        </a:p>
      </dgm:t>
    </dgm:pt>
    <dgm:pt modelId="{373F5A96-1048-4BFC-8098-EA7D32D75789}" type="sibTrans" cxnId="{8BCF4834-E457-4BD9-AD49-B4489EEA087E}">
      <dgm:prSet/>
      <dgm:spPr/>
      <dgm:t>
        <a:bodyPr/>
        <a:lstStyle/>
        <a:p>
          <a:endParaRPr lang="en-US"/>
        </a:p>
      </dgm:t>
    </dgm:pt>
    <dgm:pt modelId="{180F4755-C1B8-4DCD-A08F-0E70466F643D}" type="pres">
      <dgm:prSet presAssocID="{A1D1EC25-6C4D-4B07-B38C-9117C2D52880}" presName="root" presStyleCnt="0">
        <dgm:presLayoutVars>
          <dgm:dir/>
          <dgm:resizeHandles val="exact"/>
        </dgm:presLayoutVars>
      </dgm:prSet>
      <dgm:spPr/>
    </dgm:pt>
    <dgm:pt modelId="{C5320E30-65FA-4325-946F-2A834E4910A4}" type="pres">
      <dgm:prSet presAssocID="{294CCB2E-9B31-4DAB-B6F3-0278F6579586}" presName="compNode" presStyleCnt="0"/>
      <dgm:spPr/>
    </dgm:pt>
    <dgm:pt modelId="{9E5B3F0D-224F-4440-B905-38605245A4EB}" type="pres">
      <dgm:prSet presAssocID="{294CCB2E-9B31-4DAB-B6F3-0278F65795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747E4F4F-7D65-4DA6-BC45-FB094CD2B08D}" type="pres">
      <dgm:prSet presAssocID="{294CCB2E-9B31-4DAB-B6F3-0278F6579586}" presName="spaceRect" presStyleCnt="0"/>
      <dgm:spPr/>
    </dgm:pt>
    <dgm:pt modelId="{F22BCF86-433D-4B6E-A9D7-05277A042C9F}" type="pres">
      <dgm:prSet presAssocID="{294CCB2E-9B31-4DAB-B6F3-0278F6579586}" presName="textRect" presStyleLbl="revTx" presStyleIdx="0" presStyleCnt="3">
        <dgm:presLayoutVars>
          <dgm:chMax val="1"/>
          <dgm:chPref val="1"/>
        </dgm:presLayoutVars>
      </dgm:prSet>
      <dgm:spPr/>
    </dgm:pt>
    <dgm:pt modelId="{CB42124B-C22C-4E11-B6D3-BA1F5B09B103}" type="pres">
      <dgm:prSet presAssocID="{BD8E939C-1016-43AF-8AC2-856ABB148F01}" presName="sibTrans" presStyleCnt="0"/>
      <dgm:spPr/>
    </dgm:pt>
    <dgm:pt modelId="{9E927438-8F95-4B46-8DD4-4F709B8A1159}" type="pres">
      <dgm:prSet presAssocID="{17F4EE81-611D-4157-8665-E1F1BFCB775E}" presName="compNode" presStyleCnt="0"/>
      <dgm:spPr/>
    </dgm:pt>
    <dgm:pt modelId="{5323C7E3-7F6E-4470-ABED-2FE021E65B30}" type="pres">
      <dgm:prSet presAssocID="{17F4EE81-611D-4157-8665-E1F1BFCB77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00B47A6F-6DB6-44F7-90BA-8C751E447AE5}" type="pres">
      <dgm:prSet presAssocID="{17F4EE81-611D-4157-8665-E1F1BFCB775E}" presName="spaceRect" presStyleCnt="0"/>
      <dgm:spPr/>
    </dgm:pt>
    <dgm:pt modelId="{DB379F33-467C-47A3-B8FF-B0492BCA882D}" type="pres">
      <dgm:prSet presAssocID="{17F4EE81-611D-4157-8665-E1F1BFCB775E}" presName="textRect" presStyleLbl="revTx" presStyleIdx="1" presStyleCnt="3">
        <dgm:presLayoutVars>
          <dgm:chMax val="1"/>
          <dgm:chPref val="1"/>
        </dgm:presLayoutVars>
      </dgm:prSet>
      <dgm:spPr/>
    </dgm:pt>
    <dgm:pt modelId="{0359F261-8AFA-4E77-A6BB-82F06C384535}" type="pres">
      <dgm:prSet presAssocID="{451F66B4-81D8-4489-A649-A7E0137381F2}" presName="sibTrans" presStyleCnt="0"/>
      <dgm:spPr/>
    </dgm:pt>
    <dgm:pt modelId="{F28E7D75-5A6F-424F-90A8-0138A0379C64}" type="pres">
      <dgm:prSet presAssocID="{BB186973-AEAD-49FB-9FD8-34576D0A0A5A}" presName="compNode" presStyleCnt="0"/>
      <dgm:spPr/>
    </dgm:pt>
    <dgm:pt modelId="{F0142E34-D4D0-4022-9B80-83CE7B216690}" type="pres">
      <dgm:prSet presAssocID="{BB186973-AEAD-49FB-9FD8-34576D0A0A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wnload from cloud"/>
        </a:ext>
      </dgm:extLst>
    </dgm:pt>
    <dgm:pt modelId="{BF35EDC2-5B43-4669-8F91-B53977454EFA}" type="pres">
      <dgm:prSet presAssocID="{BB186973-AEAD-49FB-9FD8-34576D0A0A5A}" presName="spaceRect" presStyleCnt="0"/>
      <dgm:spPr/>
    </dgm:pt>
    <dgm:pt modelId="{9B43A3F2-A623-4E03-8EAD-DF37C9CCF56D}" type="pres">
      <dgm:prSet presAssocID="{BB186973-AEAD-49FB-9FD8-34576D0A0A5A}" presName="textRect" presStyleLbl="revTx" presStyleIdx="2" presStyleCnt="3">
        <dgm:presLayoutVars>
          <dgm:chMax val="1"/>
          <dgm:chPref val="1"/>
        </dgm:presLayoutVars>
      </dgm:prSet>
      <dgm:spPr/>
    </dgm:pt>
  </dgm:ptLst>
  <dgm:cxnLst>
    <dgm:cxn modelId="{7CD4151E-B9BA-421E-B6CC-3ACF96560341}" type="presOf" srcId="{BB186973-AEAD-49FB-9FD8-34576D0A0A5A}" destId="{9B43A3F2-A623-4E03-8EAD-DF37C9CCF56D}" srcOrd="0" destOrd="0" presId="urn:microsoft.com/office/officeart/2018/2/layout/IconLabelList"/>
    <dgm:cxn modelId="{0870A32C-E69B-4647-B311-5FE76553351E}" srcId="{A1D1EC25-6C4D-4B07-B38C-9117C2D52880}" destId="{17F4EE81-611D-4157-8665-E1F1BFCB775E}" srcOrd="1" destOrd="0" parTransId="{45905948-4A0B-491D-8D6D-4074A42B7C73}" sibTransId="{451F66B4-81D8-4489-A649-A7E0137381F2}"/>
    <dgm:cxn modelId="{49994334-3C4A-4934-BC8A-A40A982E8589}" srcId="{A1D1EC25-6C4D-4B07-B38C-9117C2D52880}" destId="{294CCB2E-9B31-4DAB-B6F3-0278F6579586}" srcOrd="0" destOrd="0" parTransId="{6DB25EC7-2B9A-40C6-B9D8-BB014AB2BCE1}" sibTransId="{BD8E939C-1016-43AF-8AC2-856ABB148F01}"/>
    <dgm:cxn modelId="{8BCF4834-E457-4BD9-AD49-B4489EEA087E}" srcId="{A1D1EC25-6C4D-4B07-B38C-9117C2D52880}" destId="{BB186973-AEAD-49FB-9FD8-34576D0A0A5A}" srcOrd="2" destOrd="0" parTransId="{C4145E5A-2D52-4B64-A68D-AD95A6292060}" sibTransId="{373F5A96-1048-4BFC-8098-EA7D32D75789}"/>
    <dgm:cxn modelId="{A7D19C36-ACC7-46DA-B082-DF68CEDFBB84}" type="presOf" srcId="{A1D1EC25-6C4D-4B07-B38C-9117C2D52880}" destId="{180F4755-C1B8-4DCD-A08F-0E70466F643D}" srcOrd="0" destOrd="0" presId="urn:microsoft.com/office/officeart/2018/2/layout/IconLabelList"/>
    <dgm:cxn modelId="{6E6F8D3B-DAEF-4B0F-AA1A-47F4490090D1}" type="presOf" srcId="{294CCB2E-9B31-4DAB-B6F3-0278F6579586}" destId="{F22BCF86-433D-4B6E-A9D7-05277A042C9F}" srcOrd="0" destOrd="0" presId="urn:microsoft.com/office/officeart/2018/2/layout/IconLabelList"/>
    <dgm:cxn modelId="{99BF1E68-68AE-4396-A413-033481080112}" type="presOf" srcId="{17F4EE81-611D-4157-8665-E1F1BFCB775E}" destId="{DB379F33-467C-47A3-B8FF-B0492BCA882D}" srcOrd="0" destOrd="0" presId="urn:microsoft.com/office/officeart/2018/2/layout/IconLabelList"/>
    <dgm:cxn modelId="{4352894F-145A-4B16-8D66-BD4A351AC0F1}" type="presParOf" srcId="{180F4755-C1B8-4DCD-A08F-0E70466F643D}" destId="{C5320E30-65FA-4325-946F-2A834E4910A4}" srcOrd="0" destOrd="0" presId="urn:microsoft.com/office/officeart/2018/2/layout/IconLabelList"/>
    <dgm:cxn modelId="{D08C88E6-4E21-4C92-9507-EC4B844E9531}" type="presParOf" srcId="{C5320E30-65FA-4325-946F-2A834E4910A4}" destId="{9E5B3F0D-224F-4440-B905-38605245A4EB}" srcOrd="0" destOrd="0" presId="urn:microsoft.com/office/officeart/2018/2/layout/IconLabelList"/>
    <dgm:cxn modelId="{0CD0D9CC-7AE4-4787-A8B2-2D52B176FB34}" type="presParOf" srcId="{C5320E30-65FA-4325-946F-2A834E4910A4}" destId="{747E4F4F-7D65-4DA6-BC45-FB094CD2B08D}" srcOrd="1" destOrd="0" presId="urn:microsoft.com/office/officeart/2018/2/layout/IconLabelList"/>
    <dgm:cxn modelId="{E0EA5857-D1DB-4298-BF0B-B8D8E5EFAAC3}" type="presParOf" srcId="{C5320E30-65FA-4325-946F-2A834E4910A4}" destId="{F22BCF86-433D-4B6E-A9D7-05277A042C9F}" srcOrd="2" destOrd="0" presId="urn:microsoft.com/office/officeart/2018/2/layout/IconLabelList"/>
    <dgm:cxn modelId="{633E1468-F321-444B-A22A-D8069D685EE1}" type="presParOf" srcId="{180F4755-C1B8-4DCD-A08F-0E70466F643D}" destId="{CB42124B-C22C-4E11-B6D3-BA1F5B09B103}" srcOrd="1" destOrd="0" presId="urn:microsoft.com/office/officeart/2018/2/layout/IconLabelList"/>
    <dgm:cxn modelId="{CB563329-F111-43C2-9224-BA48C3F4FD21}" type="presParOf" srcId="{180F4755-C1B8-4DCD-A08F-0E70466F643D}" destId="{9E927438-8F95-4B46-8DD4-4F709B8A1159}" srcOrd="2" destOrd="0" presId="urn:microsoft.com/office/officeart/2018/2/layout/IconLabelList"/>
    <dgm:cxn modelId="{F1401B0F-2AA2-44D1-8584-C5C0867B777F}" type="presParOf" srcId="{9E927438-8F95-4B46-8DD4-4F709B8A1159}" destId="{5323C7E3-7F6E-4470-ABED-2FE021E65B30}" srcOrd="0" destOrd="0" presId="urn:microsoft.com/office/officeart/2018/2/layout/IconLabelList"/>
    <dgm:cxn modelId="{6AF54D70-1D7E-461D-AC53-C4C9C6478B6C}" type="presParOf" srcId="{9E927438-8F95-4B46-8DD4-4F709B8A1159}" destId="{00B47A6F-6DB6-44F7-90BA-8C751E447AE5}" srcOrd="1" destOrd="0" presId="urn:microsoft.com/office/officeart/2018/2/layout/IconLabelList"/>
    <dgm:cxn modelId="{D75C2404-4745-421D-A146-8EFFA296E265}" type="presParOf" srcId="{9E927438-8F95-4B46-8DD4-4F709B8A1159}" destId="{DB379F33-467C-47A3-B8FF-B0492BCA882D}" srcOrd="2" destOrd="0" presId="urn:microsoft.com/office/officeart/2018/2/layout/IconLabelList"/>
    <dgm:cxn modelId="{A3AA5426-D369-4CAE-BE18-DE5EC970E365}" type="presParOf" srcId="{180F4755-C1B8-4DCD-A08F-0E70466F643D}" destId="{0359F261-8AFA-4E77-A6BB-82F06C384535}" srcOrd="3" destOrd="0" presId="urn:microsoft.com/office/officeart/2018/2/layout/IconLabelList"/>
    <dgm:cxn modelId="{EAA5CA84-C829-4ECC-9925-C0582653C63A}" type="presParOf" srcId="{180F4755-C1B8-4DCD-A08F-0E70466F643D}" destId="{F28E7D75-5A6F-424F-90A8-0138A0379C64}" srcOrd="4" destOrd="0" presId="urn:microsoft.com/office/officeart/2018/2/layout/IconLabelList"/>
    <dgm:cxn modelId="{60210ABF-1B8E-4113-9439-98AEC22BDEA8}" type="presParOf" srcId="{F28E7D75-5A6F-424F-90A8-0138A0379C64}" destId="{F0142E34-D4D0-4022-9B80-83CE7B216690}" srcOrd="0" destOrd="0" presId="urn:microsoft.com/office/officeart/2018/2/layout/IconLabelList"/>
    <dgm:cxn modelId="{355E6EE7-5B55-4130-91AB-0A18B4D93350}" type="presParOf" srcId="{F28E7D75-5A6F-424F-90A8-0138A0379C64}" destId="{BF35EDC2-5B43-4669-8F91-B53977454EFA}" srcOrd="1" destOrd="0" presId="urn:microsoft.com/office/officeart/2018/2/layout/IconLabelList"/>
    <dgm:cxn modelId="{74CABC51-957E-400B-9658-F7CD9FC87E9B}" type="presParOf" srcId="{F28E7D75-5A6F-424F-90A8-0138A0379C64}" destId="{9B43A3F2-A623-4E03-8EAD-DF37C9CCF56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4F957-F56E-471D-AAB6-95C94DBF9A3D}">
      <dsp:nvSpPr>
        <dsp:cNvPr id="0" name=""/>
        <dsp:cNvSpPr/>
      </dsp:nvSpPr>
      <dsp:spPr>
        <a:xfrm>
          <a:off x="0" y="531"/>
          <a:ext cx="10515600" cy="124293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CD5EAD-B9C6-40CE-BC63-64A765E5359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813FD-173B-4E11-9AFB-2707B38AC3D2}">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a:t>--&gt; Nodes </a:t>
          </a:r>
          <a:endParaRPr lang="en-US" sz="2500" kern="1200"/>
        </a:p>
      </dsp:txBody>
      <dsp:txXfrm>
        <a:off x="1435590" y="531"/>
        <a:ext cx="9080009" cy="1242935"/>
      </dsp:txXfrm>
    </dsp:sp>
    <dsp:sp modelId="{39AB6611-3611-42C7-B285-3942B42FF266}">
      <dsp:nvSpPr>
        <dsp:cNvPr id="0" name=""/>
        <dsp:cNvSpPr/>
      </dsp:nvSpPr>
      <dsp:spPr>
        <a:xfrm>
          <a:off x="0" y="1554201"/>
          <a:ext cx="10515600" cy="124293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6A7774-91A4-4FD0-AD1A-BFC68DC4AA8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03508-17F1-4584-870F-2646BAC72061}">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a:t>Read inside-out</a:t>
          </a:r>
          <a:endParaRPr lang="en-US" sz="2500" kern="1200"/>
        </a:p>
      </dsp:txBody>
      <dsp:txXfrm>
        <a:off x="1435590" y="1554201"/>
        <a:ext cx="9080009" cy="1242935"/>
      </dsp:txXfrm>
    </dsp:sp>
    <dsp:sp modelId="{47249989-58D9-4583-9DEA-4C1C40A15932}">
      <dsp:nvSpPr>
        <dsp:cNvPr id="0" name=""/>
        <dsp:cNvSpPr/>
      </dsp:nvSpPr>
      <dsp:spPr>
        <a:xfrm>
          <a:off x="0" y="3107870"/>
          <a:ext cx="10515600" cy="124293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6C808-1231-44B8-A2A9-861507AE557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CB0A51-6196-4538-A10E-8B5A8E937E0A}">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dirty="0"/>
            <a:t>Join/Aggregate/Merge/Append at each level</a:t>
          </a:r>
          <a:endParaRPr lang="en-US" sz="2500" kern="1200" dirty="0"/>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B3F0D-224F-4440-B905-38605245A4EB}">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2BCF86-433D-4B6E-A9D7-05277A042C9F}">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Amazon Web Services (AWS)</a:t>
          </a:r>
        </a:p>
      </dsp:txBody>
      <dsp:txXfrm>
        <a:off x="417971" y="2644140"/>
        <a:ext cx="2889450" cy="720000"/>
      </dsp:txXfrm>
    </dsp:sp>
    <dsp:sp modelId="{5323C7E3-7F6E-4470-ABED-2FE021E65B30}">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379F33-467C-47A3-B8FF-B0492BCA882D}">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Google Cloud Platform (GCP)</a:t>
          </a:r>
        </a:p>
      </dsp:txBody>
      <dsp:txXfrm>
        <a:off x="3813075" y="2644140"/>
        <a:ext cx="2889450" cy="720000"/>
      </dsp:txXfrm>
    </dsp:sp>
    <dsp:sp modelId="{F0142E34-D4D0-4022-9B80-83CE7B216690}">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43A3F2-A623-4E03-8EAD-DF37C9CCF56D}">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Microsoft Azure (Azure)</a:t>
          </a:r>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a:latin typeface="Roboto Bold"/>
              <a:cs typeface="Roboto Bold"/>
            </a:endParaRPr>
          </a:p>
        </p:txBody>
      </p:sp>
      <p:pic>
        <p:nvPicPr>
          <p:cNvPr id="4" name="Picture 3"/>
          <p:cNvPicPr>
            <a:picLocks noChangeAspect="1"/>
          </p:cNvPicPr>
          <p:nvPr/>
        </p:nvPicPr>
        <p:blipFill>
          <a:blip r:embed="rId2"/>
          <a:stretch>
            <a:fillRect/>
          </a:stretch>
        </p:blipFill>
        <p:spPr>
          <a:xfrm>
            <a:off x="4686299" y="268390"/>
            <a:ext cx="1782232" cy="426186"/>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Calibri" panose="020F0502020204030204" pitchFamily="34" charset="0"/>
                <a:cs typeface="Calibri" panose="020F0502020204030204" pitchFamily="34" charset="0"/>
              </a:defRPr>
            </a:lvl1pPr>
          </a:lstStyle>
          <a:p>
            <a:pPr>
              <a:defRPr/>
            </a:pPr>
            <a:fld id="{F27B4D97-523D-4DEF-962B-78D09A9489A3}" type="datetimeFigureOut">
              <a:rPr lang="en-US" smtClean="0"/>
              <a:pPr>
                <a:defRPr/>
              </a:pPr>
              <a:t>11/16/2025</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p:cNvPicPr>
            <a:picLocks noChangeAspect="1"/>
          </p:cNvPicPr>
          <p:nvPr/>
        </p:nvPicPr>
        <p:blipFill>
          <a:blip r:embed="rId2"/>
          <a:stretch>
            <a:fillRect/>
          </a:stretch>
        </p:blipFill>
        <p:spPr>
          <a:xfrm>
            <a:off x="4718509" y="308965"/>
            <a:ext cx="1782232" cy="426186"/>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1473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victor? Really?</a:t>
            </a:r>
          </a:p>
          <a:p>
            <a:endParaRPr lang="en-US"/>
          </a:p>
        </p:txBody>
      </p:sp>
    </p:spTree>
    <p:extLst>
      <p:ext uri="{BB962C8B-B14F-4D97-AF65-F5344CB8AC3E}">
        <p14:creationId xmlns:p14="http://schemas.microsoft.com/office/powerpoint/2010/main" val="1970491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79333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0384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4796" tIns="47398" rIns="94796" bIns="47398"/>
          <a:lstStyle/>
          <a:p>
            <a:fld id="{631177F6-7358-4FBA-9AE1-02305A587DA5}" type="slidenum">
              <a:rPr lang="en-US" smtClean="0"/>
              <a:t>181</a:t>
            </a:fld>
            <a:endParaRPr lang="en-US"/>
          </a:p>
        </p:txBody>
      </p:sp>
    </p:spTree>
    <p:extLst>
      <p:ext uri="{BB962C8B-B14F-4D97-AF65-F5344CB8AC3E}">
        <p14:creationId xmlns:p14="http://schemas.microsoft.com/office/powerpoint/2010/main" val="70357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4796" tIns="47398" rIns="94796" bIns="47398"/>
          <a:lstStyle/>
          <a:p>
            <a:fld id="{631177F6-7358-4FBA-9AE1-02305A587DA5}" type="slidenum">
              <a:rPr lang="en-US" smtClean="0"/>
              <a:t>182</a:t>
            </a:fld>
            <a:endParaRPr lang="en-US"/>
          </a:p>
        </p:txBody>
      </p:sp>
    </p:spTree>
    <p:extLst>
      <p:ext uri="{BB962C8B-B14F-4D97-AF65-F5344CB8AC3E}">
        <p14:creationId xmlns:p14="http://schemas.microsoft.com/office/powerpoint/2010/main" val="2069090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1869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4796" tIns="47398" rIns="94796" bIns="47398"/>
          <a:lstStyle/>
          <a:p>
            <a:fld id="{631177F6-7358-4FBA-9AE1-02305A587DA5}" type="slidenum">
              <a:rPr lang="en-US" smtClean="0"/>
              <a:t>187</a:t>
            </a:fld>
            <a:endParaRPr lang="en-US"/>
          </a:p>
        </p:txBody>
      </p:sp>
    </p:spTree>
    <p:extLst>
      <p:ext uri="{BB962C8B-B14F-4D97-AF65-F5344CB8AC3E}">
        <p14:creationId xmlns:p14="http://schemas.microsoft.com/office/powerpoint/2010/main" val="1205815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4796" tIns="47398" rIns="94796" bIns="47398"/>
          <a:lstStyle/>
          <a:p>
            <a:fld id="{631177F6-7358-4FBA-9AE1-02305A587DA5}" type="slidenum">
              <a:rPr lang="en-US" smtClean="0"/>
              <a:t>190</a:t>
            </a:fld>
            <a:endParaRPr lang="en-US"/>
          </a:p>
        </p:txBody>
      </p:sp>
    </p:spTree>
    <p:extLst>
      <p:ext uri="{BB962C8B-B14F-4D97-AF65-F5344CB8AC3E}">
        <p14:creationId xmlns:p14="http://schemas.microsoft.com/office/powerpoint/2010/main" val="2006430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4796" tIns="47398" rIns="94796" bIns="47398"/>
          <a:lstStyle/>
          <a:p>
            <a:fld id="{631177F6-7358-4FBA-9AE1-02305A587DA5}" type="slidenum">
              <a:rPr lang="en-US" smtClean="0"/>
              <a:t>191</a:t>
            </a:fld>
            <a:endParaRPr lang="en-US"/>
          </a:p>
        </p:txBody>
      </p:sp>
    </p:spTree>
    <p:extLst>
      <p:ext uri="{BB962C8B-B14F-4D97-AF65-F5344CB8AC3E}">
        <p14:creationId xmlns:p14="http://schemas.microsoft.com/office/powerpoint/2010/main" val="755385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4796" tIns="47398" rIns="94796" bIns="47398"/>
          <a:lstStyle/>
          <a:p>
            <a:fld id="{631177F6-7358-4FBA-9AE1-02305A587DA5}" type="slidenum">
              <a:rPr lang="en-US" smtClean="0"/>
              <a:t>192</a:t>
            </a:fld>
            <a:endParaRPr lang="en-US"/>
          </a:p>
        </p:txBody>
      </p:sp>
    </p:spTree>
    <p:extLst>
      <p:ext uri="{BB962C8B-B14F-4D97-AF65-F5344CB8AC3E}">
        <p14:creationId xmlns:p14="http://schemas.microsoft.com/office/powerpoint/2010/main" val="107092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lIns="100787" tIns="50394" rIns="100787" bIns="50394"/>
          <a:lstStyle/>
          <a:p>
            <a:fld id="{631177F6-7358-4FBA-9AE1-02305A587DA5}" type="slidenum">
              <a:rPr lang="en-US" smtClean="0"/>
              <a:t>14</a:t>
            </a:fld>
            <a:endParaRPr lang="en-US"/>
          </a:p>
        </p:txBody>
      </p:sp>
    </p:spTree>
    <p:extLst>
      <p:ext uri="{BB962C8B-B14F-4D97-AF65-F5344CB8AC3E}">
        <p14:creationId xmlns:p14="http://schemas.microsoft.com/office/powerpoint/2010/main" val="3612814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lIns="100787" tIns="50394" rIns="100787" bIns="50394"/>
          <a:lstStyle/>
          <a:p>
            <a:fld id="{631177F6-7358-4FBA-9AE1-02305A587DA5}" type="slidenum">
              <a:rPr lang="en-US" smtClean="0"/>
              <a:t>202</a:t>
            </a:fld>
            <a:endParaRPr lang="en-US"/>
          </a:p>
        </p:txBody>
      </p:sp>
    </p:spTree>
    <p:extLst>
      <p:ext uri="{BB962C8B-B14F-4D97-AF65-F5344CB8AC3E}">
        <p14:creationId xmlns:p14="http://schemas.microsoft.com/office/powerpoint/2010/main" val="2321415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397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C64DBB-4F73-4BE1-A7D6-8D839BF853D4}" type="slidenum">
              <a:rPr lang="en-US" smtClean="0"/>
              <a:t>252</a:t>
            </a:fld>
            <a:endParaRPr lang="en-US"/>
          </a:p>
        </p:txBody>
      </p:sp>
    </p:spTree>
    <p:extLst>
      <p:ext uri="{BB962C8B-B14F-4D97-AF65-F5344CB8AC3E}">
        <p14:creationId xmlns:p14="http://schemas.microsoft.com/office/powerpoint/2010/main" val="3765462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1809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lIns="100787" tIns="50394" rIns="100787" bIns="50394"/>
          <a:lstStyle/>
          <a:p>
            <a:fld id="{631177F6-7358-4FBA-9AE1-02305A587DA5}" type="slidenum">
              <a:rPr lang="en-US" smtClean="0"/>
              <a:t>15</a:t>
            </a:fld>
            <a:endParaRPr lang="en-US"/>
          </a:p>
        </p:txBody>
      </p:sp>
    </p:spTree>
    <p:extLst>
      <p:ext uri="{BB962C8B-B14F-4D97-AF65-F5344CB8AC3E}">
        <p14:creationId xmlns:p14="http://schemas.microsoft.com/office/powerpoint/2010/main" val="35408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lIns="100787" tIns="50394" rIns="100787" bIns="50394"/>
          <a:lstStyle/>
          <a:p>
            <a:fld id="{631177F6-7358-4FBA-9AE1-02305A587DA5}" type="slidenum">
              <a:rPr lang="en-US" smtClean="0"/>
              <a:t>16</a:t>
            </a:fld>
            <a:endParaRPr lang="en-US"/>
          </a:p>
        </p:txBody>
      </p:sp>
    </p:spTree>
    <p:extLst>
      <p:ext uri="{BB962C8B-B14F-4D97-AF65-F5344CB8AC3E}">
        <p14:creationId xmlns:p14="http://schemas.microsoft.com/office/powerpoint/2010/main" val="747977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lIns="100787" tIns="50394" rIns="100787" bIns="50394"/>
          <a:lstStyle/>
          <a:p>
            <a:fld id="{631177F6-7358-4FBA-9AE1-02305A587DA5}" type="slidenum">
              <a:rPr lang="en-US" smtClean="0"/>
              <a:t>17</a:t>
            </a:fld>
            <a:endParaRPr lang="en-US"/>
          </a:p>
        </p:txBody>
      </p:sp>
    </p:spTree>
    <p:extLst>
      <p:ext uri="{BB962C8B-B14F-4D97-AF65-F5344CB8AC3E}">
        <p14:creationId xmlns:p14="http://schemas.microsoft.com/office/powerpoint/2010/main" val="1899311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lIns="100787" tIns="50394" rIns="100787" bIns="50394"/>
          <a:lstStyle/>
          <a:p>
            <a:fld id="{631177F6-7358-4FBA-9AE1-02305A587DA5}" type="slidenum">
              <a:rPr lang="en-US" smtClean="0"/>
              <a:t>18</a:t>
            </a:fld>
            <a:endParaRPr lang="en-US"/>
          </a:p>
        </p:txBody>
      </p:sp>
    </p:spTree>
    <p:extLst>
      <p:ext uri="{BB962C8B-B14F-4D97-AF65-F5344CB8AC3E}">
        <p14:creationId xmlns:p14="http://schemas.microsoft.com/office/powerpoint/2010/main" val="3380988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lIns="100787" tIns="50394" rIns="100787" bIns="50394"/>
          <a:lstStyle/>
          <a:p>
            <a:fld id="{631177F6-7358-4FBA-9AE1-02305A587DA5}" type="slidenum">
              <a:rPr lang="en-US" smtClean="0"/>
              <a:t>19</a:t>
            </a:fld>
            <a:endParaRPr lang="en-US"/>
          </a:p>
        </p:txBody>
      </p:sp>
    </p:spTree>
    <p:extLst>
      <p:ext uri="{BB962C8B-B14F-4D97-AF65-F5344CB8AC3E}">
        <p14:creationId xmlns:p14="http://schemas.microsoft.com/office/powerpoint/2010/main" val="249847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lIns="100787" tIns="50394" rIns="100787" bIns="50394"/>
          <a:lstStyle/>
          <a:p>
            <a:fld id="{631177F6-7358-4FBA-9AE1-02305A587DA5}" type="slidenum">
              <a:rPr lang="en-US" smtClean="0"/>
              <a:t>20</a:t>
            </a:fld>
            <a:endParaRPr lang="en-US"/>
          </a:p>
        </p:txBody>
      </p:sp>
    </p:spTree>
    <p:extLst>
      <p:ext uri="{BB962C8B-B14F-4D97-AF65-F5344CB8AC3E}">
        <p14:creationId xmlns:p14="http://schemas.microsoft.com/office/powerpoint/2010/main" val="369748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lIns="97219" tIns="48610" rIns="97219" bIns="48610"/>
          <a:lstStyle/>
          <a:p>
            <a:fld id="{631177F6-7358-4FBA-9AE1-02305A587DA5}" type="slidenum">
              <a:rPr lang="en-US" smtClean="0"/>
              <a:t>35</a:t>
            </a:fld>
            <a:endParaRPr lang="en-US"/>
          </a:p>
        </p:txBody>
      </p:sp>
    </p:spTree>
    <p:extLst>
      <p:ext uri="{BB962C8B-B14F-4D97-AF65-F5344CB8AC3E}">
        <p14:creationId xmlns:p14="http://schemas.microsoft.com/office/powerpoint/2010/main" val="3724330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C52956-70BA-DE4F-9431-BB3B2EE65619}"/>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C980A46A-3BAA-994E-ACC1-AF6099BD064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51951AC1-C199-154C-A970-91841E8F3F30}"/>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GB"/>
              <a:t>Click to edit Master title style</a:t>
            </a:r>
            <a:endParaRPr lang="en-US"/>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63768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th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26" name="Picture Placeholder 25">
            <a:extLst>
              <a:ext uri="{FF2B5EF4-FFF2-40B4-BE49-F238E27FC236}">
                <a16:creationId xmlns:a16="http://schemas.microsoft.com/office/drawing/2014/main" id="{476CF0B3-9496-D045-9B84-3013FD3D3234}"/>
              </a:ext>
            </a:extLst>
          </p:cNvPr>
          <p:cNvSpPr>
            <a:spLocks noGrp="1"/>
          </p:cNvSpPr>
          <p:nvPr>
            <p:ph type="pic" sz="quarter" idx="10"/>
          </p:nvPr>
        </p:nvSpPr>
        <p:spPr bwMode="auto">
          <a:xfrm>
            <a:off x="1122412"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29" name="Picture Placeholder 28">
            <a:extLst>
              <a:ext uri="{FF2B5EF4-FFF2-40B4-BE49-F238E27FC236}">
                <a16:creationId xmlns:a16="http://schemas.microsoft.com/office/drawing/2014/main" id="{78AF89F4-1287-AE41-AB70-3526BD8AC52A}"/>
              </a:ext>
            </a:extLst>
          </p:cNvPr>
          <p:cNvSpPr>
            <a:spLocks noGrp="1"/>
          </p:cNvSpPr>
          <p:nvPr>
            <p:ph type="pic" sz="quarter" idx="11"/>
          </p:nvPr>
        </p:nvSpPr>
        <p:spPr bwMode="auto">
          <a:xfrm>
            <a:off x="4999339"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30" name="Picture Placeholder 29">
            <a:extLst>
              <a:ext uri="{FF2B5EF4-FFF2-40B4-BE49-F238E27FC236}">
                <a16:creationId xmlns:a16="http://schemas.microsoft.com/office/drawing/2014/main" id="{BA2F925C-D911-4145-8D09-3EB7839C93B2}"/>
              </a:ext>
            </a:extLst>
          </p:cNvPr>
          <p:cNvSpPr>
            <a:spLocks noGrp="1"/>
          </p:cNvSpPr>
          <p:nvPr>
            <p:ph type="pic" sz="quarter" idx="12"/>
          </p:nvPr>
        </p:nvSpPr>
        <p:spPr bwMode="auto">
          <a:xfrm>
            <a:off x="8876267"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31" name="Text Placeholder 7">
            <a:extLst>
              <a:ext uri="{FF2B5EF4-FFF2-40B4-BE49-F238E27FC236}">
                <a16:creationId xmlns:a16="http://schemas.microsoft.com/office/drawing/2014/main" id="{BB86CE64-B29B-BE40-926D-A040582E3AA8}"/>
              </a:ext>
            </a:extLst>
          </p:cNvPr>
          <p:cNvSpPr>
            <a:spLocks noGrp="1"/>
          </p:cNvSpPr>
          <p:nvPr>
            <p:ph type="body" sz="quarter" idx="13" hasCustomPrompt="1"/>
          </p:nvPr>
        </p:nvSpPr>
        <p:spPr>
          <a:xfrm>
            <a:off x="583750"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2" name="Text Placeholder 7">
            <a:extLst>
              <a:ext uri="{FF2B5EF4-FFF2-40B4-BE49-F238E27FC236}">
                <a16:creationId xmlns:a16="http://schemas.microsoft.com/office/drawing/2014/main" id="{2D214595-CF2F-B34C-9633-B7013D75788F}"/>
              </a:ext>
            </a:extLst>
          </p:cNvPr>
          <p:cNvSpPr>
            <a:spLocks noGrp="1"/>
          </p:cNvSpPr>
          <p:nvPr>
            <p:ph type="body" sz="quarter" idx="14" hasCustomPrompt="1"/>
          </p:nvPr>
        </p:nvSpPr>
        <p:spPr>
          <a:xfrm>
            <a:off x="4460677"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3" name="Text Placeholder 7">
            <a:extLst>
              <a:ext uri="{FF2B5EF4-FFF2-40B4-BE49-F238E27FC236}">
                <a16:creationId xmlns:a16="http://schemas.microsoft.com/office/drawing/2014/main" id="{7A9A987C-4A7C-E740-A22A-52E4E6265FC6}"/>
              </a:ext>
            </a:extLst>
          </p:cNvPr>
          <p:cNvSpPr>
            <a:spLocks noGrp="1"/>
          </p:cNvSpPr>
          <p:nvPr>
            <p:ph type="body" sz="quarter" idx="15" hasCustomPrompt="1"/>
          </p:nvPr>
        </p:nvSpPr>
        <p:spPr>
          <a:xfrm>
            <a:off x="8337604"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grpSp>
        <p:nvGrpSpPr>
          <p:cNvPr id="5" name="Group 4">
            <a:extLst>
              <a:ext uri="{FF2B5EF4-FFF2-40B4-BE49-F238E27FC236}">
                <a16:creationId xmlns:a16="http://schemas.microsoft.com/office/drawing/2014/main" id="{B3E3EF29-4762-9131-FD0A-7C754DF7180F}"/>
              </a:ext>
            </a:extLst>
          </p:cNvPr>
          <p:cNvGrpSpPr/>
          <p:nvPr userDrawn="1"/>
        </p:nvGrpSpPr>
        <p:grpSpPr>
          <a:xfrm>
            <a:off x="10061333" y="6101613"/>
            <a:ext cx="1783531" cy="426186"/>
            <a:chOff x="676275" y="1096963"/>
            <a:chExt cx="5354638" cy="1279525"/>
          </a:xfrm>
        </p:grpSpPr>
        <p:sp>
          <p:nvSpPr>
            <p:cNvPr id="6" name="Freeform 1">
              <a:extLst>
                <a:ext uri="{FF2B5EF4-FFF2-40B4-BE49-F238E27FC236}">
                  <a16:creationId xmlns:a16="http://schemas.microsoft.com/office/drawing/2014/main" id="{BF39E329-2986-7503-6178-43657FCDAA7C}"/>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2">
              <a:extLst>
                <a:ext uri="{FF2B5EF4-FFF2-40B4-BE49-F238E27FC236}">
                  <a16:creationId xmlns:a16="http://schemas.microsoft.com/office/drawing/2014/main" id="{E1A8EAC5-F413-1215-03AE-D939AE912020}"/>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21229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a:t>This is a breaker page, it can be used to split topics</a:t>
            </a:r>
          </a:p>
        </p:txBody>
      </p:sp>
      <p:grpSp>
        <p:nvGrpSpPr>
          <p:cNvPr id="4" name="Group 3">
            <a:extLst>
              <a:ext uri="{FF2B5EF4-FFF2-40B4-BE49-F238E27FC236}">
                <a16:creationId xmlns:a16="http://schemas.microsoft.com/office/drawing/2014/main" id="{5F1DB08E-EE08-373F-CBBA-82E46234917D}"/>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9A3DB978-72ED-52DF-18B6-590955FAD81F}"/>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EDE35A14-DD81-8861-6560-C309A1A115CC}"/>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844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reaker page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a:solidFill>
                  <a:schemeClr val="accent2"/>
                </a:solidFill>
                <a:latin typeface="gatebase Medium" pitchFamily="2"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grpSp>
        <p:nvGrpSpPr>
          <p:cNvPr id="6" name="Group 5">
            <a:extLst>
              <a:ext uri="{FF2B5EF4-FFF2-40B4-BE49-F238E27FC236}">
                <a16:creationId xmlns:a16="http://schemas.microsoft.com/office/drawing/2014/main" id="{1F5111F5-9702-A7E7-132C-5EA76CE247BE}"/>
              </a:ext>
            </a:extLst>
          </p:cNvPr>
          <p:cNvGrpSpPr/>
          <p:nvPr userDrawn="1"/>
        </p:nvGrpSpPr>
        <p:grpSpPr>
          <a:xfrm>
            <a:off x="10061333" y="6101613"/>
            <a:ext cx="1783531" cy="426186"/>
            <a:chOff x="676275" y="1096963"/>
            <a:chExt cx="5354638" cy="1279525"/>
          </a:xfrm>
        </p:grpSpPr>
        <p:sp>
          <p:nvSpPr>
            <p:cNvPr id="7" name="Freeform 1">
              <a:extLst>
                <a:ext uri="{FF2B5EF4-FFF2-40B4-BE49-F238E27FC236}">
                  <a16:creationId xmlns:a16="http://schemas.microsoft.com/office/drawing/2014/main" id="{4B6F5F92-25B0-879C-62A1-E7A53F698350}"/>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2">
              <a:extLst>
                <a:ext uri="{FF2B5EF4-FFF2-40B4-BE49-F238E27FC236}">
                  <a16:creationId xmlns:a16="http://schemas.microsoft.com/office/drawing/2014/main" id="{9A46653F-9BD5-6021-0346-261B012C1FBB}"/>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2639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515762" y="1227052"/>
            <a:ext cx="9442450" cy="3703637"/>
          </a:xfrm>
        </p:spPr>
        <p:txBody>
          <a:bodyPr anchor="ctr">
            <a:normAutofit/>
          </a:bodyPr>
          <a:lstStyle>
            <a:lvl1pPr algn="ctr">
              <a:lnSpc>
                <a:spcPct val="120000"/>
              </a:lnSpc>
              <a:defRPr sz="4000" b="0" i="0" baseline="0">
                <a:solidFill>
                  <a:schemeClr val="tx2"/>
                </a:solidFill>
                <a:latin typeface="gatebase Medium" pitchFamily="2" charset="77"/>
                <a:cs typeface="gatebase Medium" pitchFamily="2"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515762" y="4930689"/>
            <a:ext cx="9442450" cy="881063"/>
          </a:xfrm>
        </p:spPr>
        <p:txBody>
          <a:bodyPr/>
          <a:lstStyle>
            <a:lvl1pPr marL="0" indent="0" algn="ctr">
              <a:buNone/>
              <a:defRPr sz="3200" b="0" i="0" baseline="0">
                <a:solidFill>
                  <a:schemeClr val="tx1"/>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grpSp>
        <p:nvGrpSpPr>
          <p:cNvPr id="4" name="Group 3">
            <a:extLst>
              <a:ext uri="{FF2B5EF4-FFF2-40B4-BE49-F238E27FC236}">
                <a16:creationId xmlns:a16="http://schemas.microsoft.com/office/drawing/2014/main" id="{9F9080EF-9552-C1D4-C383-84F611663903}"/>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D1B42965-A0A4-A351-DDC0-7DF9E6CED42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CD8FE5E2-E36D-7B1B-1905-566A2753E8C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81846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65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691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334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White Breaker page">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tx2"/>
                </a:solidFill>
                <a:latin typeface="gatebase Medium" pitchFamily="2" charset="77"/>
              </a:defRPr>
            </a:lvl1pPr>
          </a:lstStyle>
          <a:p>
            <a:r>
              <a:rPr lang="en-US"/>
              <a:t>This is a breaker page, it can be used to split topics</a:t>
            </a:r>
          </a:p>
        </p:txBody>
      </p:sp>
      <p:grpSp>
        <p:nvGrpSpPr>
          <p:cNvPr id="11" name="Group 10">
            <a:extLst>
              <a:ext uri="{FF2B5EF4-FFF2-40B4-BE49-F238E27FC236}">
                <a16:creationId xmlns:a16="http://schemas.microsoft.com/office/drawing/2014/main" id="{3828F324-3C1C-BC4C-99C0-268B62C4210C}"/>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D0A15D9C-51F1-1449-AC10-D78E55B441C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3ED01779-C7E5-4241-A82E-60E0762E3F5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 name="Group 1">
            <a:extLst>
              <a:ext uri="{FF2B5EF4-FFF2-40B4-BE49-F238E27FC236}">
                <a16:creationId xmlns:a16="http://schemas.microsoft.com/office/drawing/2014/main" id="{E0632515-E683-F7DA-9F2F-9BB421AB6315}"/>
              </a:ext>
            </a:extLst>
          </p:cNvPr>
          <p:cNvGrpSpPr/>
          <p:nvPr userDrawn="1"/>
        </p:nvGrpSpPr>
        <p:grpSpPr>
          <a:xfrm>
            <a:off x="10213733" y="6254013"/>
            <a:ext cx="1783531" cy="426186"/>
            <a:chOff x="676275" y="1096963"/>
            <a:chExt cx="5354638" cy="1279525"/>
          </a:xfrm>
        </p:grpSpPr>
        <p:sp>
          <p:nvSpPr>
            <p:cNvPr id="3" name="Freeform 1">
              <a:extLst>
                <a:ext uri="{FF2B5EF4-FFF2-40B4-BE49-F238E27FC236}">
                  <a16:creationId xmlns:a16="http://schemas.microsoft.com/office/drawing/2014/main" id="{6306B56E-BD9D-F226-F3EA-732F46629034}"/>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Freeform 2">
              <a:extLst>
                <a:ext uri="{FF2B5EF4-FFF2-40B4-BE49-F238E27FC236}">
                  <a16:creationId xmlns:a16="http://schemas.microsoft.com/office/drawing/2014/main" id="{E137E507-ED39-56B1-1967-4A48678992C7}"/>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84916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marL="0" algn="r" defTabSz="457200" rtl="0" eaLnBrk="1" latinLnBrk="0" hangingPunct="1">
              <a:defRPr lang="en-US" sz="1050" kern="1200" smtClean="0">
                <a:solidFill>
                  <a:schemeClr val="tx1"/>
                </a:solidFill>
                <a:latin typeface="Segoe UI Symbol" panose="020B0502040204020203" pitchFamily="34" charset="0"/>
                <a:ea typeface="Segoe UI Symbol" panose="020B0502040204020203" pitchFamily="34" charset="0"/>
                <a:cs typeface="+mn-cs"/>
              </a:defRPr>
            </a:lvl1pPr>
          </a:lstStyle>
          <a:p>
            <a:r>
              <a:rPr lang="en-US"/>
              <a:t>https://github.com/ryanbooz/presentations/
</a:t>
            </a:r>
          </a:p>
        </p:txBody>
      </p:sp>
      <p:sp>
        <p:nvSpPr>
          <p:cNvPr id="9" name="Slide Number Placeholder 8"/>
          <p:cNvSpPr>
            <a:spLocks noGrp="1"/>
          </p:cNvSpPr>
          <p:nvPr>
            <p:ph type="sldNum" sz="quarter" idx="12"/>
          </p:nvPr>
        </p:nvSpPr>
        <p:spPr/>
        <p:txBody>
          <a:bodyPr/>
          <a:lstStyle/>
          <a:p>
            <a:fld id="{C407C2AA-8E42-4004-9B1B-83FE96F5CC09}" type="slidenum">
              <a:rPr lang="en-US" smtClean="0"/>
              <a:t>‹#›</a:t>
            </a:fld>
            <a:endParaRPr lang="en-US"/>
          </a:p>
        </p:txBody>
      </p:sp>
      <p:sp>
        <p:nvSpPr>
          <p:cNvPr id="2" name="Title 1">
            <a:extLst>
              <a:ext uri="{FF2B5EF4-FFF2-40B4-BE49-F238E27FC236}">
                <a16:creationId xmlns:a16="http://schemas.microsoft.com/office/drawing/2014/main" id="{199B4420-115E-7347-89FE-FDA414551CA1}"/>
              </a:ext>
            </a:extLst>
          </p:cNvPr>
          <p:cNvSpPr>
            <a:spLocks noGrp="1"/>
          </p:cNvSpPr>
          <p:nvPr>
            <p:ph type="title" hasCustomPrompt="1"/>
          </p:nvPr>
        </p:nvSpPr>
        <p:spPr/>
        <p:txBody>
          <a:bodyPr/>
          <a:lstStyle>
            <a:lvl1pPr>
              <a:defRPr cap="none"/>
            </a:lvl1pPr>
          </a:lstStyle>
          <a:p>
            <a:r>
              <a:rPr lang="en-US"/>
              <a:t>Click to edit master title style</a:t>
            </a:r>
          </a:p>
        </p:txBody>
      </p:sp>
    </p:spTree>
    <p:extLst>
      <p:ext uri="{BB962C8B-B14F-4D97-AF65-F5344CB8AC3E}">
        <p14:creationId xmlns:p14="http://schemas.microsoft.com/office/powerpoint/2010/main" val="1997130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hite Breaker No Text">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28F324-3C1C-BC4C-99C0-268B62C4210C}"/>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D0A15D9C-51F1-1449-AC10-D78E55B441C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3ED01779-C7E5-4241-A82E-60E0762E3F5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 name="Group 1">
            <a:extLst>
              <a:ext uri="{FF2B5EF4-FFF2-40B4-BE49-F238E27FC236}">
                <a16:creationId xmlns:a16="http://schemas.microsoft.com/office/drawing/2014/main" id="{E0632515-E683-F7DA-9F2F-9BB421AB6315}"/>
              </a:ext>
            </a:extLst>
          </p:cNvPr>
          <p:cNvGrpSpPr/>
          <p:nvPr userDrawn="1"/>
        </p:nvGrpSpPr>
        <p:grpSpPr>
          <a:xfrm>
            <a:off x="10213733" y="6254013"/>
            <a:ext cx="1783531" cy="426186"/>
            <a:chOff x="676275" y="1096963"/>
            <a:chExt cx="5354638" cy="1279525"/>
          </a:xfrm>
        </p:grpSpPr>
        <p:sp>
          <p:nvSpPr>
            <p:cNvPr id="3" name="Freeform 1">
              <a:extLst>
                <a:ext uri="{FF2B5EF4-FFF2-40B4-BE49-F238E27FC236}">
                  <a16:creationId xmlns:a16="http://schemas.microsoft.com/office/drawing/2014/main" id="{6306B56E-BD9D-F226-F3EA-732F46629034}"/>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Freeform 2">
              <a:extLst>
                <a:ext uri="{FF2B5EF4-FFF2-40B4-BE49-F238E27FC236}">
                  <a16:creationId xmlns:a16="http://schemas.microsoft.com/office/drawing/2014/main" id="{E137E507-ED39-56B1-1967-4A48678992C7}"/>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982636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ogo slide in red">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2CFB103-B488-A249-9437-0DF2BC2F8250}"/>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4E5EA918-EF89-ED43-BF01-3F65B3B5A1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sp>
          <p:nvSpPr>
            <p:cNvPr id="11" name="Freeform 2">
              <a:extLst>
                <a:ext uri="{FF2B5EF4-FFF2-40B4-BE49-F238E27FC236}">
                  <a16:creationId xmlns:a16="http://schemas.microsoft.com/office/drawing/2014/main" id="{D374E611-A1CA-F548-9165-6071807F809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grpSp>
    </p:spTree>
    <p:extLst>
      <p:ext uri="{BB962C8B-B14F-4D97-AF65-F5344CB8AC3E}">
        <p14:creationId xmlns:p14="http://schemas.microsoft.com/office/powerpoint/2010/main" val="1073243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Virtual 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81778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25"/>
        <p:cNvGrpSpPr/>
        <p:nvPr/>
      </p:nvGrpSpPr>
      <p:grpSpPr>
        <a:xfrm>
          <a:off x="0" y="0"/>
          <a:ext cx="0" cy="0"/>
          <a:chOff x="0" y="0"/>
          <a:chExt cx="0" cy="0"/>
        </a:xfrm>
      </p:grpSpPr>
      <p:sp>
        <p:nvSpPr>
          <p:cNvPr id="4" name="Text Placeholder 7">
            <a:extLst>
              <a:ext uri="{FF2B5EF4-FFF2-40B4-BE49-F238E27FC236}">
                <a16:creationId xmlns:a16="http://schemas.microsoft.com/office/drawing/2014/main" id="{50D6D7DA-1F00-3144-B007-C02D33399D2B}"/>
              </a:ext>
            </a:extLst>
          </p:cNvPr>
          <p:cNvSpPr>
            <a:spLocks noGrp="1"/>
          </p:cNvSpPr>
          <p:nvPr>
            <p:ph type="body" sz="quarter" idx="31" hasCustomPrompt="1"/>
          </p:nvPr>
        </p:nvSpPr>
        <p:spPr>
          <a:xfrm>
            <a:off x="1509503" y="851173"/>
            <a:ext cx="9577916" cy="526692"/>
          </a:xfrm>
        </p:spPr>
        <p:txBody>
          <a:bodyPr anchor="ctr">
            <a:noAutofit/>
          </a:bodyPr>
          <a:lstStyle>
            <a:lvl1pPr marL="152396" indent="0">
              <a:lnSpc>
                <a:spcPct val="100000"/>
              </a:lnSpc>
              <a:buNone/>
              <a:defRPr sz="3200" b="1">
                <a:solidFill>
                  <a:schemeClr val="tx1"/>
                </a:solidFill>
                <a:latin typeface="Helvetica" pitchFamily="2" charset="0"/>
              </a:defRPr>
            </a:lvl1pPr>
          </a:lstStyle>
          <a:p>
            <a:pPr lvl="0"/>
            <a:r>
              <a:rPr lang="en-US"/>
              <a:t>Click to edit title</a:t>
            </a:r>
          </a:p>
        </p:txBody>
      </p:sp>
    </p:spTree>
    <p:extLst>
      <p:ext uri="{BB962C8B-B14F-4D97-AF65-F5344CB8AC3E}">
        <p14:creationId xmlns:p14="http://schemas.microsoft.com/office/powerpoint/2010/main" val="2569452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2337400" y="4393259"/>
            <a:ext cx="7517200" cy="3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62" name="Google Shape;62;p15"/>
          <p:cNvSpPr txBox="1">
            <a:spLocks noGrp="1"/>
          </p:cNvSpPr>
          <p:nvPr>
            <p:ph type="subTitle" idx="1"/>
          </p:nvPr>
        </p:nvSpPr>
        <p:spPr>
          <a:xfrm>
            <a:off x="1839400" y="2271517"/>
            <a:ext cx="8513200" cy="1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3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691456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593367"/>
            <a:ext cx="10272000" cy="76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dirty="0"/>
              <a:t>Click to edit Master title style</a:t>
            </a:r>
            <a:endParaRPr dirty="0"/>
          </a:p>
        </p:txBody>
      </p:sp>
      <p:sp>
        <p:nvSpPr>
          <p:cNvPr id="17" name="Google Shape;17;p4"/>
          <p:cNvSpPr txBox="1">
            <a:spLocks noGrp="1"/>
          </p:cNvSpPr>
          <p:nvPr>
            <p:ph type="body" idx="1"/>
          </p:nvPr>
        </p:nvSpPr>
        <p:spPr>
          <a:xfrm>
            <a:off x="960000" y="1716967"/>
            <a:ext cx="10272000" cy="4459200"/>
          </a:xfrm>
          <a:prstGeom prst="rect">
            <a:avLst/>
          </a:prstGeom>
        </p:spPr>
        <p:txBody>
          <a:bodyPr spcFirstLastPara="1" wrap="square" lIns="91425" tIns="91425" rIns="91425" bIns="91425" anchor="t" anchorCtr="0">
            <a:noAutofit/>
          </a:bodyPr>
          <a:lstStyle>
            <a:lvl1pPr marL="660383" lvl="0" indent="-457189" rtl="0">
              <a:lnSpc>
                <a:spcPct val="100000"/>
              </a:lnSpc>
              <a:spcBef>
                <a:spcPts val="0"/>
              </a:spcBef>
              <a:spcAft>
                <a:spcPts val="800"/>
              </a:spcAft>
              <a:buSzPct val="100000"/>
              <a:buFont typeface="Arial" panose="020B0604020202020204" pitchFamily="34" charset="0"/>
              <a:buChar char="•"/>
              <a:defRPr sz="2667">
                <a:latin typeface="Calibri" panose="020F0502020204030204" pitchFamily="34" charset="0"/>
                <a:cs typeface="Calibri" panose="020F0502020204030204" pitchFamily="34" charset="0"/>
              </a:defRPr>
            </a:lvl1pPr>
            <a:lvl2pPr marL="1219170" lvl="1" indent="-406390" rtl="0">
              <a:lnSpc>
                <a:spcPct val="100000"/>
              </a:lnSpc>
              <a:spcBef>
                <a:spcPts val="0"/>
              </a:spcBef>
              <a:spcAft>
                <a:spcPts val="0"/>
              </a:spcAft>
              <a:buSzPct val="100000"/>
              <a:buFont typeface="Arial" panose="020B0604020202020204" pitchFamily="34" charset="0"/>
              <a:buChar char="•"/>
              <a:defRPr sz="2133">
                <a:latin typeface="Calibri" panose="020F0502020204030204" pitchFamily="34" charset="0"/>
                <a:cs typeface="Calibri" panose="020F0502020204030204" pitchFamily="34" charset="0"/>
              </a:defRPr>
            </a:lvl2pPr>
            <a:lvl3pPr marL="1828754" lvl="2" indent="-406390" rtl="0">
              <a:lnSpc>
                <a:spcPct val="115000"/>
              </a:lnSpc>
              <a:spcBef>
                <a:spcPts val="2133"/>
              </a:spcBef>
              <a:spcAft>
                <a:spcPts val="0"/>
              </a:spcAft>
              <a:buSzPts val="1200"/>
              <a:buFont typeface="Roboto Condensed Light"/>
              <a:buAutoNum type="romanLcPeriod"/>
              <a:defRPr/>
            </a:lvl3pPr>
            <a:lvl4pPr marL="2438339" lvl="3" indent="-406390" rtl="0">
              <a:lnSpc>
                <a:spcPct val="115000"/>
              </a:lnSpc>
              <a:spcBef>
                <a:spcPts val="2133"/>
              </a:spcBef>
              <a:spcAft>
                <a:spcPts val="0"/>
              </a:spcAft>
              <a:buSzPts val="1200"/>
              <a:buFont typeface="Roboto Condensed Light"/>
              <a:buAutoNum type="arabicPeriod"/>
              <a:defRPr/>
            </a:lvl4pPr>
            <a:lvl5pPr marL="3047924" lvl="4" indent="-406390" rtl="0">
              <a:lnSpc>
                <a:spcPct val="115000"/>
              </a:lnSpc>
              <a:spcBef>
                <a:spcPts val="2133"/>
              </a:spcBef>
              <a:spcAft>
                <a:spcPts val="0"/>
              </a:spcAft>
              <a:buSzPts val="1200"/>
              <a:buFont typeface="Roboto Condensed Light"/>
              <a:buAutoNum type="alphaLcPeriod"/>
              <a:defRPr/>
            </a:lvl5pPr>
            <a:lvl6pPr marL="3657509" lvl="5" indent="-406390" rtl="0">
              <a:lnSpc>
                <a:spcPct val="115000"/>
              </a:lnSpc>
              <a:spcBef>
                <a:spcPts val="2133"/>
              </a:spcBef>
              <a:spcAft>
                <a:spcPts val="0"/>
              </a:spcAft>
              <a:buSzPts val="1200"/>
              <a:buFont typeface="Roboto Condensed Light"/>
              <a:buAutoNum type="romanLcPeriod"/>
              <a:defRPr/>
            </a:lvl6pPr>
            <a:lvl7pPr marL="4267093" lvl="6" indent="-406390" rtl="0">
              <a:lnSpc>
                <a:spcPct val="115000"/>
              </a:lnSpc>
              <a:spcBef>
                <a:spcPts val="2133"/>
              </a:spcBef>
              <a:spcAft>
                <a:spcPts val="0"/>
              </a:spcAft>
              <a:buSzPts val="1200"/>
              <a:buFont typeface="Roboto Condensed Light"/>
              <a:buAutoNum type="arabicPeriod"/>
              <a:defRPr/>
            </a:lvl7pPr>
            <a:lvl8pPr marL="4876678" lvl="7" indent="-406390" rtl="0">
              <a:lnSpc>
                <a:spcPct val="115000"/>
              </a:lnSpc>
              <a:spcBef>
                <a:spcPts val="2133"/>
              </a:spcBef>
              <a:spcAft>
                <a:spcPts val="0"/>
              </a:spcAft>
              <a:buSzPts val="1200"/>
              <a:buFont typeface="Roboto Condensed Light"/>
              <a:buAutoNum type="alphaLcPeriod"/>
              <a:defRPr/>
            </a:lvl8pPr>
            <a:lvl9pPr marL="5486263" lvl="8" indent="-406390" rtl="0">
              <a:lnSpc>
                <a:spcPct val="115000"/>
              </a:lnSpc>
              <a:spcBef>
                <a:spcPts val="2133"/>
              </a:spcBef>
              <a:spcAft>
                <a:spcPts val="2133"/>
              </a:spcAft>
              <a:buSzPts val="1200"/>
              <a:buFont typeface="Roboto Condensed Light"/>
              <a:buAutoNum type="romanLcPeriod"/>
              <a:defRPr/>
            </a:lvl9pPr>
          </a:lstStyle>
          <a:p>
            <a:pPr lvl="0"/>
            <a:r>
              <a:rPr lang="en-US" dirty="0"/>
              <a:t>Click to edit Master text styles</a:t>
            </a:r>
          </a:p>
          <a:p>
            <a:pPr lvl="1"/>
            <a:r>
              <a:rPr lang="en-US" dirty="0"/>
              <a:t>This is more sample text</a:t>
            </a:r>
          </a:p>
        </p:txBody>
      </p:sp>
    </p:spTree>
    <p:extLst>
      <p:ext uri="{BB962C8B-B14F-4D97-AF65-F5344CB8AC3E}">
        <p14:creationId xmlns:p14="http://schemas.microsoft.com/office/powerpoint/2010/main" val="83920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6853E3-55F0-4514-A26B-48E94BD4B605}" type="datetimeFigureOut">
              <a:rPr lang="en-US" smtClean="0"/>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04E437-668C-4EB1-BBAD-452E2E26B226}" type="slidenum">
              <a:rPr lang="en-US" smtClean="0"/>
              <a:t>‹#›</a:t>
            </a:fld>
            <a:endParaRPr lang="en-US"/>
          </a:p>
        </p:txBody>
      </p:sp>
    </p:spTree>
    <p:extLst>
      <p:ext uri="{BB962C8B-B14F-4D97-AF65-F5344CB8AC3E}">
        <p14:creationId xmlns:p14="http://schemas.microsoft.com/office/powerpoint/2010/main" val="3459567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853E3-55F0-4514-A26B-48E94BD4B605}" type="datetimeFigureOut">
              <a:rPr lang="en-US" smtClean="0"/>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04E437-668C-4EB1-BBAD-452E2E26B226}" type="slidenum">
              <a:rPr lang="en-US" smtClean="0"/>
              <a:t>‹#›</a:t>
            </a:fld>
            <a:endParaRPr lang="en-US"/>
          </a:p>
        </p:txBody>
      </p:sp>
    </p:spTree>
    <p:extLst>
      <p:ext uri="{BB962C8B-B14F-4D97-AF65-F5344CB8AC3E}">
        <p14:creationId xmlns:p14="http://schemas.microsoft.com/office/powerpoint/2010/main" val="74362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ogo slide in whi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7D12A2A-007B-D44A-B137-59A068CC9C6C}"/>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D5AE6326-95DC-4D45-9AEC-242D36F32F4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8F75C11C-2A97-674A-8EF7-C2C2F71305FF}"/>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23754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latin typeface="gatebase Medium" pitchFamily="2" charset="77"/>
              </a:defRPr>
            </a:lvl1pPr>
          </a:lstStyle>
          <a:p>
            <a:r>
              <a:rPr lang="en-GB"/>
              <a:t>Click to edit Master title style</a:t>
            </a:r>
            <a:endParaRPr lang="en-US"/>
          </a:p>
        </p:txBody>
      </p:sp>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grpSp>
        <p:nvGrpSpPr>
          <p:cNvPr id="6" name="Group 5">
            <a:extLst>
              <a:ext uri="{FF2B5EF4-FFF2-40B4-BE49-F238E27FC236}">
                <a16:creationId xmlns:a16="http://schemas.microsoft.com/office/drawing/2014/main" id="{C9CB4525-C3FC-3010-82D1-23366380452D}"/>
              </a:ext>
            </a:extLst>
          </p:cNvPr>
          <p:cNvGrpSpPr/>
          <p:nvPr userDrawn="1"/>
        </p:nvGrpSpPr>
        <p:grpSpPr>
          <a:xfrm>
            <a:off x="10061333" y="6101613"/>
            <a:ext cx="1783531" cy="426186"/>
            <a:chOff x="676275" y="1096963"/>
            <a:chExt cx="5354638" cy="1279525"/>
          </a:xfrm>
        </p:grpSpPr>
        <p:sp>
          <p:nvSpPr>
            <p:cNvPr id="7" name="Freeform 1">
              <a:extLst>
                <a:ext uri="{FF2B5EF4-FFF2-40B4-BE49-F238E27FC236}">
                  <a16:creationId xmlns:a16="http://schemas.microsoft.com/office/drawing/2014/main" id="{927B4848-6E7B-8342-21BD-979E6B406D59}"/>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2">
              <a:extLst>
                <a:ext uri="{FF2B5EF4-FFF2-40B4-BE49-F238E27FC236}">
                  <a16:creationId xmlns:a16="http://schemas.microsoft.com/office/drawing/2014/main" id="{D780FF4A-C38F-B7D1-3210-8F0569B99087}"/>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5300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content and space on lef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grpSp>
        <p:nvGrpSpPr>
          <p:cNvPr id="6" name="Group 5">
            <a:extLst>
              <a:ext uri="{FF2B5EF4-FFF2-40B4-BE49-F238E27FC236}">
                <a16:creationId xmlns:a16="http://schemas.microsoft.com/office/drawing/2014/main" id="{9241A790-033B-D467-FD4A-11A1B4DFFD66}"/>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D3CADA76-5EF8-C44E-5DB5-5FA91C5BE80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CD683297-412E-3B67-70C8-C76AA9B358B3}"/>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02262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on righ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199" y="1825625"/>
            <a:ext cx="6282765"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27" name="Picture Placeholder 26">
            <a:extLst>
              <a:ext uri="{FF2B5EF4-FFF2-40B4-BE49-F238E27FC236}">
                <a16:creationId xmlns:a16="http://schemas.microsoft.com/office/drawing/2014/main" id="{CC5FE7D6-0FBE-0E44-B05C-BE4982AF248C}"/>
              </a:ext>
            </a:extLst>
          </p:cNvPr>
          <p:cNvSpPr>
            <a:spLocks noGrp="1"/>
          </p:cNvSpPr>
          <p:nvPr>
            <p:ph type="pic" sz="quarter" idx="10"/>
          </p:nvPr>
        </p:nvSpPr>
        <p:spPr bwMode="auto">
          <a:xfrm>
            <a:off x="8004511" y="1361904"/>
            <a:ext cx="2868931" cy="3811464"/>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grpSp>
        <p:nvGrpSpPr>
          <p:cNvPr id="6" name="Group 5">
            <a:extLst>
              <a:ext uri="{FF2B5EF4-FFF2-40B4-BE49-F238E27FC236}">
                <a16:creationId xmlns:a16="http://schemas.microsoft.com/office/drawing/2014/main" id="{B9B49DD9-6283-DCF3-7D17-704D39F466A3}"/>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EDAFB240-79D0-4620-5543-BF9F9984E45F}"/>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FBFB5B40-17CE-783C-500C-7B881374FF0C}"/>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329295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large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200" y="1825625"/>
            <a:ext cx="6210300"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a:xfrm>
            <a:off x="584200" y="365125"/>
            <a:ext cx="6210300" cy="1325563"/>
          </a:xfrm>
        </p:spPr>
        <p:txBody>
          <a:bodyPr/>
          <a:lstStyle/>
          <a:p>
            <a:r>
              <a:rPr lang="en-GB"/>
              <a:t>Click to edit Master title</a:t>
            </a:r>
            <a:endParaRPr lang="en-US"/>
          </a:p>
        </p:txBody>
      </p:sp>
      <p:sp>
        <p:nvSpPr>
          <p:cNvPr id="16" name="Picture Placeholder 15">
            <a:extLst>
              <a:ext uri="{FF2B5EF4-FFF2-40B4-BE49-F238E27FC236}">
                <a16:creationId xmlns:a16="http://schemas.microsoft.com/office/drawing/2014/main" id="{030DD0B5-7F5A-6E41-9195-D528F18E2D78}"/>
              </a:ext>
            </a:extLst>
          </p:cNvPr>
          <p:cNvSpPr>
            <a:spLocks noGrp="1"/>
          </p:cNvSpPr>
          <p:nvPr>
            <p:ph type="pic" sz="quarter" idx="17"/>
          </p:nvPr>
        </p:nvSpPr>
        <p:spPr bwMode="auto">
          <a:xfrm>
            <a:off x="6721195" y="0"/>
            <a:ext cx="5470805" cy="6858000"/>
          </a:xfrm>
          <a:custGeom>
            <a:avLst/>
            <a:gdLst>
              <a:gd name="connsiteX0" fmla="*/ 2273191 w 5470805"/>
              <a:gd name="connsiteY0" fmla="*/ 0 h 6858000"/>
              <a:gd name="connsiteX1" fmla="*/ 3552358 w 5470805"/>
              <a:gd name="connsiteY1" fmla="*/ 0 h 6858000"/>
              <a:gd name="connsiteX2" fmla="*/ 5419407 w 5470805"/>
              <a:gd name="connsiteY2" fmla="*/ 0 h 6858000"/>
              <a:gd name="connsiteX3" fmla="*/ 5470805 w 5470805"/>
              <a:gd name="connsiteY3" fmla="*/ 0 h 6858000"/>
              <a:gd name="connsiteX4" fmla="*/ 5470805 w 5470805"/>
              <a:gd name="connsiteY4" fmla="*/ 14733 h 6858000"/>
              <a:gd name="connsiteX5" fmla="*/ 5470805 w 5470805"/>
              <a:gd name="connsiteY5" fmla="*/ 1846729 h 6858000"/>
              <a:gd name="connsiteX6" fmla="*/ 5470805 w 5470805"/>
              <a:gd name="connsiteY6" fmla="*/ 6858000 h 6858000"/>
              <a:gd name="connsiteX7" fmla="*/ 1166884 w 5470805"/>
              <a:gd name="connsiteY7" fmla="*/ 6858000 h 6858000"/>
              <a:gd name="connsiteX8" fmla="*/ 0 w 5470805"/>
              <a:gd name="connsiteY8" fmla="*/ 1181100 h 6858000"/>
              <a:gd name="connsiteX9" fmla="*/ 2067599 w 5470805"/>
              <a:gd name="connsiteY9" fmla="*/ 58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0805" h="6858000">
                <a:moveTo>
                  <a:pt x="2273191" y="0"/>
                </a:moveTo>
                <a:lnTo>
                  <a:pt x="3552358" y="0"/>
                </a:lnTo>
                <a:lnTo>
                  <a:pt x="5419407" y="0"/>
                </a:lnTo>
                <a:lnTo>
                  <a:pt x="5470805" y="0"/>
                </a:lnTo>
                <a:lnTo>
                  <a:pt x="5470805" y="14733"/>
                </a:lnTo>
                <a:lnTo>
                  <a:pt x="5470805" y="1846729"/>
                </a:lnTo>
                <a:lnTo>
                  <a:pt x="5470805" y="6858000"/>
                </a:lnTo>
                <a:lnTo>
                  <a:pt x="1166884" y="6858000"/>
                </a:lnTo>
                <a:lnTo>
                  <a:pt x="0" y="1181100"/>
                </a:lnTo>
                <a:cubicBezTo>
                  <a:pt x="565117" y="722336"/>
                  <a:pt x="1263460" y="313206"/>
                  <a:pt x="2067599" y="58280"/>
                </a:cubicBezTo>
                <a:close/>
              </a:path>
            </a:pathLst>
          </a:custGeom>
          <a:solidFill>
            <a:schemeClr val="bg1">
              <a:lumMod val="95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marR="0" indent="0" algn="l" defTabSz="914400" rtl="0" eaLnBrk="1" fontAlgn="base" latinLnBrk="0" hangingPunct="1">
              <a:lnSpc>
                <a:spcPct val="100000"/>
              </a:lnSpc>
              <a:spcBef>
                <a:spcPts val="1000"/>
              </a:spcBef>
              <a:spcAft>
                <a:spcPts val="300"/>
              </a:spcAft>
              <a:buClr>
                <a:srgbClr val="CC0000"/>
              </a:buClr>
              <a:buSzPct val="100000"/>
              <a:buFont typeface="Arial"/>
              <a:buNone/>
              <a:tabLst/>
              <a:defRPr>
                <a:highlight>
                  <a:srgbClr val="FFFF00"/>
                </a:highlight>
              </a:defRPr>
            </a:lvl1pPr>
          </a:lstStyle>
          <a:p>
            <a:pPr marL="0" marR="0" lvl="0" indent="0" algn="l" defTabSz="914400" rtl="0" eaLnBrk="1" fontAlgn="base" latinLnBrk="0" hangingPunct="1">
              <a:lnSpc>
                <a:spcPct val="100000"/>
              </a:lnSpc>
              <a:spcBef>
                <a:spcPts val="1000"/>
              </a:spcBef>
              <a:spcAft>
                <a:spcPts val="300"/>
              </a:spcAft>
              <a:buClr>
                <a:srgbClr val="CC0000"/>
              </a:buClr>
              <a:buSzPct val="100000"/>
              <a:buFont typeface="Arial"/>
              <a:buNone/>
              <a:tabLst/>
              <a:defRPr/>
            </a:pPr>
            <a:endParaRPr lang="en-US"/>
          </a:p>
        </p:txBody>
      </p:sp>
    </p:spTree>
    <p:extLst>
      <p:ext uri="{BB962C8B-B14F-4D97-AF65-F5344CB8AC3E}">
        <p14:creationId xmlns:p14="http://schemas.microsoft.com/office/powerpoint/2010/main" val="374927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on lef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12" name="Picture Placeholder 11">
            <a:extLst>
              <a:ext uri="{FF2B5EF4-FFF2-40B4-BE49-F238E27FC236}">
                <a16:creationId xmlns:a16="http://schemas.microsoft.com/office/drawing/2014/main" id="{C5F3B090-2211-5A4C-AC0F-8A940E3DA75D}"/>
              </a:ext>
            </a:extLst>
          </p:cNvPr>
          <p:cNvSpPr>
            <a:spLocks noGrp="1"/>
          </p:cNvSpPr>
          <p:nvPr>
            <p:ph type="pic" sz="quarter" idx="10"/>
          </p:nvPr>
        </p:nvSpPr>
        <p:spPr bwMode="auto">
          <a:xfrm>
            <a:off x="-6725" y="1844515"/>
            <a:ext cx="4733365" cy="5013483"/>
          </a:xfrm>
          <a:custGeom>
            <a:avLst/>
            <a:gdLst>
              <a:gd name="connsiteX0" fmla="*/ 0 w 4726641"/>
              <a:gd name="connsiteY0" fmla="*/ 0 h 4370294"/>
              <a:gd name="connsiteX1" fmla="*/ 4726641 w 4726641"/>
              <a:gd name="connsiteY1" fmla="*/ 0 h 4370294"/>
              <a:gd name="connsiteX2" fmla="*/ 4726641 w 4726641"/>
              <a:gd name="connsiteY2" fmla="*/ 4370294 h 4370294"/>
              <a:gd name="connsiteX3" fmla="*/ 0 w 4726641"/>
              <a:gd name="connsiteY3" fmla="*/ 4370294 h 4370294"/>
              <a:gd name="connsiteX4" fmla="*/ 0 w 4726641"/>
              <a:gd name="connsiteY4" fmla="*/ 0 h 4370294"/>
              <a:gd name="connsiteX0" fmla="*/ 0 w 4733365"/>
              <a:gd name="connsiteY0" fmla="*/ 0 h 4820771"/>
              <a:gd name="connsiteX1" fmla="*/ 4733365 w 4733365"/>
              <a:gd name="connsiteY1" fmla="*/ 450477 h 4820771"/>
              <a:gd name="connsiteX2" fmla="*/ 4733365 w 4733365"/>
              <a:gd name="connsiteY2" fmla="*/ 4820771 h 4820771"/>
              <a:gd name="connsiteX3" fmla="*/ 6724 w 4733365"/>
              <a:gd name="connsiteY3" fmla="*/ 4820771 h 4820771"/>
              <a:gd name="connsiteX4" fmla="*/ 0 w 4733365"/>
              <a:gd name="connsiteY4" fmla="*/ 0 h 4820771"/>
              <a:gd name="connsiteX0" fmla="*/ 0 w 4733365"/>
              <a:gd name="connsiteY0" fmla="*/ 149451 h 4970222"/>
              <a:gd name="connsiteX1" fmla="*/ 4733365 w 4733365"/>
              <a:gd name="connsiteY1" fmla="*/ 599928 h 4970222"/>
              <a:gd name="connsiteX2" fmla="*/ 4733365 w 4733365"/>
              <a:gd name="connsiteY2" fmla="*/ 4970222 h 4970222"/>
              <a:gd name="connsiteX3" fmla="*/ 6724 w 4733365"/>
              <a:gd name="connsiteY3" fmla="*/ 4970222 h 4970222"/>
              <a:gd name="connsiteX4" fmla="*/ 0 w 4733365"/>
              <a:gd name="connsiteY4" fmla="*/ 149451 h 4970222"/>
              <a:gd name="connsiteX0" fmla="*/ 0 w 4733365"/>
              <a:gd name="connsiteY0" fmla="*/ 198640 h 5019411"/>
              <a:gd name="connsiteX1" fmla="*/ 4733365 w 4733365"/>
              <a:gd name="connsiteY1" fmla="*/ 649117 h 5019411"/>
              <a:gd name="connsiteX2" fmla="*/ 4733365 w 4733365"/>
              <a:gd name="connsiteY2" fmla="*/ 5019411 h 5019411"/>
              <a:gd name="connsiteX3" fmla="*/ 6724 w 4733365"/>
              <a:gd name="connsiteY3" fmla="*/ 5019411 h 5019411"/>
              <a:gd name="connsiteX4" fmla="*/ 0 w 4733365"/>
              <a:gd name="connsiteY4" fmla="*/ 198640 h 5019411"/>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3365" h="5013483">
                <a:moveTo>
                  <a:pt x="0" y="192712"/>
                </a:moveTo>
                <a:cubicBezTo>
                  <a:pt x="2149288" y="-262247"/>
                  <a:pt x="4029636" y="170300"/>
                  <a:pt x="4733365" y="643189"/>
                </a:cubicBezTo>
                <a:lnTo>
                  <a:pt x="4733365" y="5013483"/>
                </a:lnTo>
                <a:lnTo>
                  <a:pt x="6724" y="5013483"/>
                </a:lnTo>
                <a:cubicBezTo>
                  <a:pt x="4483" y="3406559"/>
                  <a:pt x="2241" y="1799636"/>
                  <a:pt x="0" y="192712"/>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nvGrpSpPr>
          <p:cNvPr id="6" name="Group 5">
            <a:extLst>
              <a:ext uri="{FF2B5EF4-FFF2-40B4-BE49-F238E27FC236}">
                <a16:creationId xmlns:a16="http://schemas.microsoft.com/office/drawing/2014/main" id="{DC1DDFED-9AD9-AF1A-658A-FA1BE64D62B5}"/>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1FED604C-2D81-2CF3-BBAC-FE61B151F1E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E59E918C-EF8E-1CC2-D288-E655A60B028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81967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8" name="Text Placeholder 7">
            <a:extLst>
              <a:ext uri="{FF2B5EF4-FFF2-40B4-BE49-F238E27FC236}">
                <a16:creationId xmlns:a16="http://schemas.microsoft.com/office/drawing/2014/main" id="{85152927-0757-6443-A3BA-AB7A136C3F88}"/>
              </a:ext>
            </a:extLst>
          </p:cNvPr>
          <p:cNvSpPr>
            <a:spLocks noGrp="1"/>
          </p:cNvSpPr>
          <p:nvPr>
            <p:ph type="body" sz="quarter" idx="13" hasCustomPrompt="1"/>
          </p:nvPr>
        </p:nvSpPr>
        <p:spPr>
          <a:xfrm>
            <a:off x="394656"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8" name="Text Placeholder 7">
            <a:extLst>
              <a:ext uri="{FF2B5EF4-FFF2-40B4-BE49-F238E27FC236}">
                <a16:creationId xmlns:a16="http://schemas.microsoft.com/office/drawing/2014/main" id="{32113C95-47EB-844D-A98A-BB68168A9249}"/>
              </a:ext>
            </a:extLst>
          </p:cNvPr>
          <p:cNvSpPr>
            <a:spLocks noGrp="1"/>
          </p:cNvSpPr>
          <p:nvPr>
            <p:ph type="body" sz="quarter" idx="14" hasCustomPrompt="1"/>
          </p:nvPr>
        </p:nvSpPr>
        <p:spPr>
          <a:xfrm>
            <a:off x="3281292"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9" name="Text Placeholder 7">
            <a:extLst>
              <a:ext uri="{FF2B5EF4-FFF2-40B4-BE49-F238E27FC236}">
                <a16:creationId xmlns:a16="http://schemas.microsoft.com/office/drawing/2014/main" id="{F8707229-23A4-D644-9A58-E7D4AFBE254E}"/>
              </a:ext>
            </a:extLst>
          </p:cNvPr>
          <p:cNvSpPr>
            <a:spLocks noGrp="1"/>
          </p:cNvSpPr>
          <p:nvPr>
            <p:ph type="body" sz="quarter" idx="15" hasCustomPrompt="1"/>
          </p:nvPr>
        </p:nvSpPr>
        <p:spPr>
          <a:xfrm>
            <a:off x="6178154"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0" name="Text Placeholder 7">
            <a:extLst>
              <a:ext uri="{FF2B5EF4-FFF2-40B4-BE49-F238E27FC236}">
                <a16:creationId xmlns:a16="http://schemas.microsoft.com/office/drawing/2014/main" id="{FB70474B-3124-524D-A3D6-05F700E22EFF}"/>
              </a:ext>
            </a:extLst>
          </p:cNvPr>
          <p:cNvSpPr>
            <a:spLocks noGrp="1"/>
          </p:cNvSpPr>
          <p:nvPr>
            <p:ph type="body" sz="quarter" idx="16" hasCustomPrompt="1"/>
          </p:nvPr>
        </p:nvSpPr>
        <p:spPr>
          <a:xfrm>
            <a:off x="9069901"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grpSp>
        <p:nvGrpSpPr>
          <p:cNvPr id="6" name="Group 5">
            <a:extLst>
              <a:ext uri="{FF2B5EF4-FFF2-40B4-BE49-F238E27FC236}">
                <a16:creationId xmlns:a16="http://schemas.microsoft.com/office/drawing/2014/main" id="{5716C922-2039-4C00-DF5E-48DDD31F3DB6}"/>
              </a:ext>
            </a:extLst>
          </p:cNvPr>
          <p:cNvGrpSpPr/>
          <p:nvPr userDrawn="1"/>
        </p:nvGrpSpPr>
        <p:grpSpPr>
          <a:xfrm>
            <a:off x="10061333" y="6101613"/>
            <a:ext cx="1783531" cy="426186"/>
            <a:chOff x="676275" y="1096963"/>
            <a:chExt cx="5354638" cy="1279525"/>
          </a:xfrm>
        </p:grpSpPr>
        <p:sp>
          <p:nvSpPr>
            <p:cNvPr id="7" name="Freeform 1">
              <a:extLst>
                <a:ext uri="{FF2B5EF4-FFF2-40B4-BE49-F238E27FC236}">
                  <a16:creationId xmlns:a16="http://schemas.microsoft.com/office/drawing/2014/main" id="{60F07331-D565-2E8E-28B7-0FEF50C46099}"/>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C1EB637F-2571-0AB0-E6CC-442E5E239EB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1523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584200" y="365125"/>
            <a:ext cx="100203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584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322529758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51" r:id="rId7"/>
    <p:sldLayoutId id="2147483749" r:id="rId8"/>
    <p:sldLayoutId id="2147483745" r:id="rId9"/>
    <p:sldLayoutId id="2147483753" r:id="rId10"/>
    <p:sldLayoutId id="2147483746" r:id="rId11"/>
    <p:sldLayoutId id="2147483747" r:id="rId12"/>
    <p:sldLayoutId id="2147483748" r:id="rId13"/>
    <p:sldLayoutId id="2147483752"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Lst>
  <p:txStyles>
    <p:title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Calibri" panose="020F0502020204030204" pitchFamily="34" charset="0"/>
          <a:ea typeface="+mn-ea"/>
          <a:cs typeface="Calibri" panose="020F0502020204030204" pitchFamily="34" charset="0"/>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Calibri" panose="020F0502020204030204" pitchFamily="34" charset="0"/>
          <a:ea typeface="+mn-ea"/>
          <a:cs typeface="Calibri" panose="020F0502020204030204" pitchFamily="34" charset="0"/>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33F_B06FB5C6.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nbeom.tistory.com/200"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53.jpeg"/><Relationship Id="rId2" Type="http://schemas.microsoft.com/office/2018/10/relationships/comments" Target="../comments/modernComment_1212_4DA59613.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hyperlink" Target="https://www.pexels.com/photo/gray-and-gold-steel-gears-159275/" TargetMode="External"/><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lovestruck94/3329381854/" TargetMode="External"/><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hyperlink" Target="https://creativecommons.org/licenses/by-nc/3.0/"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commons.wikimedia.org/wiki/File:US_Navy_041124-N-2820Z-001_The_fleet_ballistic_missile_submarine_USS_Georgia_(SSBN_729)_arrives_at_Naval_Station_Norfolk,_Virginia_following_a_transit_from_her_former_homeport_of_Bangor,_Wash.jpg"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obiwan2208.wordpress.com/2019/10/08/my-desktop-setup/comment-page-1/" TargetMode="External"/><Relationship Id="rId2" Type="http://schemas.openxmlformats.org/officeDocument/2006/relationships/image" Target="../media/image24.jpeg"/><Relationship Id="rId1" Type="http://schemas.openxmlformats.org/officeDocument/2006/relationships/slideLayout" Target="../slideLayouts/slideLayout8.xml"/><Relationship Id="rId4" Type="http://schemas.openxmlformats.org/officeDocument/2006/relationships/hyperlink" Target="https://creativecommons.org/licenses/by-nc-nd/3.0/"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sv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67.svg"/><Relationship Id="rId10" Type="http://schemas.microsoft.com/office/2007/relationships/hdphoto" Target="../media/hdphoto1.wdp"/><Relationship Id="rId4" Type="http://schemas.openxmlformats.org/officeDocument/2006/relationships/image" Target="../media/image66.png"/><Relationship Id="rId9" Type="http://schemas.openxmlformats.org/officeDocument/2006/relationships/image" Target="../media/image7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hyperlink" Target="https://www.postgresql.org/docs/current/auth-pg-hba-conf.html" TargetMode="Externa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microsoft.com/office/2018/10/relationships/comments" Target="../comments/modernComment_6DC_C3A0E44C.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hyperlink" Target="https://www.postgresql.org/docs/current/sql-grant.html" TargetMode="External"/><Relationship Id="rId2" Type="http://schemas.openxmlformats.org/officeDocument/2006/relationships/hyperlink" Target="https://www.postgresql.org/docs/current/ddl-priv.html" TargetMode="External"/><Relationship Id="rId1" Type="http://schemas.openxmlformats.org/officeDocument/2006/relationships/slideLayout" Target="../slideLayouts/slideLayout4.xml"/><Relationship Id="rId4" Type="http://schemas.openxmlformats.org/officeDocument/2006/relationships/hyperlink" Target="https://www.postgresql.org/docs/current/sql-revoke.html"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3" Type="http://schemas.openxmlformats.org/officeDocument/2006/relationships/hyperlink" Target="https://www.pexels.com/photo/round-robot-vacuum-844874/" TargetMode="External"/><Relationship Id="rId2" Type="http://schemas.openxmlformats.org/officeDocument/2006/relationships/image" Target="../media/image76.jpeg"/><Relationship Id="rId1"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3" Type="http://schemas.openxmlformats.org/officeDocument/2006/relationships/hyperlink" Target="https://wiki.postgresql.org/wiki/Tuning_Your_PostgreSQL_Server"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postgresqlco.nf/" TargetMode="External"/><Relationship Id="rId4" Type="http://schemas.openxmlformats.org/officeDocument/2006/relationships/hyperlink" Target="https://www.youtube.com/watch?v=IFIXpm73qtk"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pxhere.com/en/photo/1643439"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hyperlink" Target="https://www.flickr.com/photos/80081757@N00/32979798166" TargetMode="External"/><Relationship Id="rId2" Type="http://schemas.openxmlformats.org/officeDocument/2006/relationships/image" Target="../media/image78.jpg"/><Relationship Id="rId1" Type="http://schemas.openxmlformats.org/officeDocument/2006/relationships/slideLayout" Target="../slideLayouts/slideLayout8.xml"/><Relationship Id="rId4" Type="http://schemas.openxmlformats.org/officeDocument/2006/relationships/hyperlink" Target="https://creativecommons.org/licenses/by-nc/3.0/"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s://www.flickr.com/photos/80081757@N00/32979798166" TargetMode="External"/><Relationship Id="rId2" Type="http://schemas.openxmlformats.org/officeDocument/2006/relationships/image" Target="../media/image78.jpg"/><Relationship Id="rId1" Type="http://schemas.openxmlformats.org/officeDocument/2006/relationships/slideLayout" Target="../slideLayouts/slideLayout8.xml"/><Relationship Id="rId4" Type="http://schemas.openxmlformats.org/officeDocument/2006/relationships/hyperlink" Target="https://creativecommons.org/licenses/by-nc/3.0/"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s://pxhere.com/en/photo/1349171" TargetMode="External"/><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s://twitter.com/ryanbooz" TargetMode="External"/><Relationship Id="rId13" Type="http://schemas.openxmlformats.org/officeDocument/2006/relationships/image" Target="../media/image7.png"/><Relationship Id="rId18" Type="http://schemas.openxmlformats.org/officeDocument/2006/relationships/image" Target="../media/image10.emf"/><Relationship Id="rId3" Type="http://schemas.openxmlformats.org/officeDocument/2006/relationships/tags" Target="../tags/tag3.xml"/><Relationship Id="rId21" Type="http://schemas.openxmlformats.org/officeDocument/2006/relationships/image" Target="../media/image13.png"/><Relationship Id="rId7" Type="http://schemas.openxmlformats.org/officeDocument/2006/relationships/image" Target="../media/image2.jpeg"/><Relationship Id="rId12" Type="http://schemas.openxmlformats.org/officeDocument/2006/relationships/image" Target="../media/image6.svg"/><Relationship Id="rId17" Type="http://schemas.openxmlformats.org/officeDocument/2006/relationships/image" Target="../media/image9.emf"/><Relationship Id="rId2" Type="http://schemas.openxmlformats.org/officeDocument/2006/relationships/tags" Target="../tags/tag2.xml"/><Relationship Id="rId16" Type="http://schemas.openxmlformats.org/officeDocument/2006/relationships/hyperlink" Target="http://www.softwareandbooz.com/" TargetMode="External"/><Relationship Id="rId20" Type="http://schemas.openxmlformats.org/officeDocument/2006/relationships/image" Target="../media/image12.svg"/><Relationship Id="rId1" Type="http://schemas.openxmlformats.org/officeDocument/2006/relationships/tags" Target="../tags/tag1.xml"/><Relationship Id="rId6" Type="http://schemas.openxmlformats.org/officeDocument/2006/relationships/notesSlide" Target="../notesSlides/notesSlide1.xml"/><Relationship Id="rId11" Type="http://schemas.openxmlformats.org/officeDocument/2006/relationships/image" Target="../media/image5.png"/><Relationship Id="rId5" Type="http://schemas.openxmlformats.org/officeDocument/2006/relationships/slideLayout" Target="../slideLayouts/slideLayout15.xml"/><Relationship Id="rId15" Type="http://schemas.openxmlformats.org/officeDocument/2006/relationships/hyperlink" Target="https://www.linkedin.com/in/ryanbooz/" TargetMode="External"/><Relationship Id="rId10" Type="http://schemas.openxmlformats.org/officeDocument/2006/relationships/image" Target="../media/image4.svg"/><Relationship Id="rId19" Type="http://schemas.openxmlformats.org/officeDocument/2006/relationships/image" Target="../media/image11.png"/><Relationship Id="rId4" Type="http://schemas.openxmlformats.org/officeDocument/2006/relationships/tags" Target="../tags/tag4.xml"/><Relationship Id="rId9" Type="http://schemas.openxmlformats.org/officeDocument/2006/relationships/image" Target="../media/image3.png"/><Relationship Id="rId1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hyperlink" Target="https://en.wikipedia.org/wiki/PostgreSQL" TargetMode="External"/><Relationship Id="rId9" Type="http://schemas.openxmlformats.org/officeDocument/2006/relationships/image" Target="../media/image86.sv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9.xml"/></Relationships>
</file>

<file path=ppt/slides/_rels/slide214.xml.rels><?xml version="1.0" encoding="UTF-8" standalone="yes"?>
<Relationships xmlns="http://schemas.openxmlformats.org/package/2006/relationships"><Relationship Id="rId3" Type="http://schemas.openxmlformats.org/officeDocument/2006/relationships/hyperlink" Target="https://en.wikipedia.org/wiki/PostgreSQL"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hyperlink" Target="https://en.wikipedia.org/wiki/PostgreSQL"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hyperlink" Target="https://en.wikipedia.org/wiki/PostgreSQL"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gAE_MSQtqnQ" TargetMode="Externa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hyperlink" Target="https://en.wikipedia.org/wiki/PostgreSQL"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watch?v=gAE_MSQtqnQ" TargetMode="Externa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hyperlink" Target="https://explain.depesz.com/" TargetMode="External"/><Relationship Id="rId2" Type="http://schemas.openxmlformats.org/officeDocument/2006/relationships/hyperlink" Target="https://www.pgmustard.com/" TargetMode="Externa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hyperlink" Target="https://www.pgmustard.com/docs/explain" TargetMode="Externa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2" Type="http://schemas.openxmlformats.org/officeDocument/2006/relationships/hyperlink" Target="https://www.pgmustard.com/docs/explain" TargetMode="Externa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2" Type="http://schemas.openxmlformats.org/officeDocument/2006/relationships/hyperlink" Target="https://www.postgresql.org/docs/9.4/pgstatstatements.html" TargetMode="Externa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microsoft.com/office/2018/10/relationships/comments" Target="../comments/modernComment_1209_5F482010.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5.xml"/></Relationships>
</file>

<file path=ppt/slides/_rels/slide25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26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26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hyperlink" Target="https://www.postgresql.org/docs/" TargetMode="Externa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3" Type="http://schemas.openxmlformats.org/officeDocument/2006/relationships/hyperlink" Target="https://tinyurl.com/t5veh94e" TargetMode="External"/><Relationship Id="rId2" Type="http://schemas.openxmlformats.org/officeDocument/2006/relationships/hyperlink" Target="https://www.amazon.com/Introduction-PostgreSQL-data-professional-Ryan-ebook/dp/B0CW1C6PYZ/ref=sr_1_1?crid=NOWQ4FOXA1OG&amp;dib=eyJ2IjoiMSJ9.XF8laFB_KD2aBZVkkQbI0NRWNI3kN05zQ6aiMwqXcl9U2fQxwhKTrNP5xQDXFSr8Y_4CgwfgFA56LL0VV9JmQae4TMBuAK05Q2yEqHpNvr2FyJmVXTZVZgIm-jeRzX_bBC8JA9SWHHzruGLSaWGtqTFm4OVORxB9oRDiOqtRcctuCXPPb-T9IYIu9FW2ug55HrqUx5D0ddUlVEb3d3rQs6U1K1bzLlmulun-CuyIIm0.mNv5wZV4USO7G2w3-gu0ZY1JLmGpbeMIMrWXzfNtFjQ&amp;dib_tag=se&amp;keywords=introduction+to+postgresql&amp;qid=1763128531&amp;sprefix=introduction+to+postgresql%2Caps%2C176&amp;sr=8-1" TargetMode="External"/><Relationship Id="rId1" Type="http://schemas.openxmlformats.org/officeDocument/2006/relationships/slideLayout" Target="../slideLayouts/slideLayout8.xml"/><Relationship Id="rId6" Type="http://schemas.openxmlformats.org/officeDocument/2006/relationships/image" Target="../media/image119.jpeg"/><Relationship Id="rId5" Type="http://schemas.openxmlformats.org/officeDocument/2006/relationships/hyperlink" Target="https://tinyurl.com/3t952jet" TargetMode="External"/><Relationship Id="rId4" Type="http://schemas.openxmlformats.org/officeDocument/2006/relationships/hyperlink" Target="https://tinyurl.com/a8h3vxuu" TargetMode="External"/></Relationships>
</file>

<file path=ppt/slides/_rels/slide266.xml.rels><?xml version="1.0" encoding="UTF-8" standalone="yes"?>
<Relationships xmlns="http://schemas.openxmlformats.org/package/2006/relationships"><Relationship Id="rId3" Type="http://schemas.openxmlformats.org/officeDocument/2006/relationships/hyperlink" Target="https://www.meetup.com/pro/postgresql/" TargetMode="External"/><Relationship Id="rId2" Type="http://schemas.openxmlformats.org/officeDocument/2006/relationships/hyperlink" Target="https://tinyurl.com/3xcaee9n" TargetMode="External"/><Relationship Id="rId1" Type="http://schemas.openxmlformats.org/officeDocument/2006/relationships/slideLayout" Target="../slideLayouts/slideLayout8.xml"/><Relationship Id="rId5" Type="http://schemas.openxmlformats.org/officeDocument/2006/relationships/image" Target="../media/image120.jpeg"/><Relationship Id="rId4" Type="http://schemas.openxmlformats.org/officeDocument/2006/relationships/hyperlink" Target="https://tinyurl.com/mtsp2bfx"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postgresteam.slack.com/" TargetMode="External"/><Relationship Id="rId2" Type="http://schemas.openxmlformats.org/officeDocument/2006/relationships/hyperlink" Target="https://planet.postgresql.org/" TargetMode="External"/><Relationship Id="rId1" Type="http://schemas.openxmlformats.org/officeDocument/2006/relationships/slideLayout" Target="../slideLayouts/slideLayout8.xml"/><Relationship Id="rId5" Type="http://schemas.openxmlformats.org/officeDocument/2006/relationships/image" Target="../media/image121.jpeg"/><Relationship Id="rId4" Type="http://schemas.openxmlformats.org/officeDocument/2006/relationships/hyperlink" Target="https://tinyurl.com/59dv39zw" TargetMode="External"/></Relationships>
</file>

<file path=ppt/slides/_rels/slide2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6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svg"/><Relationship Id="rId7" Type="http://schemas.openxmlformats.org/officeDocument/2006/relationships/image" Target="../media/image127.svg"/><Relationship Id="rId12" Type="http://schemas.openxmlformats.org/officeDocument/2006/relationships/image" Target="../media/image132.png"/><Relationship Id="rId2" Type="http://schemas.openxmlformats.org/officeDocument/2006/relationships/image" Target="../media/image122.png"/><Relationship Id="rId1" Type="http://schemas.openxmlformats.org/officeDocument/2006/relationships/slideLayout" Target="../slideLayouts/slideLayout11.xml"/><Relationship Id="rId6" Type="http://schemas.openxmlformats.org/officeDocument/2006/relationships/image" Target="../media/image126.png"/><Relationship Id="rId11" Type="http://schemas.openxmlformats.org/officeDocument/2006/relationships/image" Target="../media/image131.jpeg"/><Relationship Id="rId5" Type="http://schemas.openxmlformats.org/officeDocument/2006/relationships/image" Target="../media/image125.sv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6.emf"/><Relationship Id="rId3" Type="http://schemas.openxmlformats.org/officeDocument/2006/relationships/tags" Target="../tags/tag7.xml"/><Relationship Id="rId7" Type="http://schemas.openxmlformats.org/officeDocument/2006/relationships/image" Target="../media/image3.png"/><Relationship Id="rId12" Type="http://schemas.openxmlformats.org/officeDocument/2006/relationships/image" Target="../media/image8.svg"/><Relationship Id="rId2" Type="http://schemas.openxmlformats.org/officeDocument/2006/relationships/tags" Target="../tags/tag6.xml"/><Relationship Id="rId16" Type="http://schemas.openxmlformats.org/officeDocument/2006/relationships/image" Target="../media/image10.emf"/><Relationship Id="rId1" Type="http://schemas.openxmlformats.org/officeDocument/2006/relationships/tags" Target="../tags/tag5.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slideLayout" Target="../slideLayouts/slideLayout15.xml"/><Relationship Id="rId15" Type="http://schemas.openxmlformats.org/officeDocument/2006/relationships/image" Target="../media/image13.png"/><Relationship Id="rId10" Type="http://schemas.openxmlformats.org/officeDocument/2006/relationships/image" Target="../media/image6.svg"/><Relationship Id="rId4" Type="http://schemas.openxmlformats.org/officeDocument/2006/relationships/tags" Target="../tags/tag8.xml"/><Relationship Id="rId9" Type="http://schemas.openxmlformats.org/officeDocument/2006/relationships/image" Target="../media/image5.png"/><Relationship Id="rId14" Type="http://schemas.openxmlformats.org/officeDocument/2006/relationships/image" Target="../media/image1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microsoft.com/office/2018/10/relationships/comments" Target="../comments/modernComment_1216_2FC3EA9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en/beer-beer-mug-foam-the-thirst-1669273/"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hyperlink" Target="https://github.com/ryanbooz/bluebox" TargetMode="Externa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s://courses.lumenlearning.com/suny-hccc-introbusiness/chapter/reading-stages-of-team-development-2/" TargetMode="External"/><Relationship Id="rId2" Type="http://schemas.openxmlformats.org/officeDocument/2006/relationships/image" Target="../media/image49.jpeg"/><Relationship Id="rId1" Type="http://schemas.openxmlformats.org/officeDocument/2006/relationships/slideLayout" Target="../slideLayouts/slideLayout8.xml"/><Relationship Id="rId4" Type="http://schemas.openxmlformats.org/officeDocument/2006/relationships/hyperlink" Target="https://creativecommons.org/licenses/by-sa/3.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www.flickr.com/photos/imjustwalkin/7143869393" TargetMode="External"/><Relationship Id="rId2" Type="http://schemas.openxmlformats.org/officeDocument/2006/relationships/image" Target="../media/image50.jpeg"/><Relationship Id="rId1" Type="http://schemas.openxmlformats.org/officeDocument/2006/relationships/slideLayout" Target="../slideLayouts/slideLayout8.xml"/><Relationship Id="rId4" Type="http://schemas.openxmlformats.org/officeDocument/2006/relationships/hyperlink" Target="https://creativecommons.org/licenses/by-nc-sa/3.0/"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hyperlink" Target="https://gadgetsin.com/power-strip-styled-4-port-usb-hub-with-independent-switches.htm" TargetMode="External"/><Relationship Id="rId2" Type="http://schemas.openxmlformats.org/officeDocument/2006/relationships/image" Target="../media/image52.jpeg"/><Relationship Id="rId1" Type="http://schemas.openxmlformats.org/officeDocument/2006/relationships/slideLayout" Target="../slideLayouts/slideLayout8.xml"/><Relationship Id="rId4" Type="http://schemas.openxmlformats.org/officeDocument/2006/relationships/hyperlink" Target="https://creativecommons.org/licenses/by-nc-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253C-6F0A-D458-B4AB-ACF13ED59AEF}"/>
              </a:ext>
            </a:extLst>
          </p:cNvPr>
          <p:cNvSpPr>
            <a:spLocks noGrp="1"/>
          </p:cNvSpPr>
          <p:nvPr>
            <p:ph type="ctrTitle"/>
          </p:nvPr>
        </p:nvSpPr>
        <p:spPr/>
        <p:txBody>
          <a:bodyPr>
            <a:normAutofit/>
          </a:bodyPr>
          <a:lstStyle/>
          <a:p>
            <a:r>
              <a:rPr lang="en-US"/>
              <a:t>Introduction to PostgreSQL</a:t>
            </a:r>
          </a:p>
        </p:txBody>
      </p:sp>
      <p:sp>
        <p:nvSpPr>
          <p:cNvPr id="3" name="Subtitle 2">
            <a:extLst>
              <a:ext uri="{FF2B5EF4-FFF2-40B4-BE49-F238E27FC236}">
                <a16:creationId xmlns:a16="http://schemas.microsoft.com/office/drawing/2014/main" id="{3AB83C60-CF17-ABBF-0667-66B7A25CC060}"/>
              </a:ext>
            </a:extLst>
          </p:cNvPr>
          <p:cNvSpPr>
            <a:spLocks noGrp="1"/>
          </p:cNvSpPr>
          <p:nvPr>
            <p:ph type="subTitle" idx="1"/>
          </p:nvPr>
        </p:nvSpPr>
        <p:spPr/>
        <p:txBody>
          <a:bodyPr/>
          <a:lstStyle/>
          <a:p>
            <a:r>
              <a:rPr lang="en-US" dirty="0"/>
              <a:t>John Martin &amp; Grant Fritchey</a:t>
            </a:r>
          </a:p>
        </p:txBody>
      </p:sp>
    </p:spTree>
    <p:extLst>
      <p:ext uri="{BB962C8B-B14F-4D97-AF65-F5344CB8AC3E}">
        <p14:creationId xmlns:p14="http://schemas.microsoft.com/office/powerpoint/2010/main" val="2960111046"/>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9503D74-B721-856B-49E9-CE95F8B71BAB}"/>
              </a:ext>
            </a:extLst>
          </p:cNvPr>
          <p:cNvSpPr>
            <a:spLocks noGrp="1"/>
          </p:cNvSpPr>
          <p:nvPr>
            <p:ph type="title"/>
          </p:nvPr>
        </p:nvSpPr>
        <p:spPr>
          <a:xfrm>
            <a:off x="584200" y="365125"/>
            <a:ext cx="10020300" cy="1325563"/>
          </a:xfrm>
        </p:spPr>
        <p:txBody>
          <a:bodyPr/>
          <a:lstStyle/>
          <a:p>
            <a:endParaRPr lang="en-US"/>
          </a:p>
        </p:txBody>
      </p:sp>
      <p:pic>
        <p:nvPicPr>
          <p:cNvPr id="6" name="Content Placeholder 5">
            <a:extLst>
              <a:ext uri="{FF2B5EF4-FFF2-40B4-BE49-F238E27FC236}">
                <a16:creationId xmlns:a16="http://schemas.microsoft.com/office/drawing/2014/main" id="{303DAC55-688D-6394-34E9-FDB2816F6DD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749" r="26922"/>
          <a:stretch/>
        </p:blipFill>
        <p:spPr>
          <a:xfrm>
            <a:off x="2553788" y="423167"/>
            <a:ext cx="7084423" cy="5837673"/>
          </a:xfrm>
          <a:noFill/>
        </p:spPr>
      </p:pic>
      <p:sp>
        <p:nvSpPr>
          <p:cNvPr id="7" name="TextBox 6">
            <a:extLst>
              <a:ext uri="{FF2B5EF4-FFF2-40B4-BE49-F238E27FC236}">
                <a16:creationId xmlns:a16="http://schemas.microsoft.com/office/drawing/2014/main" id="{43C94040-D2CB-F4C8-E206-A38773625DCC}"/>
              </a:ext>
            </a:extLst>
          </p:cNvPr>
          <p:cNvSpPr txBox="1"/>
          <p:nvPr/>
        </p:nvSpPr>
        <p:spPr>
          <a:xfrm>
            <a:off x="8864893" y="5851780"/>
            <a:ext cx="2234907"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cs typeface="+mn-cs"/>
                <a:hlinkClick r:id="rId3" tooltip="https://inbeom.tistory.com/200">
                  <a:extLst>
                    <a:ext uri="{A12FA001-AC4F-418D-AE19-62706E023703}">
                      <ahyp:hlinkClr xmlns:ahyp="http://schemas.microsoft.com/office/drawing/2018/hyperlinkcolor" val="tx"/>
                    </a:ext>
                  </a:extLst>
                </a:hlinkClick>
              </a:rPr>
              <a:t>This Photo</a:t>
            </a:r>
            <a:r>
              <a:rPr lang="en-US" sz="700">
                <a:solidFill>
                  <a:srgbClr val="FFFFFF"/>
                </a:solidFill>
                <a:latin typeface="+mn-lt"/>
                <a:cs typeface="+mn-cs"/>
              </a:rPr>
              <a:t> by Unknown Author is licensed under </a:t>
            </a:r>
            <a:r>
              <a:rPr lang="en-US" sz="700">
                <a:solidFill>
                  <a:srgbClr val="FFFFFF"/>
                </a:solidFill>
                <a:latin typeface="+mn-lt"/>
                <a:cs typeface="+mn-cs"/>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latin typeface="+mn-lt"/>
              <a:cs typeface="+mn-cs"/>
            </a:endParaRPr>
          </a:p>
        </p:txBody>
      </p:sp>
    </p:spTree>
    <p:extLst>
      <p:ext uri="{BB962C8B-B14F-4D97-AF65-F5344CB8AC3E}">
        <p14:creationId xmlns:p14="http://schemas.microsoft.com/office/powerpoint/2010/main" val="1832989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C9FCD-FABD-209C-E376-5C3B13A8616E}"/>
              </a:ext>
            </a:extLst>
          </p:cNvPr>
          <p:cNvSpPr>
            <a:spLocks noGrp="1"/>
          </p:cNvSpPr>
          <p:nvPr>
            <p:ph idx="1"/>
          </p:nvPr>
        </p:nvSpPr>
        <p:spPr/>
        <p:txBody>
          <a:bodyPr>
            <a:normAutofit fontScale="85000" lnSpcReduction="20000"/>
          </a:bodyPr>
          <a:lstStyle/>
          <a:p>
            <a:r>
              <a:rPr lang="en-US"/>
              <a:t>Blocks</a:t>
            </a:r>
          </a:p>
          <a:p>
            <a:r>
              <a:rPr lang="en-US"/>
              <a:t>Variables</a:t>
            </a:r>
          </a:p>
          <a:p>
            <a:r>
              <a:rPr lang="en-US"/>
              <a:t>Error handling</a:t>
            </a:r>
          </a:p>
          <a:p>
            <a:r>
              <a:rPr lang="en-US"/>
              <a:t>If/Then</a:t>
            </a:r>
          </a:p>
          <a:p>
            <a:r>
              <a:rPr lang="en-US"/>
              <a:t>Case</a:t>
            </a:r>
          </a:p>
          <a:p>
            <a:r>
              <a:rPr lang="en-US"/>
              <a:t>Functions</a:t>
            </a:r>
          </a:p>
          <a:p>
            <a:r>
              <a:rPr lang="en-US"/>
              <a:t>Procedures</a:t>
            </a:r>
          </a:p>
        </p:txBody>
      </p:sp>
      <p:sp>
        <p:nvSpPr>
          <p:cNvPr id="3" name="Title 2">
            <a:extLst>
              <a:ext uri="{FF2B5EF4-FFF2-40B4-BE49-F238E27FC236}">
                <a16:creationId xmlns:a16="http://schemas.microsoft.com/office/drawing/2014/main" id="{1B098ECB-5F17-D481-7D47-562EDCCFFFB4}"/>
              </a:ext>
            </a:extLst>
          </p:cNvPr>
          <p:cNvSpPr>
            <a:spLocks noGrp="1"/>
          </p:cNvSpPr>
          <p:nvPr>
            <p:ph type="title"/>
          </p:nvPr>
        </p:nvSpPr>
        <p:spPr/>
        <p:txBody>
          <a:bodyPr/>
          <a:lstStyle/>
          <a:p>
            <a:r>
              <a:rPr lang="en-US"/>
              <a:t>Core Functionality of Procedural Languages</a:t>
            </a:r>
          </a:p>
        </p:txBody>
      </p:sp>
      <p:pic>
        <p:nvPicPr>
          <p:cNvPr id="6" name="Picture Placeholder 5" descr="A close-up of a word cloud&#10;&#10;Description automatically generated">
            <a:extLst>
              <a:ext uri="{FF2B5EF4-FFF2-40B4-BE49-F238E27FC236}">
                <a16:creationId xmlns:a16="http://schemas.microsoft.com/office/drawing/2014/main" id="{5A2BE4FA-0068-A63C-DBD1-6FE11402884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451" r="23451"/>
          <a:stretch>
            <a:fillRect/>
          </a:stretch>
        </p:blipFill>
        <p:spPr/>
      </p:pic>
    </p:spTree>
    <p:extLst>
      <p:ext uri="{BB962C8B-B14F-4D97-AF65-F5344CB8AC3E}">
        <p14:creationId xmlns:p14="http://schemas.microsoft.com/office/powerpoint/2010/main" val="1302697491"/>
      </p:ext>
    </p:extLst>
  </p:cSld>
  <p:clrMapOvr>
    <a:masterClrMapping/>
  </p:clrMapOvr>
  <p:extLst>
    <p:ext uri="{6950BFC3-D8DA-4A85-94F7-54DA5524770B}">
      <p188:commentRel xmlns:p188="http://schemas.microsoft.com/office/powerpoint/2018/8/main" r:id="rId2"/>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4561E8-FFDA-25A6-E884-C4C9B6777812}"/>
              </a:ext>
            </a:extLst>
          </p:cNvPr>
          <p:cNvSpPr>
            <a:spLocks noGrp="1"/>
          </p:cNvSpPr>
          <p:nvPr>
            <p:ph idx="1"/>
          </p:nvPr>
        </p:nvSpPr>
        <p:spPr/>
        <p:txBody>
          <a:bodyPr/>
          <a:lstStyle/>
          <a:p>
            <a:r>
              <a:rPr lang="en-US"/>
              <a:t>Implemented for returning data from PostgreSQL database</a:t>
            </a:r>
          </a:p>
          <a:p>
            <a:r>
              <a:rPr lang="en-US"/>
              <a:t>Similar to Oracle functions or SQL Server procedures</a:t>
            </a:r>
          </a:p>
        </p:txBody>
      </p:sp>
      <p:sp>
        <p:nvSpPr>
          <p:cNvPr id="3" name="Title 2">
            <a:extLst>
              <a:ext uri="{FF2B5EF4-FFF2-40B4-BE49-F238E27FC236}">
                <a16:creationId xmlns:a16="http://schemas.microsoft.com/office/drawing/2014/main" id="{06A7552E-7CC8-0B4D-E938-3C99BFBD5885}"/>
              </a:ext>
            </a:extLst>
          </p:cNvPr>
          <p:cNvSpPr>
            <a:spLocks noGrp="1"/>
          </p:cNvSpPr>
          <p:nvPr>
            <p:ph type="title"/>
          </p:nvPr>
        </p:nvSpPr>
        <p:spPr/>
        <p:txBody>
          <a:bodyPr/>
          <a:lstStyle/>
          <a:p>
            <a:r>
              <a:rPr lang="en-US"/>
              <a:t>Functions</a:t>
            </a:r>
          </a:p>
        </p:txBody>
      </p:sp>
      <p:pic>
        <p:nvPicPr>
          <p:cNvPr id="6" name="Picture Placeholder 5" descr="A field of red and yellow tulips&#10;&#10;Description automatically generated">
            <a:extLst>
              <a:ext uri="{FF2B5EF4-FFF2-40B4-BE49-F238E27FC236}">
                <a16:creationId xmlns:a16="http://schemas.microsoft.com/office/drawing/2014/main" id="{E407B1B6-F147-8C2E-11AD-942CA338BF28}"/>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535" r="18535"/>
          <a:stretch>
            <a:fillRect/>
          </a:stretch>
        </p:blipFill>
        <p:spPr/>
      </p:pic>
    </p:spTree>
    <p:extLst>
      <p:ext uri="{BB962C8B-B14F-4D97-AF65-F5344CB8AC3E}">
        <p14:creationId xmlns:p14="http://schemas.microsoft.com/office/powerpoint/2010/main" val="1551543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993CCD-2A3D-A652-1FB1-CF893B6D15D1}"/>
              </a:ext>
            </a:extLst>
          </p:cNvPr>
          <p:cNvSpPr>
            <a:spLocks noGrp="1"/>
          </p:cNvSpPr>
          <p:nvPr>
            <p:ph idx="1"/>
          </p:nvPr>
        </p:nvSpPr>
        <p:spPr/>
        <p:txBody>
          <a:bodyPr>
            <a:normAutofit fontScale="92500"/>
          </a:bodyPr>
          <a:lstStyle/>
          <a:p>
            <a:r>
              <a:rPr lang="en-US"/>
              <a:t>Use CREATE FUNCTION command</a:t>
            </a:r>
          </a:p>
          <a:p>
            <a:r>
              <a:rPr lang="en-US"/>
              <a:t>Provide a name</a:t>
            </a:r>
          </a:p>
          <a:p>
            <a:r>
              <a:rPr lang="en-US"/>
              <a:t>Define result set, value or record/tuple</a:t>
            </a:r>
          </a:p>
          <a:p>
            <a:r>
              <a:rPr lang="en-US"/>
              <a:t>Create a code block</a:t>
            </a:r>
          </a:p>
          <a:p>
            <a:r>
              <a:rPr lang="en-US"/>
              <a:t>Define language used</a:t>
            </a:r>
          </a:p>
          <a:p>
            <a:endParaRPr lang="en-US"/>
          </a:p>
          <a:p>
            <a:endParaRPr lang="en-US"/>
          </a:p>
        </p:txBody>
      </p:sp>
      <p:sp>
        <p:nvSpPr>
          <p:cNvPr id="3" name="Title 2">
            <a:extLst>
              <a:ext uri="{FF2B5EF4-FFF2-40B4-BE49-F238E27FC236}">
                <a16:creationId xmlns:a16="http://schemas.microsoft.com/office/drawing/2014/main" id="{7F8C52D5-D11F-0AA3-DC88-A7CFCB0D406A}"/>
              </a:ext>
            </a:extLst>
          </p:cNvPr>
          <p:cNvSpPr>
            <a:spLocks noGrp="1"/>
          </p:cNvSpPr>
          <p:nvPr>
            <p:ph type="title"/>
          </p:nvPr>
        </p:nvSpPr>
        <p:spPr/>
        <p:txBody>
          <a:bodyPr/>
          <a:lstStyle/>
          <a:p>
            <a:r>
              <a:rPr lang="en-US"/>
              <a:t>Function Basics</a:t>
            </a:r>
          </a:p>
        </p:txBody>
      </p:sp>
      <p:pic>
        <p:nvPicPr>
          <p:cNvPr id="6" name="Picture Placeholder 5" descr="A group of people in karate uniforms&#10;&#10;Description automatically generated">
            <a:extLst>
              <a:ext uri="{FF2B5EF4-FFF2-40B4-BE49-F238E27FC236}">
                <a16:creationId xmlns:a16="http://schemas.microsoft.com/office/drawing/2014/main" id="{D0C2AEB6-31A7-04D9-7CA9-50216E4BF14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451" t="24270" r="35936"/>
          <a:stretch/>
        </p:blipFill>
        <p:spPr>
          <a:xfrm>
            <a:off x="-6725" y="1844515"/>
            <a:ext cx="4733365" cy="5013483"/>
          </a:xfrm>
        </p:spPr>
      </p:pic>
    </p:spTree>
    <p:extLst>
      <p:ext uri="{BB962C8B-B14F-4D97-AF65-F5344CB8AC3E}">
        <p14:creationId xmlns:p14="http://schemas.microsoft.com/office/powerpoint/2010/main" val="1969909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ADB25D4-F830-0858-905C-65915C38FAA0}"/>
              </a:ext>
            </a:extLst>
          </p:cNvPr>
          <p:cNvSpPr>
            <a:spLocks noGrp="1"/>
          </p:cNvSpPr>
          <p:nvPr>
            <p:ph idx="1"/>
          </p:nvPr>
        </p:nvSpPr>
        <p:spPr/>
        <p:txBody>
          <a:bodyPr/>
          <a:lstStyle/>
          <a:p>
            <a:r>
              <a:rPr lang="en-US"/>
              <a:t>Code blocks</a:t>
            </a:r>
          </a:p>
          <a:p>
            <a:pPr lvl="1"/>
            <a:r>
              <a:rPr lang="en-US"/>
              <a:t>Dollar quoting, $$</a:t>
            </a:r>
          </a:p>
          <a:p>
            <a:r>
              <a:rPr lang="en-US"/>
              <a:t>Parameters</a:t>
            </a:r>
          </a:p>
          <a:p>
            <a:r>
              <a:rPr lang="en-US"/>
              <a:t>Variables</a:t>
            </a:r>
          </a:p>
          <a:p>
            <a:endParaRPr lang="en-US"/>
          </a:p>
        </p:txBody>
      </p:sp>
      <p:sp>
        <p:nvSpPr>
          <p:cNvPr id="4" name="Title 3">
            <a:extLst>
              <a:ext uri="{FF2B5EF4-FFF2-40B4-BE49-F238E27FC236}">
                <a16:creationId xmlns:a16="http://schemas.microsoft.com/office/drawing/2014/main" id="{F313052D-B63B-268E-CA34-9068BEDFDF70}"/>
              </a:ext>
            </a:extLst>
          </p:cNvPr>
          <p:cNvSpPr>
            <a:spLocks noGrp="1"/>
          </p:cNvSpPr>
          <p:nvPr>
            <p:ph type="title"/>
          </p:nvPr>
        </p:nvSpPr>
        <p:spPr/>
        <p:txBody>
          <a:bodyPr/>
          <a:lstStyle/>
          <a:p>
            <a:r>
              <a:rPr lang="en-US"/>
              <a:t>Function Behaviors</a:t>
            </a:r>
          </a:p>
        </p:txBody>
      </p:sp>
      <p:pic>
        <p:nvPicPr>
          <p:cNvPr id="3" name="Picture Placeholder 2" descr="A person handing a bowl of food to another person&#10;&#10;Description automatically generated">
            <a:extLst>
              <a:ext uri="{FF2B5EF4-FFF2-40B4-BE49-F238E27FC236}">
                <a16:creationId xmlns:a16="http://schemas.microsoft.com/office/drawing/2014/main" id="{6AD57FCE-E504-C3ED-E660-70ED932CA7E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602" r="14602"/>
          <a:stretch>
            <a:fillRect/>
          </a:stretch>
        </p:blipFill>
        <p:spPr/>
      </p:pic>
    </p:spTree>
    <p:extLst>
      <p:ext uri="{BB962C8B-B14F-4D97-AF65-F5344CB8AC3E}">
        <p14:creationId xmlns:p14="http://schemas.microsoft.com/office/powerpoint/2010/main" val="3331001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6E291E-06AA-B0DC-8DDF-1675C5BF295D}"/>
              </a:ext>
            </a:extLst>
          </p:cNvPr>
          <p:cNvSpPr>
            <a:spLocks noGrp="1"/>
          </p:cNvSpPr>
          <p:nvPr>
            <p:ph type="title"/>
          </p:nvPr>
        </p:nvSpPr>
        <p:spPr/>
        <p:txBody>
          <a:bodyPr/>
          <a:lstStyle/>
          <a:p>
            <a:r>
              <a:rPr lang="en-US"/>
              <a:t>Function Example</a:t>
            </a:r>
          </a:p>
        </p:txBody>
      </p:sp>
      <p:sp>
        <p:nvSpPr>
          <p:cNvPr id="5" name="TextBox 4">
            <a:extLst>
              <a:ext uri="{FF2B5EF4-FFF2-40B4-BE49-F238E27FC236}">
                <a16:creationId xmlns:a16="http://schemas.microsoft.com/office/drawing/2014/main" id="{CB8E7494-B4E4-02A5-F4F8-99E13C15CECD}"/>
              </a:ext>
            </a:extLst>
          </p:cNvPr>
          <p:cNvSpPr txBox="1"/>
          <p:nvPr/>
        </p:nvSpPr>
        <p:spPr>
          <a:xfrm>
            <a:off x="584200" y="1657096"/>
            <a:ext cx="8655140" cy="3785652"/>
          </a:xfrm>
          <a:prstGeom prst="rect">
            <a:avLst/>
          </a:prstGeom>
          <a:noFill/>
        </p:spPr>
        <p:txBody>
          <a:bodyPr wrap="square">
            <a:spAutoFit/>
          </a:bodyPr>
          <a:lstStyle/>
          <a:p>
            <a:pPr marL="0" marR="0">
              <a:spcBef>
                <a:spcPts val="0"/>
              </a:spcBef>
              <a:spcAft>
                <a:spcPts val="0"/>
              </a:spcAft>
            </a:pPr>
            <a:r>
              <a:rPr lang="en-US" sz="2000" b="1" dirty="0">
                <a:solidFill>
                  <a:srgbClr val="800000"/>
                </a:solidFill>
                <a:effectLst/>
                <a:latin typeface="Courier New" panose="02070309020205020404" pitchFamily="49" charset="0"/>
              </a:rPr>
              <a:t>CREATE</a:t>
            </a:r>
            <a:r>
              <a:rPr lang="en-US" sz="2000" dirty="0">
                <a:solidFill>
                  <a:srgbClr val="000000"/>
                </a:solidFill>
                <a:effectLst/>
                <a:latin typeface="Courier New" panose="02070309020205020404" pitchFamily="49" charset="0"/>
              </a:rPr>
              <a:t> </a:t>
            </a:r>
            <a:r>
              <a:rPr lang="en-US" sz="2000" b="1" dirty="0">
                <a:solidFill>
                  <a:srgbClr val="800000"/>
                </a:solidFill>
                <a:effectLst/>
                <a:latin typeface="Courier New" panose="02070309020205020404" pitchFamily="49" charset="0"/>
              </a:rPr>
              <a:t>FUNCTION</a:t>
            </a:r>
            <a:r>
              <a:rPr lang="en-US" sz="2000" dirty="0">
                <a:solidFill>
                  <a:srgbClr val="000000"/>
                </a:solidFill>
                <a:effectLst/>
                <a:latin typeface="Courier New" panose="02070309020205020404" pitchFamily="49" charset="0"/>
              </a:rPr>
              <a:t> </a:t>
            </a:r>
            <a:r>
              <a:rPr lang="en-US" sz="2000" dirty="0" err="1">
                <a:solidFill>
                  <a:srgbClr val="000000"/>
                </a:solidFill>
                <a:effectLst/>
                <a:latin typeface="Courier New" panose="02070309020205020404" pitchFamily="49" charset="0"/>
              </a:rPr>
              <a:t>genre_list</a:t>
            </a:r>
            <a:r>
              <a:rPr lang="en-US" sz="2000" dirty="0">
                <a:solidFill>
                  <a:srgbClr val="000000"/>
                </a:solidFill>
                <a:effectLst/>
                <a:latin typeface="Courier New" panose="02070309020205020404" pitchFamily="49" charset="0"/>
              </a:rPr>
              <a:t> () </a:t>
            </a:r>
          </a:p>
          <a:p>
            <a:pPr marL="0" marR="0">
              <a:spcBef>
                <a:spcPts val="0"/>
              </a:spcBef>
              <a:spcAft>
                <a:spcPts val="0"/>
              </a:spcAft>
            </a:pPr>
            <a:r>
              <a:rPr lang="en-US" sz="2000" b="1" dirty="0">
                <a:solidFill>
                  <a:srgbClr val="800000"/>
                </a:solidFill>
                <a:effectLst/>
                <a:latin typeface="Courier New" panose="02070309020205020404" pitchFamily="49" charset="0"/>
              </a:rPr>
              <a:t>RETURNS</a:t>
            </a:r>
            <a:r>
              <a:rPr lang="en-US" sz="2000" dirty="0">
                <a:solidFill>
                  <a:srgbClr val="000000"/>
                </a:solidFill>
                <a:effectLst/>
                <a:latin typeface="Courier New" panose="02070309020205020404" pitchFamily="49" charset="0"/>
              </a:rPr>
              <a:t> </a:t>
            </a:r>
            <a:r>
              <a:rPr lang="en-US" sz="2000" b="1" dirty="0">
                <a:solidFill>
                  <a:srgbClr val="800000"/>
                </a:solidFill>
                <a:effectLst/>
                <a:latin typeface="Courier New" panose="02070309020205020404" pitchFamily="49" charset="0"/>
              </a:rPr>
              <a:t>TABLE</a:t>
            </a:r>
            <a:r>
              <a:rPr lang="en-US" sz="2000" dirty="0">
                <a:solidFill>
                  <a:srgbClr val="000000"/>
                </a:solidFill>
                <a:effectLst/>
                <a:latin typeface="Courier New" panose="02070309020205020404" pitchFamily="49" charset="0"/>
              </a:rPr>
              <a:t> (</a:t>
            </a:r>
            <a:r>
              <a:rPr lang="en-US" sz="2000" dirty="0" err="1">
                <a:solidFill>
                  <a:srgbClr val="000000"/>
                </a:solidFill>
                <a:effectLst/>
                <a:latin typeface="Courier New" panose="02070309020205020404" pitchFamily="49" charset="0"/>
              </a:rPr>
              <a:t>genre_id</a:t>
            </a:r>
            <a:r>
              <a:rPr lang="en-US" sz="2000" dirty="0">
                <a:solidFill>
                  <a:srgbClr val="000000"/>
                </a:solidFill>
                <a:effectLst/>
                <a:latin typeface="Courier New" panose="02070309020205020404" pitchFamily="49" charset="0"/>
              </a:rPr>
              <a:t> </a:t>
            </a:r>
            <a:r>
              <a:rPr lang="en-US" sz="2000" b="1" dirty="0">
                <a:solidFill>
                  <a:srgbClr val="000080"/>
                </a:solidFill>
                <a:effectLst/>
                <a:latin typeface="Courier New" panose="02070309020205020404" pitchFamily="49" charset="0"/>
              </a:rPr>
              <a:t>int</a:t>
            </a:r>
            <a:r>
              <a:rPr lang="en-US" sz="2000" dirty="0">
                <a:solidFill>
                  <a:srgbClr val="000000"/>
                </a:solidFill>
                <a:effectLst/>
                <a:latin typeface="Courier New" panose="02070309020205020404" pitchFamily="49" charset="0"/>
              </a:rPr>
              <a:t>, </a:t>
            </a:r>
            <a:r>
              <a:rPr lang="en-US" sz="2000" dirty="0" err="1">
                <a:solidFill>
                  <a:srgbClr val="000000"/>
                </a:solidFill>
                <a:effectLst/>
                <a:latin typeface="Courier New" panose="02070309020205020404" pitchFamily="49" charset="0"/>
              </a:rPr>
              <a:t>genre_name</a:t>
            </a:r>
            <a:r>
              <a:rPr lang="en-US" sz="2000" dirty="0">
                <a:solidFill>
                  <a:srgbClr val="000000"/>
                </a:solidFill>
                <a:effectLst/>
                <a:latin typeface="Courier New" panose="02070309020205020404" pitchFamily="49" charset="0"/>
              </a:rPr>
              <a:t> </a:t>
            </a:r>
            <a:r>
              <a:rPr lang="en-US" sz="2000" b="1" dirty="0">
                <a:solidFill>
                  <a:srgbClr val="000080"/>
                </a:solidFill>
                <a:effectLst/>
                <a:latin typeface="Courier New" panose="02070309020205020404" pitchFamily="49" charset="0"/>
              </a:rPr>
              <a:t>TEXT</a:t>
            </a:r>
            <a:r>
              <a:rPr lang="en-US" sz="2000" dirty="0">
                <a:solidFill>
                  <a:srgbClr val="000000"/>
                </a:solidFill>
                <a:effectLst/>
                <a:latin typeface="Courier New" panose="02070309020205020404" pitchFamily="49" charset="0"/>
              </a:rPr>
              <a:t>) </a:t>
            </a:r>
          </a:p>
          <a:p>
            <a:pPr marL="0" marR="0">
              <a:spcBef>
                <a:spcPts val="0"/>
              </a:spcBef>
              <a:spcAft>
                <a:spcPts val="0"/>
              </a:spcAft>
            </a:pPr>
            <a:r>
              <a:rPr lang="en-US" sz="2000" b="1" dirty="0">
                <a:solidFill>
                  <a:srgbClr val="800000"/>
                </a:solidFill>
                <a:effectLst/>
                <a:latin typeface="Courier New" panose="02070309020205020404" pitchFamily="49" charset="0"/>
              </a:rPr>
              <a:t>AS</a:t>
            </a:r>
            <a:r>
              <a:rPr lang="en-US" sz="2000" dirty="0">
                <a:solidFill>
                  <a:srgbClr val="000000"/>
                </a:solidFill>
                <a:effectLst/>
                <a:latin typeface="Courier New" panose="02070309020205020404" pitchFamily="49" charset="0"/>
              </a:rPr>
              <a:t> </a:t>
            </a:r>
            <a:r>
              <a:rPr lang="en-US" sz="2000" b="1" dirty="0">
                <a:solidFill>
                  <a:srgbClr val="FF0000"/>
                </a:solidFill>
                <a:effectLst/>
                <a:latin typeface="Courier New" panose="02070309020205020404" pitchFamily="49" charset="0"/>
              </a:rPr>
              <a:t>$$</a:t>
            </a:r>
            <a:r>
              <a:rPr lang="en-US" sz="2000" dirty="0">
                <a:solidFill>
                  <a:srgbClr val="000000"/>
                </a:solidFill>
                <a:effectLst/>
                <a:latin typeface="Courier New" panose="02070309020205020404" pitchFamily="49" charset="0"/>
              </a:rPr>
              <a:t> </a:t>
            </a:r>
          </a:p>
          <a:p>
            <a:pPr marL="0" marR="0">
              <a:spcBef>
                <a:spcPts val="0"/>
              </a:spcBef>
              <a:spcAft>
                <a:spcPts val="0"/>
              </a:spcAft>
            </a:pPr>
            <a:r>
              <a:rPr lang="en-US" sz="2000" b="1" dirty="0">
                <a:solidFill>
                  <a:srgbClr val="800000"/>
                </a:solidFill>
                <a:effectLst/>
                <a:latin typeface="Courier New" panose="02070309020205020404" pitchFamily="49" charset="0"/>
              </a:rPr>
              <a:t>BEGIN</a:t>
            </a:r>
            <a:r>
              <a:rPr lang="en-US" sz="2000" dirty="0">
                <a:solidFill>
                  <a:srgbClr val="000000"/>
                </a:solidFill>
                <a:effectLst/>
                <a:latin typeface="Courier New" panose="02070309020205020404" pitchFamily="49" charset="0"/>
              </a:rPr>
              <a:t> </a:t>
            </a:r>
          </a:p>
          <a:p>
            <a:pPr lvl="1">
              <a:spcBef>
                <a:spcPts val="0"/>
              </a:spcBef>
              <a:spcAft>
                <a:spcPts val="0"/>
              </a:spcAft>
            </a:pPr>
            <a:r>
              <a:rPr lang="en-US" sz="2000" b="1" dirty="0">
                <a:solidFill>
                  <a:srgbClr val="800000"/>
                </a:solidFill>
                <a:effectLst/>
                <a:latin typeface="Courier New" panose="02070309020205020404" pitchFamily="49" charset="0"/>
              </a:rPr>
              <a:t>RETURN</a:t>
            </a:r>
            <a:r>
              <a:rPr lang="en-US" sz="2000" dirty="0">
                <a:solidFill>
                  <a:srgbClr val="000000"/>
                </a:solidFill>
                <a:effectLst/>
                <a:latin typeface="Courier New" panose="02070309020205020404" pitchFamily="49" charset="0"/>
              </a:rPr>
              <a:t> QUERY </a:t>
            </a:r>
          </a:p>
          <a:p>
            <a:pPr lvl="1">
              <a:spcBef>
                <a:spcPts val="0"/>
              </a:spcBef>
              <a:spcAft>
                <a:spcPts val="0"/>
              </a:spcAft>
            </a:pPr>
            <a:r>
              <a:rPr lang="en-US" sz="2000" b="1" dirty="0">
                <a:solidFill>
                  <a:srgbClr val="800000"/>
                </a:solidFill>
                <a:effectLst/>
                <a:latin typeface="Courier New" panose="02070309020205020404" pitchFamily="49" charset="0"/>
              </a:rPr>
              <a:t>SELECT</a:t>
            </a:r>
            <a:r>
              <a:rPr lang="en-US" sz="2000" dirty="0">
                <a:solidFill>
                  <a:srgbClr val="000000"/>
                </a:solidFill>
                <a:effectLst/>
                <a:latin typeface="Courier New" panose="02070309020205020404" pitchFamily="49" charset="0"/>
              </a:rPr>
              <a:t> </a:t>
            </a:r>
          </a:p>
          <a:p>
            <a:pPr lvl="1">
              <a:spcBef>
                <a:spcPts val="0"/>
              </a:spcBef>
              <a:spcAft>
                <a:spcPts val="0"/>
              </a:spcAft>
            </a:pPr>
            <a:r>
              <a:rPr lang="en-US" sz="2000" dirty="0">
                <a:solidFill>
                  <a:srgbClr val="000000"/>
                </a:solidFill>
                <a:latin typeface="Courier New" panose="02070309020205020404" pitchFamily="49" charset="0"/>
              </a:rPr>
              <a:t>   </a:t>
            </a:r>
            <a:r>
              <a:rPr lang="en-US" sz="2000" dirty="0" err="1">
                <a:solidFill>
                  <a:srgbClr val="000000"/>
                </a:solidFill>
                <a:effectLst/>
                <a:latin typeface="Courier New" panose="02070309020205020404" pitchFamily="49" charset="0"/>
              </a:rPr>
              <a:t>fg.genre_id</a:t>
            </a:r>
            <a:r>
              <a:rPr lang="en-US" sz="2000" dirty="0">
                <a:solidFill>
                  <a:srgbClr val="000000"/>
                </a:solidFill>
                <a:effectLst/>
                <a:latin typeface="Courier New" panose="02070309020205020404" pitchFamily="49" charset="0"/>
              </a:rPr>
              <a:t>, </a:t>
            </a:r>
          </a:p>
          <a:p>
            <a:pPr lvl="1">
              <a:spcBef>
                <a:spcPts val="0"/>
              </a:spcBef>
              <a:spcAft>
                <a:spcPts val="0"/>
              </a:spcAft>
            </a:pPr>
            <a:r>
              <a:rPr lang="en-US" sz="2000" dirty="0">
                <a:solidFill>
                  <a:srgbClr val="000000"/>
                </a:solidFill>
                <a:effectLst/>
                <a:latin typeface="Courier New" panose="02070309020205020404" pitchFamily="49" charset="0"/>
              </a:rPr>
              <a:t>   fg.</a:t>
            </a:r>
            <a:r>
              <a:rPr lang="en-US" sz="2000" b="1" dirty="0">
                <a:solidFill>
                  <a:srgbClr val="000080"/>
                </a:solidFill>
                <a:effectLst/>
                <a:latin typeface="Courier New" panose="02070309020205020404" pitchFamily="49" charset="0"/>
              </a:rPr>
              <a:t>name</a:t>
            </a:r>
            <a:r>
              <a:rPr lang="en-US" sz="2000" dirty="0">
                <a:solidFill>
                  <a:srgbClr val="000000"/>
                </a:solidFill>
                <a:effectLst/>
                <a:latin typeface="Courier New" panose="02070309020205020404" pitchFamily="49" charset="0"/>
              </a:rPr>
              <a:t> </a:t>
            </a:r>
          </a:p>
          <a:p>
            <a:pPr lvl="1">
              <a:spcBef>
                <a:spcPts val="0"/>
              </a:spcBef>
              <a:spcAft>
                <a:spcPts val="0"/>
              </a:spcAft>
            </a:pPr>
            <a:r>
              <a:rPr lang="en-US" sz="2000" b="1" dirty="0">
                <a:solidFill>
                  <a:srgbClr val="800000"/>
                </a:solidFill>
                <a:effectLst/>
                <a:latin typeface="Courier New" panose="02070309020205020404" pitchFamily="49" charset="0"/>
              </a:rPr>
              <a:t>FROM</a:t>
            </a:r>
            <a:r>
              <a:rPr lang="en-US" sz="2000" dirty="0">
                <a:solidFill>
                  <a:srgbClr val="000000"/>
                </a:solidFill>
                <a:effectLst/>
                <a:latin typeface="Courier New" panose="02070309020205020404" pitchFamily="49" charset="0"/>
              </a:rPr>
              <a:t> </a:t>
            </a:r>
          </a:p>
          <a:p>
            <a:pPr lvl="1">
              <a:spcBef>
                <a:spcPts val="0"/>
              </a:spcBef>
              <a:spcAft>
                <a:spcPts val="0"/>
              </a:spcAft>
            </a:pPr>
            <a:r>
              <a:rPr lang="en-US" sz="2000" dirty="0" err="1">
                <a:solidFill>
                  <a:srgbClr val="000000"/>
                </a:solidFill>
                <a:effectLst/>
                <a:latin typeface="Courier New" panose="02070309020205020404" pitchFamily="49" charset="0"/>
              </a:rPr>
              <a:t>public.film_genre</a:t>
            </a:r>
            <a:r>
              <a:rPr lang="en-US" sz="2000" dirty="0">
                <a:solidFill>
                  <a:srgbClr val="000000"/>
                </a:solidFill>
                <a:effectLst/>
                <a:latin typeface="Courier New" panose="02070309020205020404" pitchFamily="49" charset="0"/>
              </a:rPr>
              <a:t> </a:t>
            </a:r>
            <a:r>
              <a:rPr lang="en-US" sz="2000" b="1" dirty="0">
                <a:solidFill>
                  <a:srgbClr val="800000"/>
                </a:solidFill>
                <a:effectLst/>
                <a:latin typeface="Courier New" panose="02070309020205020404" pitchFamily="49" charset="0"/>
              </a:rPr>
              <a:t>AS</a:t>
            </a:r>
            <a:r>
              <a:rPr lang="en-US" sz="2000" dirty="0">
                <a:solidFill>
                  <a:srgbClr val="000000"/>
                </a:solidFill>
                <a:effectLst/>
                <a:latin typeface="Courier New" panose="02070309020205020404" pitchFamily="49" charset="0"/>
              </a:rPr>
              <a:t> </a:t>
            </a:r>
            <a:r>
              <a:rPr lang="en-US" sz="2000" dirty="0" err="1">
                <a:solidFill>
                  <a:srgbClr val="000000"/>
                </a:solidFill>
                <a:effectLst/>
                <a:latin typeface="Courier New" panose="02070309020205020404" pitchFamily="49" charset="0"/>
              </a:rPr>
              <a:t>fg</a:t>
            </a:r>
            <a:r>
              <a:rPr lang="en-US" sz="2000" dirty="0">
                <a:solidFill>
                  <a:srgbClr val="FF0000"/>
                </a:solidFill>
                <a:effectLst/>
                <a:latin typeface="Courier New" panose="02070309020205020404" pitchFamily="49" charset="0"/>
              </a:rPr>
              <a:t>;</a:t>
            </a:r>
            <a:r>
              <a:rPr lang="en-US" sz="2000" dirty="0">
                <a:solidFill>
                  <a:srgbClr val="000000"/>
                </a:solidFill>
                <a:effectLst/>
                <a:latin typeface="Courier New" panose="02070309020205020404" pitchFamily="49" charset="0"/>
              </a:rPr>
              <a:t> </a:t>
            </a:r>
          </a:p>
          <a:p>
            <a:pPr marL="0" marR="0">
              <a:spcBef>
                <a:spcPts val="0"/>
              </a:spcBef>
              <a:spcAft>
                <a:spcPts val="0"/>
              </a:spcAft>
            </a:pPr>
            <a:r>
              <a:rPr lang="en-US" sz="2000" b="1" dirty="0">
                <a:solidFill>
                  <a:srgbClr val="800000"/>
                </a:solidFill>
                <a:effectLst/>
                <a:latin typeface="Courier New" panose="02070309020205020404" pitchFamily="49" charset="0"/>
              </a:rPr>
              <a:t>END</a:t>
            </a:r>
            <a:r>
              <a:rPr lang="en-US" sz="2000" dirty="0">
                <a:solidFill>
                  <a:srgbClr val="000000"/>
                </a:solidFill>
                <a:effectLst/>
                <a:latin typeface="Courier New" panose="02070309020205020404" pitchFamily="49" charset="0"/>
              </a:rPr>
              <a:t> </a:t>
            </a:r>
          </a:p>
          <a:p>
            <a:pPr marL="0" marR="0">
              <a:spcBef>
                <a:spcPts val="0"/>
              </a:spcBef>
              <a:spcAft>
                <a:spcPts val="0"/>
              </a:spcAft>
            </a:pPr>
            <a:r>
              <a:rPr lang="en-US" sz="2000" b="1" dirty="0">
                <a:solidFill>
                  <a:srgbClr val="FF0000"/>
                </a:solidFill>
                <a:effectLst/>
                <a:latin typeface="Courier New" panose="02070309020205020404" pitchFamily="49" charset="0"/>
              </a:rPr>
              <a:t>$$</a:t>
            </a:r>
            <a:r>
              <a:rPr lang="en-US" sz="2000" dirty="0">
                <a:solidFill>
                  <a:srgbClr val="000000"/>
                </a:solidFill>
                <a:effectLst/>
                <a:latin typeface="Courier New" panose="02070309020205020404" pitchFamily="49" charset="0"/>
              </a:rPr>
              <a:t> </a:t>
            </a:r>
            <a:r>
              <a:rPr lang="en-US" sz="2000" b="1" dirty="0">
                <a:solidFill>
                  <a:srgbClr val="800000"/>
                </a:solidFill>
                <a:effectLst/>
                <a:latin typeface="Courier New" panose="02070309020205020404" pitchFamily="49" charset="0"/>
              </a:rPr>
              <a:t>LANGUAGE</a:t>
            </a:r>
            <a:r>
              <a:rPr lang="en-US" sz="2000" dirty="0">
                <a:solidFill>
                  <a:srgbClr val="000000"/>
                </a:solidFill>
                <a:effectLst/>
                <a:latin typeface="Courier New" panose="02070309020205020404" pitchFamily="49" charset="0"/>
              </a:rPr>
              <a:t> </a:t>
            </a:r>
            <a:r>
              <a:rPr lang="en-US" sz="2000" dirty="0" err="1">
                <a:solidFill>
                  <a:srgbClr val="000000"/>
                </a:solidFill>
                <a:effectLst/>
                <a:latin typeface="Courier New" panose="02070309020205020404" pitchFamily="49" charset="0"/>
              </a:rPr>
              <a:t>plpgsql</a:t>
            </a:r>
            <a:r>
              <a:rPr lang="en-US" sz="2000" dirty="0">
                <a:solidFill>
                  <a:srgbClr val="FF0000"/>
                </a:solidFill>
                <a:effectLst/>
                <a:latin typeface="Courier New" panose="02070309020205020404" pitchFamily="49" charset="0"/>
              </a:rPr>
              <a:t>;</a:t>
            </a:r>
            <a:r>
              <a:rPr lang="en-US" sz="2000" dirty="0">
                <a:solidFill>
                  <a:srgbClr val="000000"/>
                </a:solidFill>
                <a:effectLst/>
                <a:latin typeface="Courier New" panose="02070309020205020404" pitchFamily="49" charset="0"/>
              </a:rPr>
              <a:t> </a:t>
            </a:r>
          </a:p>
        </p:txBody>
      </p:sp>
    </p:spTree>
    <p:extLst>
      <p:ext uri="{BB962C8B-B14F-4D97-AF65-F5344CB8AC3E}">
        <p14:creationId xmlns:p14="http://schemas.microsoft.com/office/powerpoint/2010/main" val="6336083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731211-2DCE-4DDC-0F6A-D785FCEE6EDF}"/>
              </a:ext>
            </a:extLst>
          </p:cNvPr>
          <p:cNvSpPr>
            <a:spLocks noGrp="1"/>
          </p:cNvSpPr>
          <p:nvPr>
            <p:ph idx="1"/>
          </p:nvPr>
        </p:nvSpPr>
        <p:spPr/>
        <p:txBody>
          <a:bodyPr/>
          <a:lstStyle/>
          <a:p>
            <a:r>
              <a:rPr lang="en-US"/>
              <a:t>Treated like a table</a:t>
            </a:r>
          </a:p>
          <a:p>
            <a:r>
              <a:rPr lang="en-US"/>
              <a:t>SELECT</a:t>
            </a:r>
          </a:p>
          <a:p>
            <a:pPr lvl="1"/>
            <a:r>
              <a:rPr lang="en-US"/>
              <a:t>*</a:t>
            </a:r>
          </a:p>
          <a:p>
            <a:pPr lvl="1"/>
            <a:r>
              <a:rPr lang="en-US"/>
              <a:t>Column list</a:t>
            </a:r>
          </a:p>
          <a:p>
            <a:pPr lvl="1"/>
            <a:r>
              <a:rPr lang="en-US"/>
              <a:t>JOIN</a:t>
            </a:r>
          </a:p>
        </p:txBody>
      </p:sp>
      <p:sp>
        <p:nvSpPr>
          <p:cNvPr id="3" name="Title 2">
            <a:extLst>
              <a:ext uri="{FF2B5EF4-FFF2-40B4-BE49-F238E27FC236}">
                <a16:creationId xmlns:a16="http://schemas.microsoft.com/office/drawing/2014/main" id="{DFCD25BF-1917-1951-62FE-942EA0461DED}"/>
              </a:ext>
            </a:extLst>
          </p:cNvPr>
          <p:cNvSpPr>
            <a:spLocks noGrp="1"/>
          </p:cNvSpPr>
          <p:nvPr>
            <p:ph type="title"/>
          </p:nvPr>
        </p:nvSpPr>
        <p:spPr/>
        <p:txBody>
          <a:bodyPr/>
          <a:lstStyle/>
          <a:p>
            <a:r>
              <a:rPr lang="en-US"/>
              <a:t>Using Functions</a:t>
            </a:r>
          </a:p>
        </p:txBody>
      </p:sp>
      <p:pic>
        <p:nvPicPr>
          <p:cNvPr id="6" name="Picture Placeholder 5" descr="A close-up of a hand holding a wrench&#10;&#10;Description automatically generated">
            <a:extLst>
              <a:ext uri="{FF2B5EF4-FFF2-40B4-BE49-F238E27FC236}">
                <a16:creationId xmlns:a16="http://schemas.microsoft.com/office/drawing/2014/main" id="{BBD73C77-917C-A414-79AE-0B2CD66027F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602" r="14602"/>
          <a:stretch>
            <a:fillRect/>
          </a:stretch>
        </p:blipFill>
        <p:spPr/>
      </p:pic>
    </p:spTree>
    <p:extLst>
      <p:ext uri="{BB962C8B-B14F-4D97-AF65-F5344CB8AC3E}">
        <p14:creationId xmlns:p14="http://schemas.microsoft.com/office/powerpoint/2010/main" val="11895071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9B18BB-3FBC-CD14-CB57-7FF2CCB6FE9B}"/>
              </a:ext>
            </a:extLst>
          </p:cNvPr>
          <p:cNvSpPr>
            <a:spLocks noGrp="1"/>
          </p:cNvSpPr>
          <p:nvPr>
            <p:ph type="title"/>
          </p:nvPr>
        </p:nvSpPr>
        <p:spPr/>
        <p:txBody>
          <a:bodyPr/>
          <a:lstStyle/>
          <a:p>
            <a:r>
              <a:rPr lang="en-US"/>
              <a:t>Using Function Example</a:t>
            </a:r>
          </a:p>
        </p:txBody>
      </p:sp>
      <p:sp>
        <p:nvSpPr>
          <p:cNvPr id="4" name="TextBox 3">
            <a:extLst>
              <a:ext uri="{FF2B5EF4-FFF2-40B4-BE49-F238E27FC236}">
                <a16:creationId xmlns:a16="http://schemas.microsoft.com/office/drawing/2014/main" id="{0796559E-D5B5-4AFB-542E-91CC86C05C5D}"/>
              </a:ext>
            </a:extLst>
          </p:cNvPr>
          <p:cNvSpPr txBox="1"/>
          <p:nvPr/>
        </p:nvSpPr>
        <p:spPr>
          <a:xfrm>
            <a:off x="584200" y="1790020"/>
            <a:ext cx="6095276" cy="2862322"/>
          </a:xfrm>
          <a:prstGeom prst="rect">
            <a:avLst/>
          </a:prstGeom>
          <a:noFill/>
        </p:spPr>
        <p:txBody>
          <a:bodyPr wrap="square">
            <a:spAutoFit/>
          </a:bodyPr>
          <a:lstStyle/>
          <a:p>
            <a:pPr marL="0" marR="0">
              <a:spcBef>
                <a:spcPts val="0"/>
              </a:spcBef>
              <a:spcAft>
                <a:spcPts val="0"/>
              </a:spcAft>
            </a:pPr>
            <a:r>
              <a:rPr lang="en-US" sz="3600" b="1">
                <a:solidFill>
                  <a:srgbClr val="800000"/>
                </a:solidFill>
                <a:effectLst/>
                <a:latin typeface="Courier New" panose="02070309020205020404" pitchFamily="49" charset="0"/>
              </a:rPr>
              <a:t>SELECT</a:t>
            </a:r>
            <a:r>
              <a:rPr lang="en-US" sz="3600">
                <a:solidFill>
                  <a:srgbClr val="000000"/>
                </a:solidFill>
                <a:effectLst/>
                <a:latin typeface="Courier New" panose="02070309020205020404" pitchFamily="49" charset="0"/>
              </a:rPr>
              <a:t> </a:t>
            </a:r>
          </a:p>
          <a:p>
            <a:pPr marL="0" marR="0">
              <a:spcBef>
                <a:spcPts val="0"/>
              </a:spcBef>
              <a:spcAft>
                <a:spcPts val="0"/>
              </a:spcAft>
            </a:pPr>
            <a:r>
              <a:rPr lang="en-US" sz="3600" b="1" i="1">
                <a:solidFill>
                  <a:srgbClr val="FF3737"/>
                </a:solidFill>
                <a:effectLst/>
                <a:latin typeface="Courier New" panose="02070309020205020404" pitchFamily="49" charset="0"/>
              </a:rPr>
              <a:t>  </a:t>
            </a:r>
            <a:r>
              <a:rPr lang="en-US" sz="3600" b="1" i="1" err="1">
                <a:solidFill>
                  <a:srgbClr val="FF3737"/>
                </a:solidFill>
                <a:effectLst/>
                <a:latin typeface="Courier New" panose="02070309020205020404" pitchFamily="49" charset="0"/>
              </a:rPr>
              <a:t>gl</a:t>
            </a:r>
            <a:r>
              <a:rPr lang="en-US" sz="3600" err="1">
                <a:solidFill>
                  <a:srgbClr val="000000"/>
                </a:solidFill>
                <a:effectLst/>
                <a:latin typeface="Courier New" panose="02070309020205020404" pitchFamily="49" charset="0"/>
              </a:rPr>
              <a:t>.genre_id</a:t>
            </a:r>
            <a:r>
              <a:rPr lang="en-US" sz="3600">
                <a:solidFill>
                  <a:srgbClr val="000000"/>
                </a:solidFill>
                <a:effectLst/>
                <a:latin typeface="Courier New" panose="02070309020205020404" pitchFamily="49" charset="0"/>
              </a:rPr>
              <a:t>, </a:t>
            </a:r>
          </a:p>
          <a:p>
            <a:pPr marL="0" marR="0">
              <a:spcBef>
                <a:spcPts val="0"/>
              </a:spcBef>
              <a:spcAft>
                <a:spcPts val="0"/>
              </a:spcAft>
            </a:pPr>
            <a:r>
              <a:rPr lang="en-US" sz="3600" b="1" i="1">
                <a:solidFill>
                  <a:srgbClr val="FF3737"/>
                </a:solidFill>
                <a:effectLst/>
                <a:latin typeface="Courier New" panose="02070309020205020404" pitchFamily="49" charset="0"/>
              </a:rPr>
              <a:t>  </a:t>
            </a:r>
            <a:r>
              <a:rPr lang="en-US" sz="3600" b="1" i="1" err="1">
                <a:solidFill>
                  <a:srgbClr val="FF3737"/>
                </a:solidFill>
                <a:effectLst/>
                <a:latin typeface="Courier New" panose="02070309020205020404" pitchFamily="49" charset="0"/>
              </a:rPr>
              <a:t>gl</a:t>
            </a:r>
            <a:r>
              <a:rPr lang="en-US" sz="3600" err="1">
                <a:solidFill>
                  <a:srgbClr val="000000"/>
                </a:solidFill>
                <a:effectLst/>
                <a:latin typeface="Courier New" panose="02070309020205020404" pitchFamily="49" charset="0"/>
              </a:rPr>
              <a:t>.genrename</a:t>
            </a:r>
            <a:r>
              <a:rPr lang="en-US" sz="3600">
                <a:solidFill>
                  <a:srgbClr val="000000"/>
                </a:solidFill>
                <a:effectLst/>
                <a:latin typeface="Courier New" panose="02070309020205020404" pitchFamily="49" charset="0"/>
              </a:rPr>
              <a:t> </a:t>
            </a:r>
          </a:p>
          <a:p>
            <a:pPr marL="0" marR="0">
              <a:spcBef>
                <a:spcPts val="0"/>
              </a:spcBef>
              <a:spcAft>
                <a:spcPts val="0"/>
              </a:spcAft>
            </a:pPr>
            <a:r>
              <a:rPr lang="en-US" sz="3600" b="1">
                <a:solidFill>
                  <a:srgbClr val="800000"/>
                </a:solidFill>
                <a:effectLst/>
                <a:latin typeface="Courier New" panose="02070309020205020404" pitchFamily="49" charset="0"/>
              </a:rPr>
              <a:t>FROM</a:t>
            </a:r>
            <a:r>
              <a:rPr lang="en-US" sz="3600">
                <a:solidFill>
                  <a:srgbClr val="000000"/>
                </a:solidFill>
                <a:effectLst/>
                <a:latin typeface="Courier New" panose="02070309020205020404" pitchFamily="49" charset="0"/>
              </a:rPr>
              <a:t> </a:t>
            </a:r>
          </a:p>
          <a:p>
            <a:pPr marL="0" marR="0">
              <a:spcBef>
                <a:spcPts val="0"/>
              </a:spcBef>
              <a:spcAft>
                <a:spcPts val="0"/>
              </a:spcAft>
            </a:pPr>
            <a:r>
              <a:rPr lang="en-US" sz="3600" err="1">
                <a:solidFill>
                  <a:srgbClr val="000000"/>
                </a:solidFill>
                <a:effectLst/>
                <a:latin typeface="Courier New" panose="02070309020205020404" pitchFamily="49" charset="0"/>
              </a:rPr>
              <a:t>genre_list</a:t>
            </a:r>
            <a:r>
              <a:rPr lang="en-US" sz="3600">
                <a:solidFill>
                  <a:srgbClr val="000000"/>
                </a:solidFill>
                <a:effectLst/>
                <a:latin typeface="Courier New" panose="02070309020205020404" pitchFamily="49" charset="0"/>
              </a:rPr>
              <a:t>() </a:t>
            </a:r>
            <a:r>
              <a:rPr lang="en-US" sz="3600" b="1">
                <a:solidFill>
                  <a:srgbClr val="800000"/>
                </a:solidFill>
                <a:effectLst/>
                <a:latin typeface="Courier New" panose="02070309020205020404" pitchFamily="49" charset="0"/>
              </a:rPr>
              <a:t>AS</a:t>
            </a:r>
            <a:r>
              <a:rPr lang="en-US" sz="3600">
                <a:solidFill>
                  <a:srgbClr val="000000"/>
                </a:solidFill>
                <a:effectLst/>
                <a:latin typeface="Courier New" panose="02070309020205020404" pitchFamily="49" charset="0"/>
              </a:rPr>
              <a:t> </a:t>
            </a:r>
            <a:r>
              <a:rPr lang="en-US" sz="3600" err="1">
                <a:solidFill>
                  <a:srgbClr val="000000"/>
                </a:solidFill>
                <a:effectLst/>
                <a:latin typeface="Courier New" panose="02070309020205020404" pitchFamily="49" charset="0"/>
              </a:rPr>
              <a:t>gl</a:t>
            </a:r>
            <a:r>
              <a:rPr lang="en-US" sz="3600">
                <a:solidFill>
                  <a:srgbClr val="FF0000"/>
                </a:solidFill>
                <a:effectLst/>
                <a:latin typeface="Courier New" panose="02070309020205020404" pitchFamily="49" charset="0"/>
              </a:rPr>
              <a:t>;</a:t>
            </a:r>
            <a:r>
              <a:rPr lang="en-US" sz="3600">
                <a:solidFill>
                  <a:srgbClr val="000000"/>
                </a:solidFill>
                <a:effectLst/>
                <a:latin typeface="Courier New" panose="02070309020205020404" pitchFamily="49" charset="0"/>
              </a:rPr>
              <a:t> </a:t>
            </a:r>
          </a:p>
        </p:txBody>
      </p:sp>
    </p:spTree>
    <p:extLst>
      <p:ext uri="{BB962C8B-B14F-4D97-AF65-F5344CB8AC3E}">
        <p14:creationId xmlns:p14="http://schemas.microsoft.com/office/powerpoint/2010/main" val="30377737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CDE2E-76A1-223B-7CFD-2F719CD51AA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370A0-9B5C-F388-876A-3AB003AB2ABA}"/>
              </a:ext>
            </a:extLst>
          </p:cNvPr>
          <p:cNvSpPr>
            <a:spLocks noGrp="1"/>
          </p:cNvSpPr>
          <p:nvPr>
            <p:ph idx="1"/>
          </p:nvPr>
        </p:nvSpPr>
        <p:spPr/>
        <p:txBody>
          <a:bodyPr/>
          <a:lstStyle/>
          <a:p>
            <a:r>
              <a:rPr lang="en-US" b="1" u="sng"/>
              <a:t>COST</a:t>
            </a:r>
            <a:r>
              <a:rPr lang="en-US"/>
              <a:t> (100): estimated execution cost of the function</a:t>
            </a:r>
          </a:p>
          <a:p>
            <a:r>
              <a:rPr lang="en-US" b="1" u="sng"/>
              <a:t>ROWS</a:t>
            </a:r>
            <a:r>
              <a:rPr lang="en-US"/>
              <a:t> (1,000): estimated number of rows from the function</a:t>
            </a:r>
          </a:p>
          <a:p>
            <a:endParaRPr lang="en-US"/>
          </a:p>
        </p:txBody>
      </p:sp>
      <p:sp>
        <p:nvSpPr>
          <p:cNvPr id="3" name="Title 2">
            <a:extLst>
              <a:ext uri="{FF2B5EF4-FFF2-40B4-BE49-F238E27FC236}">
                <a16:creationId xmlns:a16="http://schemas.microsoft.com/office/drawing/2014/main" id="{0BDEA561-47B1-37AC-1B9D-4169B2457302}"/>
              </a:ext>
            </a:extLst>
          </p:cNvPr>
          <p:cNvSpPr>
            <a:spLocks noGrp="1"/>
          </p:cNvSpPr>
          <p:nvPr>
            <p:ph type="title"/>
          </p:nvPr>
        </p:nvSpPr>
        <p:spPr/>
        <p:txBody>
          <a:bodyPr/>
          <a:lstStyle/>
          <a:p>
            <a:r>
              <a:rPr lang="en-US"/>
              <a:t>Function Query Planner Parameters</a:t>
            </a:r>
          </a:p>
        </p:txBody>
      </p:sp>
      <p:pic>
        <p:nvPicPr>
          <p:cNvPr id="6" name="Picture Placeholder 5">
            <a:extLst>
              <a:ext uri="{FF2B5EF4-FFF2-40B4-BE49-F238E27FC236}">
                <a16:creationId xmlns:a16="http://schemas.microsoft.com/office/drawing/2014/main" id="{78C82350-50B2-D906-04C7-3BCF1B7C1BA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210" r="19210"/>
          <a:stretch/>
        </p:blipFill>
        <p:spPr/>
      </p:pic>
    </p:spTree>
    <p:extLst>
      <p:ext uri="{BB962C8B-B14F-4D97-AF65-F5344CB8AC3E}">
        <p14:creationId xmlns:p14="http://schemas.microsoft.com/office/powerpoint/2010/main" val="13410260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C3106-F628-C5F8-C7B0-A0131A8F31E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AA8236-90FD-85EF-6F16-66CFCC830216}"/>
              </a:ext>
            </a:extLst>
          </p:cNvPr>
          <p:cNvSpPr>
            <a:spLocks noGrp="1"/>
          </p:cNvSpPr>
          <p:nvPr>
            <p:ph idx="1"/>
          </p:nvPr>
        </p:nvSpPr>
        <p:spPr/>
        <p:txBody>
          <a:bodyPr>
            <a:normAutofit fontScale="92500"/>
          </a:bodyPr>
          <a:lstStyle/>
          <a:p>
            <a:r>
              <a:rPr lang="en-US" b="1" u="sng"/>
              <a:t>SET</a:t>
            </a:r>
            <a:r>
              <a:rPr lang="en-US"/>
              <a:t>: modify session configuration</a:t>
            </a:r>
          </a:p>
          <a:p>
            <a:pPr lvl="1"/>
            <a:r>
              <a:rPr lang="en-US" err="1"/>
              <a:t>search_path</a:t>
            </a:r>
            <a:r>
              <a:rPr lang="en-US"/>
              <a:t> is often set</a:t>
            </a:r>
          </a:p>
          <a:p>
            <a:r>
              <a:rPr lang="en-US" b="1" u="sng"/>
              <a:t>PARALLEL {UNSAFE|SAFE}</a:t>
            </a:r>
          </a:p>
          <a:p>
            <a:pPr lvl="1"/>
            <a:r>
              <a:rPr lang="en-US"/>
              <a:t>Unsafe (default) forces serial execution plan</a:t>
            </a:r>
          </a:p>
          <a:p>
            <a:pPr lvl="1"/>
            <a:r>
              <a:rPr lang="en-US"/>
              <a:t>Safe allows the planner to consider parallel plans</a:t>
            </a:r>
          </a:p>
        </p:txBody>
      </p:sp>
      <p:sp>
        <p:nvSpPr>
          <p:cNvPr id="3" name="Title 2">
            <a:extLst>
              <a:ext uri="{FF2B5EF4-FFF2-40B4-BE49-F238E27FC236}">
                <a16:creationId xmlns:a16="http://schemas.microsoft.com/office/drawing/2014/main" id="{27065BE4-9304-3B16-F73E-661C932E0EF6}"/>
              </a:ext>
            </a:extLst>
          </p:cNvPr>
          <p:cNvSpPr>
            <a:spLocks noGrp="1"/>
          </p:cNvSpPr>
          <p:nvPr>
            <p:ph type="title"/>
          </p:nvPr>
        </p:nvSpPr>
        <p:spPr/>
        <p:txBody>
          <a:bodyPr/>
          <a:lstStyle/>
          <a:p>
            <a:r>
              <a:rPr lang="en-US"/>
              <a:t>Function Query Planner Parameters</a:t>
            </a:r>
          </a:p>
        </p:txBody>
      </p:sp>
      <p:pic>
        <p:nvPicPr>
          <p:cNvPr id="6" name="Picture Placeholder 5" descr="A person jumping over rocks&#10;&#10;Description automatically generated">
            <a:extLst>
              <a:ext uri="{FF2B5EF4-FFF2-40B4-BE49-F238E27FC236}">
                <a16:creationId xmlns:a16="http://schemas.microsoft.com/office/drawing/2014/main" id="{53CE97E7-D419-EDF2-6167-12B73EDE6DF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535" r="18535"/>
          <a:stretch>
            <a:fillRect/>
          </a:stretch>
        </p:blipFill>
        <p:spPr/>
      </p:pic>
      <p:pic>
        <p:nvPicPr>
          <p:cNvPr id="5" name="Picture Placeholder 5">
            <a:extLst>
              <a:ext uri="{FF2B5EF4-FFF2-40B4-BE49-F238E27FC236}">
                <a16:creationId xmlns:a16="http://schemas.microsoft.com/office/drawing/2014/main" id="{528F365B-E892-8719-C925-B71F587CDAD7}"/>
              </a:ext>
            </a:extLst>
          </p:cNvPr>
          <p:cNvPicPr>
            <a:picLocks noChangeAspect="1"/>
          </p:cNvPicPr>
          <p:nvPr/>
        </p:nvPicPr>
        <p:blipFill>
          <a:blip r:embed="rId3">
            <a:extLst>
              <a:ext uri="{28A0092B-C50C-407E-A947-70E740481C1C}">
                <a14:useLocalDpi xmlns:a14="http://schemas.microsoft.com/office/drawing/2010/main" val="0"/>
              </a:ext>
            </a:extLst>
          </a:blip>
          <a:srcRect t="19" b="19"/>
          <a:stretch/>
        </p:blipFill>
        <p:spPr bwMode="auto">
          <a:xfrm>
            <a:off x="0" y="1844517"/>
            <a:ext cx="4733365" cy="5013483"/>
          </a:xfrm>
          <a:custGeom>
            <a:avLst/>
            <a:gdLst>
              <a:gd name="connsiteX0" fmla="*/ 0 w 4726641"/>
              <a:gd name="connsiteY0" fmla="*/ 0 h 4370294"/>
              <a:gd name="connsiteX1" fmla="*/ 4726641 w 4726641"/>
              <a:gd name="connsiteY1" fmla="*/ 0 h 4370294"/>
              <a:gd name="connsiteX2" fmla="*/ 4726641 w 4726641"/>
              <a:gd name="connsiteY2" fmla="*/ 4370294 h 4370294"/>
              <a:gd name="connsiteX3" fmla="*/ 0 w 4726641"/>
              <a:gd name="connsiteY3" fmla="*/ 4370294 h 4370294"/>
              <a:gd name="connsiteX4" fmla="*/ 0 w 4726641"/>
              <a:gd name="connsiteY4" fmla="*/ 0 h 4370294"/>
              <a:gd name="connsiteX0" fmla="*/ 0 w 4733365"/>
              <a:gd name="connsiteY0" fmla="*/ 0 h 4820771"/>
              <a:gd name="connsiteX1" fmla="*/ 4733365 w 4733365"/>
              <a:gd name="connsiteY1" fmla="*/ 450477 h 4820771"/>
              <a:gd name="connsiteX2" fmla="*/ 4733365 w 4733365"/>
              <a:gd name="connsiteY2" fmla="*/ 4820771 h 4820771"/>
              <a:gd name="connsiteX3" fmla="*/ 6724 w 4733365"/>
              <a:gd name="connsiteY3" fmla="*/ 4820771 h 4820771"/>
              <a:gd name="connsiteX4" fmla="*/ 0 w 4733365"/>
              <a:gd name="connsiteY4" fmla="*/ 0 h 4820771"/>
              <a:gd name="connsiteX0" fmla="*/ 0 w 4733365"/>
              <a:gd name="connsiteY0" fmla="*/ 149451 h 4970222"/>
              <a:gd name="connsiteX1" fmla="*/ 4733365 w 4733365"/>
              <a:gd name="connsiteY1" fmla="*/ 599928 h 4970222"/>
              <a:gd name="connsiteX2" fmla="*/ 4733365 w 4733365"/>
              <a:gd name="connsiteY2" fmla="*/ 4970222 h 4970222"/>
              <a:gd name="connsiteX3" fmla="*/ 6724 w 4733365"/>
              <a:gd name="connsiteY3" fmla="*/ 4970222 h 4970222"/>
              <a:gd name="connsiteX4" fmla="*/ 0 w 4733365"/>
              <a:gd name="connsiteY4" fmla="*/ 149451 h 4970222"/>
              <a:gd name="connsiteX0" fmla="*/ 0 w 4733365"/>
              <a:gd name="connsiteY0" fmla="*/ 198640 h 5019411"/>
              <a:gd name="connsiteX1" fmla="*/ 4733365 w 4733365"/>
              <a:gd name="connsiteY1" fmla="*/ 649117 h 5019411"/>
              <a:gd name="connsiteX2" fmla="*/ 4733365 w 4733365"/>
              <a:gd name="connsiteY2" fmla="*/ 5019411 h 5019411"/>
              <a:gd name="connsiteX3" fmla="*/ 6724 w 4733365"/>
              <a:gd name="connsiteY3" fmla="*/ 5019411 h 5019411"/>
              <a:gd name="connsiteX4" fmla="*/ 0 w 4733365"/>
              <a:gd name="connsiteY4" fmla="*/ 198640 h 5019411"/>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3365" h="5013483">
                <a:moveTo>
                  <a:pt x="0" y="192712"/>
                </a:moveTo>
                <a:cubicBezTo>
                  <a:pt x="2149288" y="-262247"/>
                  <a:pt x="4029636" y="170300"/>
                  <a:pt x="4733365" y="643189"/>
                </a:cubicBezTo>
                <a:lnTo>
                  <a:pt x="4733365" y="5013483"/>
                </a:lnTo>
                <a:lnTo>
                  <a:pt x="6724" y="5013483"/>
                </a:lnTo>
                <a:cubicBezTo>
                  <a:pt x="4483" y="3406559"/>
                  <a:pt x="2241" y="1799636"/>
                  <a:pt x="0" y="192712"/>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261378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755D4-2935-1186-2953-A7DA5642A4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A94C16-FA29-1A50-34A5-AB14ACD88615}"/>
              </a:ext>
            </a:extLst>
          </p:cNvPr>
          <p:cNvSpPr>
            <a:spLocks noGrp="1"/>
          </p:cNvSpPr>
          <p:nvPr>
            <p:ph type="title"/>
          </p:nvPr>
        </p:nvSpPr>
        <p:spPr/>
        <p:txBody>
          <a:bodyPr/>
          <a:lstStyle/>
          <a:p>
            <a:r>
              <a:rPr lang="en-US"/>
              <a:t>Function Example</a:t>
            </a:r>
          </a:p>
        </p:txBody>
      </p:sp>
      <p:sp>
        <p:nvSpPr>
          <p:cNvPr id="5" name="TextBox 4">
            <a:extLst>
              <a:ext uri="{FF2B5EF4-FFF2-40B4-BE49-F238E27FC236}">
                <a16:creationId xmlns:a16="http://schemas.microsoft.com/office/drawing/2014/main" id="{D1E538CD-CA7E-C5E8-0C4B-94C6F2ED3C8B}"/>
              </a:ext>
            </a:extLst>
          </p:cNvPr>
          <p:cNvSpPr txBox="1"/>
          <p:nvPr/>
        </p:nvSpPr>
        <p:spPr>
          <a:xfrm>
            <a:off x="584200" y="1657096"/>
            <a:ext cx="8655140" cy="4401205"/>
          </a:xfrm>
          <a:prstGeom prst="rect">
            <a:avLst/>
          </a:prstGeom>
          <a:noFill/>
        </p:spPr>
        <p:txBody>
          <a:bodyPr wrap="square">
            <a:spAutoFit/>
          </a:bodyPr>
          <a:lstStyle/>
          <a:p>
            <a:pPr marL="0" marR="0">
              <a:spcBef>
                <a:spcPts val="0"/>
              </a:spcBef>
              <a:spcAft>
                <a:spcPts val="0"/>
              </a:spcAft>
            </a:pPr>
            <a:r>
              <a:rPr lang="en-US" sz="2000" b="1">
                <a:solidFill>
                  <a:srgbClr val="800000"/>
                </a:solidFill>
                <a:effectLst/>
                <a:latin typeface="Courier New" panose="02070309020205020404" pitchFamily="49" charset="0"/>
              </a:rPr>
              <a:t>CREATE</a:t>
            </a:r>
            <a:r>
              <a:rPr lang="en-US" sz="2000">
                <a:solidFill>
                  <a:srgbClr val="000000"/>
                </a:solidFill>
                <a:effectLst/>
                <a:latin typeface="Courier New" panose="02070309020205020404" pitchFamily="49" charset="0"/>
              </a:rPr>
              <a:t> </a:t>
            </a:r>
            <a:r>
              <a:rPr lang="en-US" sz="2000" b="1">
                <a:solidFill>
                  <a:srgbClr val="800000"/>
                </a:solidFill>
                <a:effectLst/>
                <a:latin typeface="Courier New" panose="02070309020205020404" pitchFamily="49" charset="0"/>
              </a:rPr>
              <a:t>FUNCTION</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genre_list</a:t>
            </a:r>
            <a:r>
              <a:rPr lang="en-US" sz="2000">
                <a:solidFill>
                  <a:srgbClr val="000000"/>
                </a:solidFill>
                <a:effectLst/>
                <a:latin typeface="Courier New" panose="02070309020205020404" pitchFamily="49" charset="0"/>
              </a:rPr>
              <a:t> () </a:t>
            </a:r>
          </a:p>
          <a:p>
            <a:pPr marL="0" marR="0">
              <a:spcBef>
                <a:spcPts val="0"/>
              </a:spcBef>
              <a:spcAft>
                <a:spcPts val="0"/>
              </a:spcAft>
            </a:pPr>
            <a:r>
              <a:rPr lang="en-US" sz="2000" b="1">
                <a:solidFill>
                  <a:srgbClr val="800000"/>
                </a:solidFill>
                <a:effectLst/>
                <a:latin typeface="Courier New" panose="02070309020205020404" pitchFamily="49" charset="0"/>
              </a:rPr>
              <a:t>RETURNS</a:t>
            </a:r>
            <a:r>
              <a:rPr lang="en-US" sz="2000">
                <a:solidFill>
                  <a:srgbClr val="000000"/>
                </a:solidFill>
                <a:effectLst/>
                <a:latin typeface="Courier New" panose="02070309020205020404" pitchFamily="49" charset="0"/>
              </a:rPr>
              <a:t> </a:t>
            </a:r>
            <a:r>
              <a:rPr lang="en-US" sz="2000" b="1">
                <a:solidFill>
                  <a:srgbClr val="800000"/>
                </a:solidFill>
                <a:effectLst/>
                <a:latin typeface="Courier New" panose="02070309020205020404" pitchFamily="49" charset="0"/>
              </a:rPr>
              <a:t>TABLE</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genre_id</a:t>
            </a:r>
            <a:r>
              <a:rPr lang="en-US" sz="2000">
                <a:solidFill>
                  <a:srgbClr val="000000"/>
                </a:solidFill>
                <a:effectLst/>
                <a:latin typeface="Courier New" panose="02070309020205020404" pitchFamily="49" charset="0"/>
              </a:rPr>
              <a:t> </a:t>
            </a:r>
            <a:r>
              <a:rPr lang="en-US" sz="2000" b="1">
                <a:solidFill>
                  <a:srgbClr val="000080"/>
                </a:solidFill>
                <a:effectLst/>
                <a:latin typeface="Courier New" panose="02070309020205020404" pitchFamily="49" charset="0"/>
              </a:rPr>
              <a:t>int</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genre_name</a:t>
            </a:r>
            <a:r>
              <a:rPr lang="en-US" sz="2000">
                <a:solidFill>
                  <a:srgbClr val="000000"/>
                </a:solidFill>
                <a:effectLst/>
                <a:latin typeface="Courier New" panose="02070309020205020404" pitchFamily="49" charset="0"/>
              </a:rPr>
              <a:t> </a:t>
            </a:r>
            <a:r>
              <a:rPr lang="en-US" sz="2000" b="1">
                <a:solidFill>
                  <a:srgbClr val="000080"/>
                </a:solidFill>
                <a:effectLst/>
                <a:latin typeface="Courier New" panose="02070309020205020404" pitchFamily="49" charset="0"/>
              </a:rPr>
              <a:t>TEXT</a:t>
            </a:r>
            <a:r>
              <a:rPr lang="en-US" sz="2000">
                <a:solidFill>
                  <a:srgbClr val="000000"/>
                </a:solidFill>
                <a:effectLst/>
                <a:latin typeface="Courier New" panose="02070309020205020404" pitchFamily="49" charset="0"/>
              </a:rPr>
              <a:t>) </a:t>
            </a:r>
          </a:p>
          <a:p>
            <a:pPr>
              <a:spcBef>
                <a:spcPts val="0"/>
              </a:spcBef>
              <a:spcAft>
                <a:spcPts val="0"/>
              </a:spcAft>
            </a:pPr>
            <a:r>
              <a:rPr lang="en-US" sz="2000">
                <a:solidFill>
                  <a:srgbClr val="800000"/>
                </a:solidFill>
                <a:latin typeface="Courier New" panose="02070309020205020404" pitchFamily="49" charset="0"/>
              </a:rPr>
              <a:t>COST 10000</a:t>
            </a:r>
            <a:endParaRPr lang="en-US" sz="2000" b="1">
              <a:solidFill>
                <a:srgbClr val="800000"/>
              </a:solidFill>
              <a:effectLst/>
              <a:latin typeface="Courier New" panose="02070309020205020404" pitchFamily="49" charset="0"/>
            </a:endParaRPr>
          </a:p>
          <a:p>
            <a:pPr marL="0" marR="0">
              <a:spcBef>
                <a:spcPts val="0"/>
              </a:spcBef>
              <a:spcAft>
                <a:spcPts val="0"/>
              </a:spcAft>
            </a:pPr>
            <a:r>
              <a:rPr lang="en-US" sz="2000" b="1">
                <a:solidFill>
                  <a:srgbClr val="800000"/>
                </a:solidFill>
                <a:effectLst/>
                <a:latin typeface="Courier New" panose="02070309020205020404" pitchFamily="49" charset="0"/>
              </a:rPr>
              <a:t>ROWS 100000</a:t>
            </a:r>
          </a:p>
          <a:p>
            <a:pPr marL="0" marR="0">
              <a:spcBef>
                <a:spcPts val="0"/>
              </a:spcBef>
              <a:spcAft>
                <a:spcPts val="0"/>
              </a:spcAft>
            </a:pPr>
            <a:r>
              <a:rPr lang="en-US" sz="2000" b="1">
                <a:solidFill>
                  <a:srgbClr val="800000"/>
                </a:solidFill>
                <a:effectLst/>
                <a:latin typeface="Courier New" panose="02070309020205020404" pitchFamily="49" charset="0"/>
              </a:rPr>
              <a:t>AS</a:t>
            </a:r>
            <a:r>
              <a:rPr lang="en-US" sz="2000">
                <a:solidFill>
                  <a:srgbClr val="000000"/>
                </a:solidFill>
                <a:effectLst/>
                <a:latin typeface="Courier New" panose="02070309020205020404" pitchFamily="49" charset="0"/>
              </a:rPr>
              <a:t> </a:t>
            </a:r>
            <a:r>
              <a:rPr lang="en-US" sz="2000" b="1">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p>
          <a:p>
            <a:pPr marL="0" marR="0">
              <a:spcBef>
                <a:spcPts val="0"/>
              </a:spcBef>
              <a:spcAft>
                <a:spcPts val="0"/>
              </a:spcAft>
            </a:pPr>
            <a:r>
              <a:rPr lang="en-US" sz="2000" b="1">
                <a:solidFill>
                  <a:srgbClr val="800000"/>
                </a:solidFill>
                <a:effectLst/>
                <a:latin typeface="Courier New" panose="02070309020205020404" pitchFamily="49" charset="0"/>
              </a:rPr>
              <a:t>BEGIN</a:t>
            </a:r>
            <a:r>
              <a:rPr lang="en-US" sz="2000">
                <a:solidFill>
                  <a:srgbClr val="000000"/>
                </a:solidFill>
                <a:effectLst/>
                <a:latin typeface="Courier New" panose="02070309020205020404" pitchFamily="49" charset="0"/>
              </a:rPr>
              <a:t> </a:t>
            </a:r>
          </a:p>
          <a:p>
            <a:pPr lvl="1">
              <a:spcBef>
                <a:spcPts val="0"/>
              </a:spcBef>
              <a:spcAft>
                <a:spcPts val="0"/>
              </a:spcAft>
            </a:pPr>
            <a:r>
              <a:rPr lang="en-US" sz="2000" b="1">
                <a:solidFill>
                  <a:srgbClr val="800000"/>
                </a:solidFill>
                <a:effectLst/>
                <a:latin typeface="Courier New" panose="02070309020205020404" pitchFamily="49" charset="0"/>
              </a:rPr>
              <a:t>RETURN</a:t>
            </a:r>
            <a:r>
              <a:rPr lang="en-US" sz="2000">
                <a:solidFill>
                  <a:srgbClr val="000000"/>
                </a:solidFill>
                <a:effectLst/>
                <a:latin typeface="Courier New" panose="02070309020205020404" pitchFamily="49" charset="0"/>
              </a:rPr>
              <a:t> QUERY </a:t>
            </a:r>
          </a:p>
          <a:p>
            <a:pPr lvl="1">
              <a:spcBef>
                <a:spcPts val="0"/>
              </a:spcBef>
              <a:spcAft>
                <a:spcPts val="0"/>
              </a:spcAft>
            </a:pPr>
            <a:r>
              <a:rPr lang="en-US" sz="2000" b="1">
                <a:solidFill>
                  <a:srgbClr val="800000"/>
                </a:solidFill>
                <a:effectLst/>
                <a:latin typeface="Courier New" panose="02070309020205020404" pitchFamily="49" charset="0"/>
              </a:rPr>
              <a:t>SELECT</a:t>
            </a:r>
            <a:r>
              <a:rPr lang="en-US" sz="2000">
                <a:solidFill>
                  <a:srgbClr val="000000"/>
                </a:solidFill>
                <a:effectLst/>
                <a:latin typeface="Courier New" panose="02070309020205020404" pitchFamily="49" charset="0"/>
              </a:rPr>
              <a:t> </a:t>
            </a:r>
          </a:p>
          <a:p>
            <a:pPr lvl="1">
              <a:spcBef>
                <a:spcPts val="0"/>
              </a:spcBef>
              <a:spcAft>
                <a:spcPts val="0"/>
              </a:spcAft>
            </a:pPr>
            <a:r>
              <a:rPr lang="en-US" sz="2000">
                <a:solidFill>
                  <a:srgbClr val="000000"/>
                </a:solidFill>
                <a:latin typeface="Courier New" panose="02070309020205020404" pitchFamily="49" charset="0"/>
              </a:rPr>
              <a:t>   </a:t>
            </a:r>
            <a:r>
              <a:rPr lang="en-US" sz="2000" err="1">
                <a:solidFill>
                  <a:srgbClr val="000000"/>
                </a:solidFill>
                <a:effectLst/>
                <a:latin typeface="Courier New" panose="02070309020205020404" pitchFamily="49" charset="0"/>
              </a:rPr>
              <a:t>fg.genre_id</a:t>
            </a:r>
            <a:r>
              <a:rPr lang="en-US" sz="2000">
                <a:solidFill>
                  <a:srgbClr val="000000"/>
                </a:solidFill>
                <a:effectLst/>
                <a:latin typeface="Courier New" panose="02070309020205020404" pitchFamily="49" charset="0"/>
              </a:rPr>
              <a:t>, </a:t>
            </a:r>
          </a:p>
          <a:p>
            <a:pPr lvl="1">
              <a:spcBef>
                <a:spcPts val="0"/>
              </a:spcBef>
              <a:spcAft>
                <a:spcPts val="0"/>
              </a:spcAft>
            </a:pPr>
            <a:r>
              <a:rPr lang="en-US" sz="2000">
                <a:solidFill>
                  <a:srgbClr val="000000"/>
                </a:solidFill>
                <a:effectLst/>
                <a:latin typeface="Courier New" panose="02070309020205020404" pitchFamily="49" charset="0"/>
              </a:rPr>
              <a:t>   fg.</a:t>
            </a:r>
            <a:r>
              <a:rPr lang="en-US" sz="2000" b="1">
                <a:solidFill>
                  <a:srgbClr val="000080"/>
                </a:solidFill>
                <a:effectLst/>
                <a:latin typeface="Courier New" panose="02070309020205020404" pitchFamily="49" charset="0"/>
              </a:rPr>
              <a:t>name</a:t>
            </a:r>
            <a:r>
              <a:rPr lang="en-US" sz="2000">
                <a:solidFill>
                  <a:srgbClr val="000000"/>
                </a:solidFill>
                <a:effectLst/>
                <a:latin typeface="Courier New" panose="02070309020205020404" pitchFamily="49" charset="0"/>
              </a:rPr>
              <a:t> </a:t>
            </a:r>
          </a:p>
          <a:p>
            <a:pPr lvl="1">
              <a:spcBef>
                <a:spcPts val="0"/>
              </a:spcBef>
              <a:spcAft>
                <a:spcPts val="0"/>
              </a:spcAft>
            </a:pPr>
            <a:r>
              <a:rPr lang="en-US" sz="2000" b="1">
                <a:solidFill>
                  <a:srgbClr val="800000"/>
                </a:solidFill>
                <a:effectLst/>
                <a:latin typeface="Courier New" panose="02070309020205020404" pitchFamily="49" charset="0"/>
              </a:rPr>
              <a:t>FROM</a:t>
            </a:r>
            <a:r>
              <a:rPr lang="en-US" sz="2000">
                <a:solidFill>
                  <a:srgbClr val="000000"/>
                </a:solidFill>
                <a:effectLst/>
                <a:latin typeface="Courier New" panose="02070309020205020404" pitchFamily="49" charset="0"/>
              </a:rPr>
              <a:t> </a:t>
            </a:r>
          </a:p>
          <a:p>
            <a:pPr lvl="1">
              <a:spcBef>
                <a:spcPts val="0"/>
              </a:spcBef>
              <a:spcAft>
                <a:spcPts val="0"/>
              </a:spcAft>
            </a:pPr>
            <a:r>
              <a:rPr lang="en-US" sz="2000" err="1">
                <a:solidFill>
                  <a:srgbClr val="000000"/>
                </a:solidFill>
                <a:effectLst/>
                <a:latin typeface="Courier New" panose="02070309020205020404" pitchFamily="49" charset="0"/>
              </a:rPr>
              <a:t>public.film_genre</a:t>
            </a:r>
            <a:r>
              <a:rPr lang="en-US" sz="2000">
                <a:solidFill>
                  <a:srgbClr val="000000"/>
                </a:solidFill>
                <a:effectLst/>
                <a:latin typeface="Courier New" panose="02070309020205020404" pitchFamily="49" charset="0"/>
              </a:rPr>
              <a:t> </a:t>
            </a:r>
            <a:r>
              <a:rPr lang="en-US" sz="2000" b="1">
                <a:solidFill>
                  <a:srgbClr val="800000"/>
                </a:solidFill>
                <a:effectLst/>
                <a:latin typeface="Courier New" panose="02070309020205020404" pitchFamily="49" charset="0"/>
              </a:rPr>
              <a:t>AS</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fg</a:t>
            </a:r>
            <a:r>
              <a:rPr lang="en-US" sz="2000">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p>
          <a:p>
            <a:pPr marL="0" marR="0">
              <a:spcBef>
                <a:spcPts val="0"/>
              </a:spcBef>
              <a:spcAft>
                <a:spcPts val="0"/>
              </a:spcAft>
            </a:pPr>
            <a:r>
              <a:rPr lang="en-US" sz="2000" b="1">
                <a:solidFill>
                  <a:srgbClr val="800000"/>
                </a:solidFill>
                <a:effectLst/>
                <a:latin typeface="Courier New" panose="02070309020205020404" pitchFamily="49" charset="0"/>
              </a:rPr>
              <a:t>END</a:t>
            </a:r>
            <a:r>
              <a:rPr lang="en-US" sz="2000">
                <a:solidFill>
                  <a:srgbClr val="000000"/>
                </a:solidFill>
                <a:effectLst/>
                <a:latin typeface="Courier New" panose="02070309020205020404" pitchFamily="49" charset="0"/>
              </a:rPr>
              <a:t> </a:t>
            </a:r>
          </a:p>
          <a:p>
            <a:pPr marL="0" marR="0">
              <a:spcBef>
                <a:spcPts val="0"/>
              </a:spcBef>
              <a:spcAft>
                <a:spcPts val="0"/>
              </a:spcAft>
            </a:pPr>
            <a:r>
              <a:rPr lang="en-US" sz="2000" b="1">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r>
              <a:rPr lang="en-US" sz="2000" b="1">
                <a:solidFill>
                  <a:srgbClr val="800000"/>
                </a:solidFill>
                <a:effectLst/>
                <a:latin typeface="Courier New" panose="02070309020205020404" pitchFamily="49" charset="0"/>
              </a:rPr>
              <a:t>LANGUAGE</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plpgsql</a:t>
            </a:r>
            <a:r>
              <a:rPr lang="en-US" sz="2000">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p>
        </p:txBody>
      </p:sp>
      <p:sp>
        <p:nvSpPr>
          <p:cNvPr id="2" name="Rectangle 1">
            <a:extLst>
              <a:ext uri="{FF2B5EF4-FFF2-40B4-BE49-F238E27FC236}">
                <a16:creationId xmlns:a16="http://schemas.microsoft.com/office/drawing/2014/main" id="{CE7D3990-4611-5756-92D8-0C2B88D783CE}"/>
              </a:ext>
            </a:extLst>
          </p:cNvPr>
          <p:cNvSpPr/>
          <p:nvPr/>
        </p:nvSpPr>
        <p:spPr>
          <a:xfrm>
            <a:off x="576978" y="2249163"/>
            <a:ext cx="1919204" cy="73349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6552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6C3B1A-3144-20E9-F4D8-81235CBC04A3}"/>
              </a:ext>
            </a:extLst>
          </p:cNvPr>
          <p:cNvSpPr>
            <a:spLocks noGrp="1"/>
          </p:cNvSpPr>
          <p:nvPr>
            <p:ph idx="1"/>
          </p:nvPr>
        </p:nvSpPr>
        <p:spPr/>
        <p:txBody>
          <a:bodyPr/>
          <a:lstStyle/>
          <a:p>
            <a:r>
              <a:rPr lang="en-US"/>
              <a:t>&gt;30 hooks available to extensions</a:t>
            </a:r>
          </a:p>
          <a:p>
            <a:r>
              <a:rPr lang="en-US"/>
              <a:t>Any supported language, although SQL, C, and Rust are most popular</a:t>
            </a:r>
          </a:p>
        </p:txBody>
      </p:sp>
      <p:sp>
        <p:nvSpPr>
          <p:cNvPr id="3" name="Title 2">
            <a:extLst>
              <a:ext uri="{FF2B5EF4-FFF2-40B4-BE49-F238E27FC236}">
                <a16:creationId xmlns:a16="http://schemas.microsoft.com/office/drawing/2014/main" id="{87DD9673-588B-3977-2225-D88B716FAF84}"/>
              </a:ext>
            </a:extLst>
          </p:cNvPr>
          <p:cNvSpPr>
            <a:spLocks noGrp="1"/>
          </p:cNvSpPr>
          <p:nvPr>
            <p:ph type="title"/>
          </p:nvPr>
        </p:nvSpPr>
        <p:spPr/>
        <p:txBody>
          <a:bodyPr/>
          <a:lstStyle/>
          <a:p>
            <a:r>
              <a:rPr lang="en-US"/>
              <a:t>Extensibility</a:t>
            </a:r>
          </a:p>
        </p:txBody>
      </p:sp>
      <p:pic>
        <p:nvPicPr>
          <p:cNvPr id="6" name="Picture Placeholder 5">
            <a:extLst>
              <a:ext uri="{FF2B5EF4-FFF2-40B4-BE49-F238E27FC236}">
                <a16:creationId xmlns:a16="http://schemas.microsoft.com/office/drawing/2014/main" id="{754ABB94-79A7-6555-C5BC-699BAFA7C2B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3539" b="13539"/>
          <a:stretch/>
        </p:blipFill>
        <p:spPr/>
      </p:pic>
      <p:sp>
        <p:nvSpPr>
          <p:cNvPr id="7" name="TextBox 6">
            <a:extLst>
              <a:ext uri="{FF2B5EF4-FFF2-40B4-BE49-F238E27FC236}">
                <a16:creationId xmlns:a16="http://schemas.microsoft.com/office/drawing/2014/main" id="{64A07B58-B223-D883-4F5E-9959174720FB}"/>
              </a:ext>
            </a:extLst>
          </p:cNvPr>
          <p:cNvSpPr txBox="1"/>
          <p:nvPr/>
        </p:nvSpPr>
        <p:spPr>
          <a:xfrm>
            <a:off x="-6725" y="6857998"/>
            <a:ext cx="4733365" cy="230832"/>
          </a:xfrm>
          <a:prstGeom prst="rect">
            <a:avLst/>
          </a:prstGeom>
          <a:noFill/>
        </p:spPr>
        <p:txBody>
          <a:bodyPr wrap="square" rtlCol="0">
            <a:spAutoFit/>
          </a:bodyPr>
          <a:lstStyle/>
          <a:p>
            <a:r>
              <a:rPr lang="en-US" sz="900">
                <a:hlinkClick r:id="rId3" tooltip="https://www.flickr.com/photos/lovestruck94/3329381854/"/>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5059857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D4B1D-59D6-DCF2-1E09-8AC6854E62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FBFF2C-8EE4-D8B1-26AA-93F740B51917}"/>
              </a:ext>
            </a:extLst>
          </p:cNvPr>
          <p:cNvSpPr>
            <a:spLocks noGrp="1"/>
          </p:cNvSpPr>
          <p:nvPr>
            <p:ph type="title"/>
          </p:nvPr>
        </p:nvSpPr>
        <p:spPr/>
        <p:txBody>
          <a:bodyPr/>
          <a:lstStyle/>
          <a:p>
            <a:r>
              <a:rPr lang="en-US"/>
              <a:t>Function Example</a:t>
            </a:r>
          </a:p>
        </p:txBody>
      </p:sp>
      <p:sp>
        <p:nvSpPr>
          <p:cNvPr id="5" name="TextBox 4">
            <a:extLst>
              <a:ext uri="{FF2B5EF4-FFF2-40B4-BE49-F238E27FC236}">
                <a16:creationId xmlns:a16="http://schemas.microsoft.com/office/drawing/2014/main" id="{CECAEF85-FDAE-1864-2F25-7E759C9CFA4B}"/>
              </a:ext>
            </a:extLst>
          </p:cNvPr>
          <p:cNvSpPr txBox="1"/>
          <p:nvPr/>
        </p:nvSpPr>
        <p:spPr>
          <a:xfrm>
            <a:off x="584200" y="1657096"/>
            <a:ext cx="8655140" cy="4093428"/>
          </a:xfrm>
          <a:prstGeom prst="rect">
            <a:avLst/>
          </a:prstGeom>
          <a:noFill/>
        </p:spPr>
        <p:txBody>
          <a:bodyPr wrap="square">
            <a:spAutoFit/>
          </a:bodyPr>
          <a:lstStyle/>
          <a:p>
            <a:pPr marL="0" marR="0">
              <a:spcBef>
                <a:spcPts val="0"/>
              </a:spcBef>
              <a:spcAft>
                <a:spcPts val="0"/>
              </a:spcAft>
            </a:pPr>
            <a:r>
              <a:rPr lang="en-US" sz="2000" b="1">
                <a:solidFill>
                  <a:srgbClr val="800000"/>
                </a:solidFill>
                <a:effectLst/>
                <a:latin typeface="Courier New" panose="02070309020205020404" pitchFamily="49" charset="0"/>
              </a:rPr>
              <a:t>CREATE</a:t>
            </a:r>
            <a:r>
              <a:rPr lang="en-US" sz="2000">
                <a:solidFill>
                  <a:srgbClr val="000000"/>
                </a:solidFill>
                <a:effectLst/>
                <a:latin typeface="Courier New" panose="02070309020205020404" pitchFamily="49" charset="0"/>
              </a:rPr>
              <a:t> </a:t>
            </a:r>
            <a:r>
              <a:rPr lang="en-US" sz="2000" b="1">
                <a:solidFill>
                  <a:srgbClr val="800000"/>
                </a:solidFill>
                <a:effectLst/>
                <a:latin typeface="Courier New" panose="02070309020205020404" pitchFamily="49" charset="0"/>
              </a:rPr>
              <a:t>FUNCTION</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genre_list</a:t>
            </a:r>
            <a:r>
              <a:rPr lang="en-US" sz="2000">
                <a:solidFill>
                  <a:srgbClr val="000000"/>
                </a:solidFill>
                <a:effectLst/>
                <a:latin typeface="Courier New" panose="02070309020205020404" pitchFamily="49" charset="0"/>
              </a:rPr>
              <a:t> () </a:t>
            </a:r>
          </a:p>
          <a:p>
            <a:pPr marL="0" marR="0">
              <a:spcBef>
                <a:spcPts val="0"/>
              </a:spcBef>
              <a:spcAft>
                <a:spcPts val="0"/>
              </a:spcAft>
            </a:pPr>
            <a:r>
              <a:rPr lang="en-US" sz="2000" b="1">
                <a:solidFill>
                  <a:srgbClr val="800000"/>
                </a:solidFill>
                <a:effectLst/>
                <a:latin typeface="Courier New" panose="02070309020205020404" pitchFamily="49" charset="0"/>
              </a:rPr>
              <a:t>RETURNS</a:t>
            </a:r>
            <a:r>
              <a:rPr lang="en-US" sz="2000">
                <a:solidFill>
                  <a:srgbClr val="000000"/>
                </a:solidFill>
                <a:effectLst/>
                <a:latin typeface="Courier New" panose="02070309020205020404" pitchFamily="49" charset="0"/>
              </a:rPr>
              <a:t> </a:t>
            </a:r>
            <a:r>
              <a:rPr lang="en-US" sz="2000" b="1">
                <a:solidFill>
                  <a:srgbClr val="800000"/>
                </a:solidFill>
                <a:effectLst/>
                <a:latin typeface="Courier New" panose="02070309020205020404" pitchFamily="49" charset="0"/>
              </a:rPr>
              <a:t>TABLE</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genre_id</a:t>
            </a:r>
            <a:r>
              <a:rPr lang="en-US" sz="2000">
                <a:solidFill>
                  <a:srgbClr val="000000"/>
                </a:solidFill>
                <a:effectLst/>
                <a:latin typeface="Courier New" panose="02070309020205020404" pitchFamily="49" charset="0"/>
              </a:rPr>
              <a:t> </a:t>
            </a:r>
            <a:r>
              <a:rPr lang="en-US" sz="2000" b="1">
                <a:solidFill>
                  <a:srgbClr val="000080"/>
                </a:solidFill>
                <a:effectLst/>
                <a:latin typeface="Courier New" panose="02070309020205020404" pitchFamily="49" charset="0"/>
              </a:rPr>
              <a:t>int</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genre_name</a:t>
            </a:r>
            <a:r>
              <a:rPr lang="en-US" sz="2000">
                <a:solidFill>
                  <a:srgbClr val="000000"/>
                </a:solidFill>
                <a:effectLst/>
                <a:latin typeface="Courier New" panose="02070309020205020404" pitchFamily="49" charset="0"/>
              </a:rPr>
              <a:t> </a:t>
            </a:r>
            <a:r>
              <a:rPr lang="en-US" sz="2000" b="1">
                <a:solidFill>
                  <a:srgbClr val="000080"/>
                </a:solidFill>
                <a:effectLst/>
                <a:latin typeface="Courier New" panose="02070309020205020404" pitchFamily="49" charset="0"/>
              </a:rPr>
              <a:t>TEXT</a:t>
            </a:r>
            <a:r>
              <a:rPr lang="en-US" sz="2000">
                <a:solidFill>
                  <a:srgbClr val="000000"/>
                </a:solidFill>
                <a:effectLst/>
                <a:latin typeface="Courier New" panose="02070309020205020404" pitchFamily="49" charset="0"/>
              </a:rPr>
              <a:t>) </a:t>
            </a:r>
          </a:p>
          <a:p>
            <a:pPr>
              <a:spcBef>
                <a:spcPts val="0"/>
              </a:spcBef>
              <a:spcAft>
                <a:spcPts val="0"/>
              </a:spcAft>
            </a:pPr>
            <a:r>
              <a:rPr lang="en-US" sz="2000">
                <a:solidFill>
                  <a:srgbClr val="800000"/>
                </a:solidFill>
                <a:latin typeface="Courier New" panose="02070309020205020404" pitchFamily="49" charset="0"/>
              </a:rPr>
              <a:t>SET </a:t>
            </a:r>
            <a:r>
              <a:rPr lang="en-US" sz="2000" err="1">
                <a:latin typeface="Courier New" panose="02070309020205020404" pitchFamily="49" charset="0"/>
              </a:rPr>
              <a:t>search_path</a:t>
            </a:r>
            <a:r>
              <a:rPr lang="en-US" sz="2000">
                <a:latin typeface="Courier New" panose="02070309020205020404" pitchFamily="49" charset="0"/>
              </a:rPr>
              <a:t>=</a:t>
            </a:r>
            <a:r>
              <a:rPr lang="en-US" sz="2000" err="1">
                <a:latin typeface="Courier New" panose="02070309020205020404" pitchFamily="49" charset="0"/>
              </a:rPr>
              <a:t>bluebox,public</a:t>
            </a:r>
            <a:endParaRPr lang="en-US" sz="2000" b="1">
              <a:effectLst/>
              <a:latin typeface="Courier New" panose="02070309020205020404" pitchFamily="49" charset="0"/>
            </a:endParaRPr>
          </a:p>
          <a:p>
            <a:pPr marL="0" marR="0">
              <a:spcBef>
                <a:spcPts val="0"/>
              </a:spcBef>
              <a:spcAft>
                <a:spcPts val="0"/>
              </a:spcAft>
            </a:pPr>
            <a:r>
              <a:rPr lang="en-US" sz="2000" b="1">
                <a:solidFill>
                  <a:srgbClr val="800000"/>
                </a:solidFill>
                <a:effectLst/>
                <a:latin typeface="Courier New" panose="02070309020205020404" pitchFamily="49" charset="0"/>
              </a:rPr>
              <a:t>AS</a:t>
            </a:r>
            <a:r>
              <a:rPr lang="en-US" sz="2000">
                <a:solidFill>
                  <a:srgbClr val="000000"/>
                </a:solidFill>
                <a:effectLst/>
                <a:latin typeface="Courier New" panose="02070309020205020404" pitchFamily="49" charset="0"/>
              </a:rPr>
              <a:t> </a:t>
            </a:r>
            <a:r>
              <a:rPr lang="en-US" sz="2000" b="1">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p>
          <a:p>
            <a:pPr marL="0" marR="0">
              <a:spcBef>
                <a:spcPts val="0"/>
              </a:spcBef>
              <a:spcAft>
                <a:spcPts val="0"/>
              </a:spcAft>
            </a:pPr>
            <a:r>
              <a:rPr lang="en-US" sz="2000" b="1">
                <a:solidFill>
                  <a:srgbClr val="800000"/>
                </a:solidFill>
                <a:effectLst/>
                <a:latin typeface="Courier New" panose="02070309020205020404" pitchFamily="49" charset="0"/>
              </a:rPr>
              <a:t>BEGIN</a:t>
            </a:r>
            <a:r>
              <a:rPr lang="en-US" sz="2000">
                <a:solidFill>
                  <a:srgbClr val="000000"/>
                </a:solidFill>
                <a:effectLst/>
                <a:latin typeface="Courier New" panose="02070309020205020404" pitchFamily="49" charset="0"/>
              </a:rPr>
              <a:t> </a:t>
            </a:r>
          </a:p>
          <a:p>
            <a:pPr lvl="1">
              <a:spcBef>
                <a:spcPts val="0"/>
              </a:spcBef>
              <a:spcAft>
                <a:spcPts val="0"/>
              </a:spcAft>
            </a:pPr>
            <a:r>
              <a:rPr lang="en-US" sz="2000" b="1">
                <a:solidFill>
                  <a:srgbClr val="800000"/>
                </a:solidFill>
                <a:effectLst/>
                <a:latin typeface="Courier New" panose="02070309020205020404" pitchFamily="49" charset="0"/>
              </a:rPr>
              <a:t>RETURN</a:t>
            </a:r>
            <a:r>
              <a:rPr lang="en-US" sz="2000">
                <a:solidFill>
                  <a:srgbClr val="000000"/>
                </a:solidFill>
                <a:effectLst/>
                <a:latin typeface="Courier New" panose="02070309020205020404" pitchFamily="49" charset="0"/>
              </a:rPr>
              <a:t> QUERY </a:t>
            </a:r>
          </a:p>
          <a:p>
            <a:pPr lvl="1">
              <a:spcBef>
                <a:spcPts val="0"/>
              </a:spcBef>
              <a:spcAft>
                <a:spcPts val="0"/>
              </a:spcAft>
            </a:pPr>
            <a:r>
              <a:rPr lang="en-US" sz="2000" b="1">
                <a:solidFill>
                  <a:srgbClr val="800000"/>
                </a:solidFill>
                <a:effectLst/>
                <a:latin typeface="Courier New" panose="02070309020205020404" pitchFamily="49" charset="0"/>
              </a:rPr>
              <a:t>SELECT</a:t>
            </a:r>
            <a:r>
              <a:rPr lang="en-US" sz="2000">
                <a:solidFill>
                  <a:srgbClr val="000000"/>
                </a:solidFill>
                <a:effectLst/>
                <a:latin typeface="Courier New" panose="02070309020205020404" pitchFamily="49" charset="0"/>
              </a:rPr>
              <a:t> </a:t>
            </a:r>
          </a:p>
          <a:p>
            <a:pPr lvl="1">
              <a:spcBef>
                <a:spcPts val="0"/>
              </a:spcBef>
              <a:spcAft>
                <a:spcPts val="0"/>
              </a:spcAft>
            </a:pPr>
            <a:r>
              <a:rPr lang="en-US" sz="2000">
                <a:solidFill>
                  <a:srgbClr val="000000"/>
                </a:solidFill>
                <a:latin typeface="Courier New" panose="02070309020205020404" pitchFamily="49" charset="0"/>
              </a:rPr>
              <a:t>   </a:t>
            </a:r>
            <a:r>
              <a:rPr lang="en-US" sz="2000" err="1">
                <a:solidFill>
                  <a:srgbClr val="000000"/>
                </a:solidFill>
                <a:effectLst/>
                <a:latin typeface="Courier New" panose="02070309020205020404" pitchFamily="49" charset="0"/>
              </a:rPr>
              <a:t>fg.genre_id</a:t>
            </a:r>
            <a:r>
              <a:rPr lang="en-US" sz="2000">
                <a:solidFill>
                  <a:srgbClr val="000000"/>
                </a:solidFill>
                <a:effectLst/>
                <a:latin typeface="Courier New" panose="02070309020205020404" pitchFamily="49" charset="0"/>
              </a:rPr>
              <a:t>, </a:t>
            </a:r>
          </a:p>
          <a:p>
            <a:pPr lvl="1">
              <a:spcBef>
                <a:spcPts val="0"/>
              </a:spcBef>
              <a:spcAft>
                <a:spcPts val="0"/>
              </a:spcAft>
            </a:pPr>
            <a:r>
              <a:rPr lang="en-US" sz="2000">
                <a:solidFill>
                  <a:srgbClr val="000000"/>
                </a:solidFill>
                <a:effectLst/>
                <a:latin typeface="Courier New" panose="02070309020205020404" pitchFamily="49" charset="0"/>
              </a:rPr>
              <a:t>   fg.</a:t>
            </a:r>
            <a:r>
              <a:rPr lang="en-US" sz="2000" b="1">
                <a:solidFill>
                  <a:srgbClr val="000080"/>
                </a:solidFill>
                <a:effectLst/>
                <a:latin typeface="Courier New" panose="02070309020205020404" pitchFamily="49" charset="0"/>
              </a:rPr>
              <a:t>name</a:t>
            </a:r>
            <a:r>
              <a:rPr lang="en-US" sz="2000">
                <a:solidFill>
                  <a:srgbClr val="000000"/>
                </a:solidFill>
                <a:effectLst/>
                <a:latin typeface="Courier New" panose="02070309020205020404" pitchFamily="49" charset="0"/>
              </a:rPr>
              <a:t> </a:t>
            </a:r>
          </a:p>
          <a:p>
            <a:pPr lvl="1">
              <a:spcBef>
                <a:spcPts val="0"/>
              </a:spcBef>
              <a:spcAft>
                <a:spcPts val="0"/>
              </a:spcAft>
            </a:pPr>
            <a:r>
              <a:rPr lang="en-US" sz="2000" b="1">
                <a:solidFill>
                  <a:srgbClr val="800000"/>
                </a:solidFill>
                <a:effectLst/>
                <a:latin typeface="Courier New" panose="02070309020205020404" pitchFamily="49" charset="0"/>
              </a:rPr>
              <a:t>FROM</a:t>
            </a:r>
            <a:r>
              <a:rPr lang="en-US" sz="2000">
                <a:solidFill>
                  <a:srgbClr val="000000"/>
                </a:solidFill>
                <a:effectLst/>
                <a:latin typeface="Courier New" panose="02070309020205020404" pitchFamily="49" charset="0"/>
              </a:rPr>
              <a:t> </a:t>
            </a:r>
          </a:p>
          <a:p>
            <a:pPr lvl="1">
              <a:spcBef>
                <a:spcPts val="0"/>
              </a:spcBef>
              <a:spcAft>
                <a:spcPts val="0"/>
              </a:spcAft>
            </a:pP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film_genre</a:t>
            </a:r>
            <a:r>
              <a:rPr lang="en-US" sz="2000">
                <a:solidFill>
                  <a:srgbClr val="000000"/>
                </a:solidFill>
                <a:effectLst/>
                <a:latin typeface="Courier New" panose="02070309020205020404" pitchFamily="49" charset="0"/>
              </a:rPr>
              <a:t> </a:t>
            </a:r>
            <a:r>
              <a:rPr lang="en-US" sz="2000" b="1">
                <a:solidFill>
                  <a:srgbClr val="800000"/>
                </a:solidFill>
                <a:effectLst/>
                <a:latin typeface="Courier New" panose="02070309020205020404" pitchFamily="49" charset="0"/>
              </a:rPr>
              <a:t>AS</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fg</a:t>
            </a:r>
            <a:r>
              <a:rPr lang="en-US" sz="2000">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p>
          <a:p>
            <a:pPr marL="0" marR="0">
              <a:spcBef>
                <a:spcPts val="0"/>
              </a:spcBef>
              <a:spcAft>
                <a:spcPts val="0"/>
              </a:spcAft>
            </a:pPr>
            <a:r>
              <a:rPr lang="en-US" sz="2000" b="1">
                <a:solidFill>
                  <a:srgbClr val="800000"/>
                </a:solidFill>
                <a:effectLst/>
                <a:latin typeface="Courier New" panose="02070309020205020404" pitchFamily="49" charset="0"/>
              </a:rPr>
              <a:t>END</a:t>
            </a:r>
            <a:r>
              <a:rPr lang="en-US" sz="2000">
                <a:solidFill>
                  <a:srgbClr val="000000"/>
                </a:solidFill>
                <a:effectLst/>
                <a:latin typeface="Courier New" panose="02070309020205020404" pitchFamily="49" charset="0"/>
              </a:rPr>
              <a:t> </a:t>
            </a:r>
          </a:p>
          <a:p>
            <a:pPr marL="0" marR="0">
              <a:spcBef>
                <a:spcPts val="0"/>
              </a:spcBef>
              <a:spcAft>
                <a:spcPts val="0"/>
              </a:spcAft>
            </a:pPr>
            <a:r>
              <a:rPr lang="en-US" sz="2000" b="1">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r>
              <a:rPr lang="en-US" sz="2000" b="1">
                <a:solidFill>
                  <a:srgbClr val="800000"/>
                </a:solidFill>
                <a:effectLst/>
                <a:latin typeface="Courier New" panose="02070309020205020404" pitchFamily="49" charset="0"/>
              </a:rPr>
              <a:t>LANGUAGE</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plpgsql</a:t>
            </a:r>
            <a:r>
              <a:rPr lang="en-US" sz="2000">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p>
        </p:txBody>
      </p:sp>
      <p:sp>
        <p:nvSpPr>
          <p:cNvPr id="2" name="Rectangle 1">
            <a:extLst>
              <a:ext uri="{FF2B5EF4-FFF2-40B4-BE49-F238E27FC236}">
                <a16:creationId xmlns:a16="http://schemas.microsoft.com/office/drawing/2014/main" id="{D85D3937-5B6F-915B-AF34-26EA843389CB}"/>
              </a:ext>
            </a:extLst>
          </p:cNvPr>
          <p:cNvSpPr/>
          <p:nvPr/>
        </p:nvSpPr>
        <p:spPr>
          <a:xfrm>
            <a:off x="1516777" y="4719344"/>
            <a:ext cx="1690123" cy="3770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8C4B76BA-014A-2DE9-FC65-0FD387E869E2}"/>
              </a:ext>
            </a:extLst>
          </p:cNvPr>
          <p:cNvSpPr/>
          <p:nvPr/>
        </p:nvSpPr>
        <p:spPr>
          <a:xfrm>
            <a:off x="533762" y="2275888"/>
            <a:ext cx="4961305" cy="3770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9235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B4B19-D050-4290-8AB9-208F596B1C74}"/>
              </a:ext>
            </a:extLst>
          </p:cNvPr>
          <p:cNvSpPr>
            <a:spLocks noGrp="1"/>
          </p:cNvSpPr>
          <p:nvPr>
            <p:ph idx="1"/>
          </p:nvPr>
        </p:nvSpPr>
        <p:spPr/>
        <p:txBody>
          <a:bodyPr/>
          <a:lstStyle/>
          <a:p>
            <a:r>
              <a:rPr lang="en-US"/>
              <a:t>Procedures are meant to perform actions, as opposed to functions, which return data</a:t>
            </a:r>
          </a:p>
          <a:p>
            <a:r>
              <a:rPr lang="en-US"/>
              <a:t>Similar to Oracle procedures, or SQL Server functions</a:t>
            </a:r>
          </a:p>
        </p:txBody>
      </p:sp>
      <p:sp>
        <p:nvSpPr>
          <p:cNvPr id="3" name="Title 2">
            <a:extLst>
              <a:ext uri="{FF2B5EF4-FFF2-40B4-BE49-F238E27FC236}">
                <a16:creationId xmlns:a16="http://schemas.microsoft.com/office/drawing/2014/main" id="{FCA6BE53-E61B-6A4E-24D7-CA445D5F118F}"/>
              </a:ext>
            </a:extLst>
          </p:cNvPr>
          <p:cNvSpPr>
            <a:spLocks noGrp="1"/>
          </p:cNvSpPr>
          <p:nvPr>
            <p:ph type="title"/>
          </p:nvPr>
        </p:nvSpPr>
        <p:spPr/>
        <p:txBody>
          <a:bodyPr/>
          <a:lstStyle/>
          <a:p>
            <a:r>
              <a:rPr lang="en-US"/>
              <a:t>Procedures</a:t>
            </a:r>
          </a:p>
        </p:txBody>
      </p:sp>
      <p:pic>
        <p:nvPicPr>
          <p:cNvPr id="6" name="Picture Placeholder 5" descr="A person jumping over rocks&#10;&#10;Description automatically generated">
            <a:extLst>
              <a:ext uri="{FF2B5EF4-FFF2-40B4-BE49-F238E27FC236}">
                <a16:creationId xmlns:a16="http://schemas.microsoft.com/office/drawing/2014/main" id="{40242B35-060C-A4CD-994C-257CD5C19E3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535" r="18535"/>
          <a:stretch>
            <a:fillRect/>
          </a:stretch>
        </p:blipFill>
        <p:spPr/>
      </p:pic>
    </p:spTree>
    <p:extLst>
      <p:ext uri="{BB962C8B-B14F-4D97-AF65-F5344CB8AC3E}">
        <p14:creationId xmlns:p14="http://schemas.microsoft.com/office/powerpoint/2010/main" val="32292956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3FA2BB-9BEA-91E7-5EF6-B2995C16517D}"/>
              </a:ext>
            </a:extLst>
          </p:cNvPr>
          <p:cNvSpPr>
            <a:spLocks noGrp="1"/>
          </p:cNvSpPr>
          <p:nvPr>
            <p:ph idx="1"/>
          </p:nvPr>
        </p:nvSpPr>
        <p:spPr/>
        <p:txBody>
          <a:bodyPr/>
          <a:lstStyle/>
          <a:p>
            <a:r>
              <a:rPr lang="en-US"/>
              <a:t>Use CREATE PROCEDURE command</a:t>
            </a:r>
          </a:p>
          <a:p>
            <a:r>
              <a:rPr lang="en-US"/>
              <a:t>Provide a name</a:t>
            </a:r>
          </a:p>
          <a:p>
            <a:r>
              <a:rPr lang="en-US"/>
              <a:t>Create a code block</a:t>
            </a:r>
          </a:p>
          <a:p>
            <a:r>
              <a:rPr lang="en-US"/>
              <a:t>Define language used</a:t>
            </a:r>
          </a:p>
        </p:txBody>
      </p:sp>
      <p:sp>
        <p:nvSpPr>
          <p:cNvPr id="3" name="Title 2">
            <a:extLst>
              <a:ext uri="{FF2B5EF4-FFF2-40B4-BE49-F238E27FC236}">
                <a16:creationId xmlns:a16="http://schemas.microsoft.com/office/drawing/2014/main" id="{650D0AF5-B867-4D2D-D547-37AB3A9A058B}"/>
              </a:ext>
            </a:extLst>
          </p:cNvPr>
          <p:cNvSpPr>
            <a:spLocks noGrp="1"/>
          </p:cNvSpPr>
          <p:nvPr>
            <p:ph type="title"/>
          </p:nvPr>
        </p:nvSpPr>
        <p:spPr/>
        <p:txBody>
          <a:bodyPr/>
          <a:lstStyle/>
          <a:p>
            <a:r>
              <a:rPr lang="en-US"/>
              <a:t>Procedure Basics</a:t>
            </a:r>
          </a:p>
        </p:txBody>
      </p:sp>
      <p:pic>
        <p:nvPicPr>
          <p:cNvPr id="6" name="Picture Placeholder 5" descr="A group of people sitting in a room&#10;&#10;Description automatically generated">
            <a:extLst>
              <a:ext uri="{FF2B5EF4-FFF2-40B4-BE49-F238E27FC236}">
                <a16:creationId xmlns:a16="http://schemas.microsoft.com/office/drawing/2014/main" id="{61818EA6-AA6A-682A-5607-EEFA98BD962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968" t="30334" r="43301"/>
          <a:stretch/>
        </p:blipFill>
        <p:spPr>
          <a:xfrm>
            <a:off x="-6725" y="1844515"/>
            <a:ext cx="4733365" cy="5013483"/>
          </a:xfrm>
        </p:spPr>
      </p:pic>
    </p:spTree>
    <p:extLst>
      <p:ext uri="{BB962C8B-B14F-4D97-AF65-F5344CB8AC3E}">
        <p14:creationId xmlns:p14="http://schemas.microsoft.com/office/powerpoint/2010/main" val="13898220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99D859-8211-B201-21F3-93B98A936D63}"/>
              </a:ext>
            </a:extLst>
          </p:cNvPr>
          <p:cNvSpPr>
            <a:spLocks noGrp="1"/>
          </p:cNvSpPr>
          <p:nvPr>
            <p:ph type="title"/>
          </p:nvPr>
        </p:nvSpPr>
        <p:spPr/>
        <p:txBody>
          <a:bodyPr/>
          <a:lstStyle/>
          <a:p>
            <a:r>
              <a:rPr lang="en-US"/>
              <a:t>Procedure Example</a:t>
            </a:r>
          </a:p>
        </p:txBody>
      </p:sp>
      <p:sp>
        <p:nvSpPr>
          <p:cNvPr id="4" name="TextBox 3">
            <a:extLst>
              <a:ext uri="{FF2B5EF4-FFF2-40B4-BE49-F238E27FC236}">
                <a16:creationId xmlns:a16="http://schemas.microsoft.com/office/drawing/2014/main" id="{8B593C4D-EA1C-BE6B-AA54-1F15F3A77E6C}"/>
              </a:ext>
            </a:extLst>
          </p:cNvPr>
          <p:cNvSpPr txBox="1"/>
          <p:nvPr/>
        </p:nvSpPr>
        <p:spPr>
          <a:xfrm>
            <a:off x="584199" y="1643386"/>
            <a:ext cx="10733158" cy="3046988"/>
          </a:xfrm>
          <a:prstGeom prst="rect">
            <a:avLst/>
          </a:prstGeom>
          <a:noFill/>
        </p:spPr>
        <p:txBody>
          <a:bodyPr wrap="square">
            <a:spAutoFit/>
          </a:bodyPr>
          <a:lstStyle/>
          <a:p>
            <a:pPr marL="0" marR="0">
              <a:spcBef>
                <a:spcPts val="0"/>
              </a:spcBef>
              <a:spcAft>
                <a:spcPts val="0"/>
              </a:spcAft>
            </a:pPr>
            <a:r>
              <a:rPr lang="en-US" sz="2400" b="1">
                <a:solidFill>
                  <a:srgbClr val="800000"/>
                </a:solidFill>
                <a:effectLst/>
                <a:latin typeface="Courier New" panose="02070309020205020404" pitchFamily="49" charset="0"/>
              </a:rPr>
              <a:t>CREATE</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OR</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REPLACE</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PROCEDURE</a:t>
            </a:r>
            <a:r>
              <a:rPr lang="en-US" sz="2400">
                <a:solidFill>
                  <a:srgbClr val="000000"/>
                </a:solidFill>
                <a:effectLst/>
                <a:latin typeface="Courier New" panose="02070309020205020404" pitchFamily="49" charset="0"/>
              </a:rPr>
              <a:t> </a:t>
            </a:r>
            <a:r>
              <a:rPr lang="en-US" sz="2400" err="1">
                <a:solidFill>
                  <a:srgbClr val="000000"/>
                </a:solidFill>
                <a:effectLst/>
                <a:latin typeface="Courier New" panose="02070309020205020404" pitchFamily="49" charset="0"/>
              </a:rPr>
              <a:t>new_genre</a:t>
            </a:r>
            <a:r>
              <a:rPr lang="en-US" sz="2400">
                <a:solidFill>
                  <a:srgbClr val="000000"/>
                </a:solidFill>
                <a:effectLst/>
                <a:latin typeface="Courier New" panose="02070309020205020404" pitchFamily="49" charset="0"/>
              </a:rPr>
              <a:t> (</a:t>
            </a:r>
            <a:r>
              <a:rPr lang="en-US" sz="2400" err="1">
                <a:solidFill>
                  <a:srgbClr val="000000"/>
                </a:solidFill>
                <a:effectLst/>
                <a:latin typeface="Courier New" panose="02070309020205020404" pitchFamily="49" charset="0"/>
              </a:rPr>
              <a:t>genrename</a:t>
            </a:r>
            <a:r>
              <a:rPr lang="en-US" sz="2400">
                <a:solidFill>
                  <a:srgbClr val="000000"/>
                </a:solidFill>
                <a:effectLst/>
                <a:latin typeface="Courier New" panose="02070309020205020404" pitchFamily="49" charset="0"/>
              </a:rPr>
              <a:t> </a:t>
            </a:r>
            <a:r>
              <a:rPr lang="en-US" sz="2400" b="1">
                <a:solidFill>
                  <a:srgbClr val="000080"/>
                </a:solidFill>
                <a:effectLst/>
                <a:latin typeface="Courier New" panose="02070309020205020404" pitchFamily="49" charset="0"/>
              </a:rPr>
              <a:t>TEXT</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AS</a:t>
            </a:r>
            <a:r>
              <a:rPr lang="en-US" sz="2400">
                <a:solidFill>
                  <a:srgbClr val="000000"/>
                </a:solidFill>
                <a:effectLst/>
                <a:latin typeface="Courier New" panose="02070309020205020404" pitchFamily="49" charset="0"/>
              </a:rPr>
              <a:t> </a:t>
            </a:r>
            <a:r>
              <a:rPr lang="en-US" sz="2400" b="1">
                <a:solidFill>
                  <a:srgbClr val="FF0000"/>
                </a:solidFill>
                <a:effectLst/>
                <a:latin typeface="Courier New" panose="02070309020205020404" pitchFamily="49" charset="0"/>
              </a:rPr>
              <a:t>$$</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BEGIN</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   INSERT</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INTO</a:t>
            </a:r>
            <a:r>
              <a:rPr lang="en-US" sz="2400">
                <a:solidFill>
                  <a:srgbClr val="000000"/>
                </a:solidFill>
                <a:effectLst/>
                <a:latin typeface="Courier New" panose="02070309020205020404" pitchFamily="49" charset="0"/>
              </a:rPr>
              <a:t> </a:t>
            </a:r>
            <a:r>
              <a:rPr lang="en-US" sz="2400" err="1">
                <a:solidFill>
                  <a:srgbClr val="000000"/>
                </a:solidFill>
                <a:effectLst/>
                <a:latin typeface="Courier New" panose="02070309020205020404" pitchFamily="49" charset="0"/>
              </a:rPr>
              <a:t>bluebox.film_genre</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a:solidFill>
                  <a:srgbClr val="000000"/>
                </a:solidFill>
                <a:effectLst/>
                <a:latin typeface="Courier New" panose="02070309020205020404" pitchFamily="49" charset="0"/>
              </a:rPr>
              <a:t>     (</a:t>
            </a:r>
            <a:r>
              <a:rPr lang="en-US" sz="2400" b="1">
                <a:solidFill>
                  <a:srgbClr val="000080"/>
                </a:solidFill>
                <a:effectLst/>
                <a:latin typeface="Courier New" panose="02070309020205020404" pitchFamily="49" charset="0"/>
              </a:rPr>
              <a:t>name</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VALUES</a:t>
            </a:r>
            <a:r>
              <a:rPr lang="en-US" sz="2400">
                <a:solidFill>
                  <a:srgbClr val="000000"/>
                </a:solidFill>
                <a:effectLst/>
                <a:latin typeface="Courier New" panose="02070309020205020404" pitchFamily="49" charset="0"/>
              </a:rPr>
              <a:t> (</a:t>
            </a:r>
            <a:r>
              <a:rPr lang="en-US" sz="2400" err="1">
                <a:solidFill>
                  <a:srgbClr val="000000"/>
                </a:solidFill>
                <a:effectLst/>
                <a:latin typeface="Courier New" panose="02070309020205020404" pitchFamily="49" charset="0"/>
              </a:rPr>
              <a:t>genrename</a:t>
            </a:r>
            <a:r>
              <a:rPr lang="en-US" sz="2400">
                <a:solidFill>
                  <a:srgbClr val="000000"/>
                </a:solidFill>
                <a:effectLst/>
                <a:latin typeface="Courier New" panose="02070309020205020404" pitchFamily="49" charset="0"/>
              </a:rPr>
              <a:t>)</a:t>
            </a:r>
            <a:r>
              <a:rPr lang="en-US" sz="2400">
                <a:solidFill>
                  <a:srgbClr val="FF0000"/>
                </a:solidFill>
                <a:effectLst/>
                <a:latin typeface="Courier New" panose="02070309020205020404" pitchFamily="49" charset="0"/>
              </a:rPr>
              <a:t>;</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END</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FF0000"/>
                </a:solidFill>
                <a:effectLst/>
                <a:latin typeface="Courier New" panose="02070309020205020404" pitchFamily="49" charset="0"/>
              </a:rPr>
              <a:t>$$</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LANGUAGE</a:t>
            </a:r>
            <a:r>
              <a:rPr lang="en-US" sz="2400">
                <a:solidFill>
                  <a:srgbClr val="000000"/>
                </a:solidFill>
                <a:effectLst/>
                <a:latin typeface="Courier New" panose="02070309020205020404" pitchFamily="49" charset="0"/>
              </a:rPr>
              <a:t> </a:t>
            </a:r>
            <a:r>
              <a:rPr lang="en-US" sz="2400" err="1">
                <a:solidFill>
                  <a:srgbClr val="000000"/>
                </a:solidFill>
                <a:effectLst/>
                <a:latin typeface="Courier New" panose="02070309020205020404" pitchFamily="49" charset="0"/>
              </a:rPr>
              <a:t>plpgsql</a:t>
            </a:r>
            <a:r>
              <a:rPr lang="en-US" sz="2400">
                <a:solidFill>
                  <a:srgbClr val="FF0000"/>
                </a:solidFill>
                <a:effectLst/>
                <a:latin typeface="Courier New" panose="02070309020205020404" pitchFamily="49" charset="0"/>
              </a:rPr>
              <a:t>;</a:t>
            </a:r>
            <a:r>
              <a:rPr lang="en-US" sz="2400">
                <a:solidFill>
                  <a:srgbClr val="000000"/>
                </a:solidFill>
                <a:effectLst/>
                <a:latin typeface="Courier New" panose="02070309020205020404" pitchFamily="49" charset="0"/>
              </a:rPr>
              <a:t> </a:t>
            </a:r>
          </a:p>
        </p:txBody>
      </p:sp>
    </p:spTree>
    <p:extLst>
      <p:ext uri="{BB962C8B-B14F-4D97-AF65-F5344CB8AC3E}">
        <p14:creationId xmlns:p14="http://schemas.microsoft.com/office/powerpoint/2010/main" val="24549186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8B18-A356-89CB-A9FE-3364A4E667F6}"/>
              </a:ext>
            </a:extLst>
          </p:cNvPr>
          <p:cNvSpPr>
            <a:spLocks noGrp="1"/>
          </p:cNvSpPr>
          <p:nvPr>
            <p:ph type="title"/>
          </p:nvPr>
        </p:nvSpPr>
        <p:spPr/>
        <p:txBody>
          <a:bodyPr/>
          <a:lstStyle/>
          <a:p>
            <a:r>
              <a:rPr lang="en-US"/>
              <a:t>INOUT Procedure Example</a:t>
            </a:r>
          </a:p>
        </p:txBody>
      </p:sp>
      <p:sp>
        <p:nvSpPr>
          <p:cNvPr id="5" name="TextBox 4">
            <a:extLst>
              <a:ext uri="{FF2B5EF4-FFF2-40B4-BE49-F238E27FC236}">
                <a16:creationId xmlns:a16="http://schemas.microsoft.com/office/drawing/2014/main" id="{A71536A0-2187-8BDA-173A-4377109FC6AC}"/>
              </a:ext>
            </a:extLst>
          </p:cNvPr>
          <p:cNvSpPr txBox="1"/>
          <p:nvPr/>
        </p:nvSpPr>
        <p:spPr>
          <a:xfrm>
            <a:off x="584199" y="1690688"/>
            <a:ext cx="10306261" cy="4524315"/>
          </a:xfrm>
          <a:prstGeom prst="rect">
            <a:avLst/>
          </a:prstGeom>
          <a:noFill/>
        </p:spPr>
        <p:txBody>
          <a:bodyPr wrap="square">
            <a:spAutoFit/>
          </a:bodyPr>
          <a:lstStyle/>
          <a:p>
            <a:pPr marL="0" marR="0">
              <a:spcBef>
                <a:spcPts val="0"/>
              </a:spcBef>
              <a:spcAft>
                <a:spcPts val="0"/>
              </a:spcAft>
            </a:pPr>
            <a:r>
              <a:rPr lang="en-US" sz="2400" b="1">
                <a:solidFill>
                  <a:srgbClr val="800000"/>
                </a:solidFill>
                <a:effectLst/>
                <a:latin typeface="Courier New" panose="02070309020205020404" pitchFamily="49" charset="0"/>
              </a:rPr>
              <a:t>CREATE</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OR</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REPLACE</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PROCEDURE</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a:solidFill>
                  <a:srgbClr val="000000"/>
                </a:solidFill>
                <a:effectLst/>
                <a:latin typeface="Courier New" panose="02070309020205020404" pitchFamily="49" charset="0"/>
              </a:rPr>
              <a:t>   </a:t>
            </a:r>
            <a:r>
              <a:rPr lang="en-US" sz="2400" err="1">
                <a:solidFill>
                  <a:srgbClr val="000000"/>
                </a:solidFill>
                <a:effectLst/>
                <a:latin typeface="Courier New" panose="02070309020205020404" pitchFamily="49" charset="0"/>
              </a:rPr>
              <a:t>genre_count</a:t>
            </a:r>
            <a:r>
              <a:rPr lang="en-US" sz="2400">
                <a:solidFill>
                  <a:srgbClr val="000000"/>
                </a:solidFill>
                <a:effectLst/>
                <a:latin typeface="Courier New" panose="02070309020205020404" pitchFamily="49" charset="0"/>
              </a:rPr>
              <a:t>(</a:t>
            </a:r>
            <a:r>
              <a:rPr lang="en-US" sz="2400" err="1">
                <a:solidFill>
                  <a:srgbClr val="000000"/>
                </a:solidFill>
                <a:effectLst/>
                <a:latin typeface="Courier New" panose="02070309020205020404" pitchFamily="49" charset="0"/>
              </a:rPr>
              <a:t>genreid</a:t>
            </a:r>
            <a:r>
              <a:rPr lang="en-US" sz="2400">
                <a:solidFill>
                  <a:srgbClr val="000000"/>
                </a:solidFill>
                <a:effectLst/>
                <a:latin typeface="Courier New" panose="02070309020205020404" pitchFamily="49" charset="0"/>
              </a:rPr>
              <a:t> </a:t>
            </a:r>
            <a:r>
              <a:rPr lang="en-US" sz="2400" b="1">
                <a:solidFill>
                  <a:srgbClr val="000080"/>
                </a:solidFill>
                <a:effectLst/>
                <a:latin typeface="Courier New" panose="02070309020205020404" pitchFamily="49" charset="0"/>
              </a:rPr>
              <a:t>int</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INOUT</a:t>
            </a:r>
            <a:r>
              <a:rPr lang="en-US" sz="2400">
                <a:solidFill>
                  <a:srgbClr val="000000"/>
                </a:solidFill>
                <a:effectLst/>
                <a:latin typeface="Courier New" panose="02070309020205020404" pitchFamily="49" charset="0"/>
              </a:rPr>
              <a:t> </a:t>
            </a:r>
            <a:r>
              <a:rPr lang="en-US" sz="2400" err="1">
                <a:solidFill>
                  <a:srgbClr val="000000"/>
                </a:solidFill>
                <a:effectLst/>
                <a:latin typeface="Courier New" panose="02070309020205020404" pitchFamily="49" charset="0"/>
              </a:rPr>
              <a:t>genrecount</a:t>
            </a:r>
            <a:r>
              <a:rPr lang="en-US" sz="2400">
                <a:solidFill>
                  <a:srgbClr val="000000"/>
                </a:solidFill>
                <a:effectLst/>
                <a:latin typeface="Courier New" panose="02070309020205020404" pitchFamily="49" charset="0"/>
              </a:rPr>
              <a:t> </a:t>
            </a:r>
            <a:r>
              <a:rPr lang="en-US" sz="2400" b="1">
                <a:solidFill>
                  <a:srgbClr val="000080"/>
                </a:solidFill>
                <a:effectLst/>
                <a:latin typeface="Courier New" panose="02070309020205020404" pitchFamily="49" charset="0"/>
              </a:rPr>
              <a:t>int</a:t>
            </a:r>
            <a:r>
              <a:rPr lang="en-US" sz="2400">
                <a:solidFill>
                  <a:srgbClr val="000000"/>
                </a:solidFill>
                <a:effectLst/>
                <a:latin typeface="Courier New" panose="02070309020205020404" pitchFamily="49" charset="0"/>
              </a:rPr>
              <a:t> ) </a:t>
            </a:r>
          </a:p>
          <a:p>
            <a:pPr marL="0" marR="0">
              <a:spcBef>
                <a:spcPts val="0"/>
              </a:spcBef>
              <a:spcAft>
                <a:spcPts val="0"/>
              </a:spcAft>
            </a:pPr>
            <a:r>
              <a:rPr lang="en-US" sz="2400" b="1">
                <a:solidFill>
                  <a:srgbClr val="800000"/>
                </a:solidFill>
                <a:effectLst/>
                <a:latin typeface="Courier New" panose="02070309020205020404" pitchFamily="49" charset="0"/>
              </a:rPr>
              <a:t>AS</a:t>
            </a:r>
            <a:r>
              <a:rPr lang="en-US" sz="2400">
                <a:solidFill>
                  <a:srgbClr val="000000"/>
                </a:solidFill>
                <a:effectLst/>
                <a:latin typeface="Courier New" panose="02070309020205020404" pitchFamily="49" charset="0"/>
              </a:rPr>
              <a:t> </a:t>
            </a:r>
            <a:r>
              <a:rPr lang="en-US" sz="2400" b="1">
                <a:solidFill>
                  <a:srgbClr val="FF0000"/>
                </a:solidFill>
                <a:effectLst/>
                <a:latin typeface="Courier New" panose="02070309020205020404" pitchFamily="49" charset="0"/>
              </a:rPr>
              <a:t>$$</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BEGIN</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   SELECT</a:t>
            </a:r>
            <a:r>
              <a:rPr lang="en-US" sz="2400">
                <a:solidFill>
                  <a:srgbClr val="000000"/>
                </a:solidFill>
                <a:effectLst/>
                <a:latin typeface="Courier New" panose="02070309020205020404" pitchFamily="49" charset="0"/>
              </a:rPr>
              <a:t> </a:t>
            </a:r>
            <a:r>
              <a:rPr lang="en-US" sz="2400" b="1">
                <a:solidFill>
                  <a:srgbClr val="000080"/>
                </a:solidFill>
                <a:effectLst/>
                <a:latin typeface="Courier New" panose="02070309020205020404" pitchFamily="49" charset="0"/>
              </a:rPr>
              <a:t>count</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   INTO</a:t>
            </a:r>
            <a:r>
              <a:rPr lang="en-US" sz="2400">
                <a:solidFill>
                  <a:srgbClr val="000000"/>
                </a:solidFill>
                <a:effectLst/>
                <a:latin typeface="Courier New" panose="02070309020205020404" pitchFamily="49" charset="0"/>
              </a:rPr>
              <a:t> </a:t>
            </a:r>
            <a:r>
              <a:rPr lang="en-US" sz="2400" err="1">
                <a:solidFill>
                  <a:srgbClr val="000000"/>
                </a:solidFill>
                <a:effectLst/>
                <a:latin typeface="Courier New" panose="02070309020205020404" pitchFamily="49" charset="0"/>
              </a:rPr>
              <a:t>genrecount</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   FROM</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a:solidFill>
                  <a:srgbClr val="000000"/>
                </a:solidFill>
                <a:effectLst/>
                <a:latin typeface="Courier New" panose="02070309020205020404" pitchFamily="49" charset="0"/>
              </a:rPr>
              <a:t>     film </a:t>
            </a:r>
            <a:r>
              <a:rPr lang="en-US" sz="2400" b="1">
                <a:solidFill>
                  <a:srgbClr val="800000"/>
                </a:solidFill>
                <a:effectLst/>
                <a:latin typeface="Courier New" panose="02070309020205020404" pitchFamily="49" charset="0"/>
              </a:rPr>
              <a:t>AS</a:t>
            </a:r>
            <a:r>
              <a:rPr lang="en-US" sz="2400">
                <a:solidFill>
                  <a:srgbClr val="000000"/>
                </a:solidFill>
                <a:effectLst/>
                <a:latin typeface="Courier New" panose="02070309020205020404" pitchFamily="49" charset="0"/>
              </a:rPr>
              <a:t> f </a:t>
            </a:r>
          </a:p>
          <a:p>
            <a:pPr marL="0" marR="0">
              <a:spcBef>
                <a:spcPts val="0"/>
              </a:spcBef>
              <a:spcAft>
                <a:spcPts val="0"/>
              </a:spcAft>
            </a:pPr>
            <a:r>
              <a:rPr lang="en-US" sz="2400" b="1">
                <a:solidFill>
                  <a:srgbClr val="800000"/>
                </a:solidFill>
                <a:effectLst/>
                <a:latin typeface="Courier New" panose="02070309020205020404" pitchFamily="49" charset="0"/>
              </a:rPr>
              <a:t>   WHERE</a:t>
            </a:r>
            <a:r>
              <a:rPr lang="en-US" sz="2400">
                <a:solidFill>
                  <a:srgbClr val="000000"/>
                </a:solidFill>
                <a:effectLst/>
                <a:latin typeface="Courier New" panose="02070309020205020404" pitchFamily="49" charset="0"/>
              </a:rPr>
              <a:t> </a:t>
            </a:r>
            <a:r>
              <a:rPr lang="en-US" sz="2400" err="1">
                <a:solidFill>
                  <a:srgbClr val="000000"/>
                </a:solidFill>
                <a:effectLst/>
                <a:latin typeface="Courier New" panose="02070309020205020404" pitchFamily="49" charset="0"/>
              </a:rPr>
              <a:t>genreid</a:t>
            </a:r>
            <a:r>
              <a:rPr lang="en-US" sz="2400">
                <a:solidFill>
                  <a:srgbClr val="000000"/>
                </a:solidFill>
                <a:effectLst/>
                <a:latin typeface="Courier New" panose="02070309020205020404" pitchFamily="49" charset="0"/>
              </a:rPr>
              <a:t> = </a:t>
            </a:r>
            <a:r>
              <a:rPr lang="en-US" sz="2400" b="1">
                <a:solidFill>
                  <a:srgbClr val="800000"/>
                </a:solidFill>
                <a:effectLst/>
                <a:latin typeface="Courier New" panose="02070309020205020404" pitchFamily="49" charset="0"/>
              </a:rPr>
              <a:t>ANY</a:t>
            </a:r>
            <a:r>
              <a:rPr lang="en-US" sz="2400">
                <a:solidFill>
                  <a:srgbClr val="000000"/>
                </a:solidFill>
                <a:effectLst/>
                <a:latin typeface="Courier New" panose="02070309020205020404" pitchFamily="49" charset="0"/>
              </a:rPr>
              <a:t>(</a:t>
            </a:r>
            <a:r>
              <a:rPr lang="en-US" sz="2400" err="1">
                <a:solidFill>
                  <a:srgbClr val="000000"/>
                </a:solidFill>
                <a:effectLst/>
                <a:latin typeface="Courier New" panose="02070309020205020404" pitchFamily="49" charset="0"/>
              </a:rPr>
              <a:t>f.genre_ids</a:t>
            </a:r>
            <a:r>
              <a:rPr lang="en-US" sz="2400">
                <a:solidFill>
                  <a:srgbClr val="000000"/>
                </a:solidFill>
                <a:effectLst/>
                <a:latin typeface="Courier New" panose="02070309020205020404" pitchFamily="49" charset="0"/>
              </a:rPr>
              <a:t>)</a:t>
            </a:r>
            <a:r>
              <a:rPr lang="en-US" sz="2400">
                <a:solidFill>
                  <a:srgbClr val="FF0000"/>
                </a:solidFill>
                <a:effectLst/>
                <a:latin typeface="Courier New" panose="02070309020205020404" pitchFamily="49" charset="0"/>
              </a:rPr>
              <a:t>;</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END</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FF0000"/>
                </a:solidFill>
                <a:effectLst/>
                <a:latin typeface="Courier New" panose="02070309020205020404" pitchFamily="49" charset="0"/>
              </a:rPr>
              <a:t>$$</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LANGUAGE</a:t>
            </a:r>
            <a:r>
              <a:rPr lang="en-US" sz="2400">
                <a:solidFill>
                  <a:srgbClr val="000000"/>
                </a:solidFill>
                <a:effectLst/>
                <a:latin typeface="Courier New" panose="02070309020205020404" pitchFamily="49" charset="0"/>
              </a:rPr>
              <a:t> </a:t>
            </a:r>
            <a:r>
              <a:rPr lang="en-US" sz="2400" err="1">
                <a:solidFill>
                  <a:srgbClr val="000000"/>
                </a:solidFill>
                <a:effectLst/>
                <a:latin typeface="Courier New" panose="02070309020205020404" pitchFamily="49" charset="0"/>
              </a:rPr>
              <a:t>plpgsql</a:t>
            </a:r>
            <a:r>
              <a:rPr lang="en-US" sz="2400">
                <a:solidFill>
                  <a:srgbClr val="FF0000"/>
                </a:solidFill>
                <a:effectLst/>
                <a:latin typeface="Courier New" panose="02070309020205020404" pitchFamily="49" charset="0"/>
              </a:rPr>
              <a:t>;</a:t>
            </a:r>
            <a:r>
              <a:rPr lang="en-US" sz="2400">
                <a:solidFill>
                  <a:srgbClr val="000000"/>
                </a:solidFill>
                <a:effectLst/>
                <a:latin typeface="Courier New" panose="02070309020205020404" pitchFamily="49" charset="0"/>
              </a:rPr>
              <a:t> </a:t>
            </a:r>
          </a:p>
        </p:txBody>
      </p:sp>
    </p:spTree>
    <p:extLst>
      <p:ext uri="{BB962C8B-B14F-4D97-AF65-F5344CB8AC3E}">
        <p14:creationId xmlns:p14="http://schemas.microsoft.com/office/powerpoint/2010/main" val="988253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7B598A7-279D-5BC5-AC52-EE8DC1003315}"/>
              </a:ext>
            </a:extLst>
          </p:cNvPr>
          <p:cNvSpPr>
            <a:spLocks noGrp="1"/>
          </p:cNvSpPr>
          <p:nvPr>
            <p:ph idx="1"/>
          </p:nvPr>
        </p:nvSpPr>
        <p:spPr/>
        <p:txBody>
          <a:bodyPr/>
          <a:lstStyle/>
          <a:p>
            <a:r>
              <a:rPr lang="en-US"/>
              <a:t>CALL</a:t>
            </a:r>
          </a:p>
          <a:p>
            <a:r>
              <a:rPr lang="en-US"/>
              <a:t>INOUT parameters</a:t>
            </a:r>
          </a:p>
        </p:txBody>
      </p:sp>
      <p:sp>
        <p:nvSpPr>
          <p:cNvPr id="2" name="Title 1">
            <a:extLst>
              <a:ext uri="{FF2B5EF4-FFF2-40B4-BE49-F238E27FC236}">
                <a16:creationId xmlns:a16="http://schemas.microsoft.com/office/drawing/2014/main" id="{7A358B45-25E8-29C4-0463-5731D6FD4DE1}"/>
              </a:ext>
            </a:extLst>
          </p:cNvPr>
          <p:cNvSpPr>
            <a:spLocks noGrp="1"/>
          </p:cNvSpPr>
          <p:nvPr>
            <p:ph type="title"/>
          </p:nvPr>
        </p:nvSpPr>
        <p:spPr/>
        <p:txBody>
          <a:bodyPr/>
          <a:lstStyle/>
          <a:p>
            <a:r>
              <a:rPr lang="en-US"/>
              <a:t>Using Procedures</a:t>
            </a:r>
          </a:p>
        </p:txBody>
      </p:sp>
      <p:pic>
        <p:nvPicPr>
          <p:cNvPr id="7" name="Picture Placeholder 6" descr="A hand holding a screwdriver&#10;&#10;Description automatically generated">
            <a:extLst>
              <a:ext uri="{FF2B5EF4-FFF2-40B4-BE49-F238E27FC236}">
                <a16:creationId xmlns:a16="http://schemas.microsoft.com/office/drawing/2014/main" id="{4BCAF18E-0326-753C-3B85-0D92A206B3A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520" r="18520"/>
          <a:stretch>
            <a:fillRect/>
          </a:stretch>
        </p:blipFill>
        <p:spPr/>
      </p:pic>
    </p:spTree>
    <p:extLst>
      <p:ext uri="{BB962C8B-B14F-4D97-AF65-F5344CB8AC3E}">
        <p14:creationId xmlns:p14="http://schemas.microsoft.com/office/powerpoint/2010/main" val="30330822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2C06E6-1233-517C-A49F-D26F4AA98424}"/>
              </a:ext>
            </a:extLst>
          </p:cNvPr>
          <p:cNvSpPr>
            <a:spLocks noGrp="1"/>
          </p:cNvSpPr>
          <p:nvPr>
            <p:ph type="title"/>
          </p:nvPr>
        </p:nvSpPr>
        <p:spPr/>
        <p:txBody>
          <a:bodyPr/>
          <a:lstStyle/>
          <a:p>
            <a:r>
              <a:rPr lang="en-US"/>
              <a:t>Using Procedures Examples</a:t>
            </a:r>
          </a:p>
        </p:txBody>
      </p:sp>
      <p:sp>
        <p:nvSpPr>
          <p:cNvPr id="4" name="TextBox 3">
            <a:extLst>
              <a:ext uri="{FF2B5EF4-FFF2-40B4-BE49-F238E27FC236}">
                <a16:creationId xmlns:a16="http://schemas.microsoft.com/office/drawing/2014/main" id="{7A3B4AAA-66D2-9C0D-249F-7AEF2374C53A}"/>
              </a:ext>
            </a:extLst>
          </p:cNvPr>
          <p:cNvSpPr txBox="1"/>
          <p:nvPr/>
        </p:nvSpPr>
        <p:spPr>
          <a:xfrm>
            <a:off x="584200" y="1690688"/>
            <a:ext cx="11055982" cy="2554545"/>
          </a:xfrm>
          <a:prstGeom prst="rect">
            <a:avLst/>
          </a:prstGeom>
          <a:noFill/>
        </p:spPr>
        <p:txBody>
          <a:bodyPr wrap="square">
            <a:spAutoFit/>
          </a:bodyPr>
          <a:lstStyle/>
          <a:p>
            <a:pPr marL="0" marR="0">
              <a:spcBef>
                <a:spcPts val="0"/>
              </a:spcBef>
              <a:spcAft>
                <a:spcPts val="0"/>
              </a:spcAft>
            </a:pPr>
            <a:r>
              <a:rPr lang="en-US" sz="2000" b="1">
                <a:solidFill>
                  <a:srgbClr val="800000"/>
                </a:solidFill>
                <a:effectLst/>
                <a:latin typeface="Courier New" panose="02070309020205020404" pitchFamily="49" charset="0"/>
              </a:rPr>
              <a:t>CALL</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new_genre</a:t>
            </a:r>
            <a:r>
              <a:rPr lang="en-US" sz="2000">
                <a:solidFill>
                  <a:srgbClr val="000000"/>
                </a:solidFill>
                <a:effectLst/>
                <a:latin typeface="Courier New" panose="02070309020205020404" pitchFamily="49" charset="0"/>
              </a:rPr>
              <a:t>(</a:t>
            </a:r>
            <a:r>
              <a:rPr lang="en-US" sz="2000" b="1">
                <a:solidFill>
                  <a:srgbClr val="008000"/>
                </a:solidFill>
                <a:effectLst/>
                <a:latin typeface="Courier New" panose="02070309020205020404" pitchFamily="49" charset="0"/>
              </a:rPr>
              <a:t>'Anime'</a:t>
            </a:r>
            <a:r>
              <a:rPr lang="en-US" sz="2000">
                <a:solidFill>
                  <a:srgbClr val="000000"/>
                </a:solidFill>
                <a:effectLst/>
                <a:latin typeface="Courier New" panose="02070309020205020404" pitchFamily="49" charset="0"/>
              </a:rPr>
              <a:t>)</a:t>
            </a:r>
            <a:r>
              <a:rPr lang="en-US" sz="2000">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p>
          <a:p>
            <a:pPr marL="0" marR="0">
              <a:spcBef>
                <a:spcPts val="0"/>
              </a:spcBef>
              <a:spcAft>
                <a:spcPts val="0"/>
              </a:spcAft>
            </a:pPr>
            <a:br>
              <a:rPr lang="en-US" sz="2000">
                <a:solidFill>
                  <a:srgbClr val="000000"/>
                </a:solidFill>
                <a:effectLst/>
                <a:latin typeface="Courier New" panose="02070309020205020404" pitchFamily="49" charset="0"/>
              </a:rPr>
            </a:br>
            <a:r>
              <a:rPr lang="en-US" sz="2000" b="1">
                <a:solidFill>
                  <a:srgbClr val="800000"/>
                </a:solidFill>
                <a:effectLst/>
                <a:latin typeface="Courier New" panose="02070309020205020404" pitchFamily="49" charset="0"/>
              </a:rPr>
              <a:t>DO</a:t>
            </a:r>
            <a:r>
              <a:rPr lang="en-US" sz="2000">
                <a:solidFill>
                  <a:srgbClr val="000000"/>
                </a:solidFill>
                <a:effectLst/>
                <a:latin typeface="Courier New" panose="02070309020205020404" pitchFamily="49" charset="0"/>
              </a:rPr>
              <a:t> </a:t>
            </a:r>
            <a:r>
              <a:rPr lang="en-US" sz="2000" b="1">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p>
          <a:p>
            <a:pPr marL="0" marR="0">
              <a:spcBef>
                <a:spcPts val="0"/>
              </a:spcBef>
              <a:spcAft>
                <a:spcPts val="0"/>
              </a:spcAft>
            </a:pPr>
            <a:r>
              <a:rPr lang="en-US" sz="2000" b="1">
                <a:solidFill>
                  <a:srgbClr val="800000"/>
                </a:solidFill>
                <a:effectLst/>
                <a:latin typeface="Courier New" panose="02070309020205020404" pitchFamily="49" charset="0"/>
              </a:rPr>
              <a:t>DECLARE</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genre_counts</a:t>
            </a:r>
            <a:r>
              <a:rPr lang="en-US" sz="2000">
                <a:solidFill>
                  <a:srgbClr val="000000"/>
                </a:solidFill>
                <a:effectLst/>
                <a:latin typeface="Courier New" panose="02070309020205020404" pitchFamily="49" charset="0"/>
              </a:rPr>
              <a:t> </a:t>
            </a:r>
            <a:r>
              <a:rPr lang="en-US" sz="2000" b="1">
                <a:solidFill>
                  <a:srgbClr val="000080"/>
                </a:solidFill>
                <a:effectLst/>
                <a:latin typeface="Courier New" panose="02070309020205020404" pitchFamily="49" charset="0"/>
              </a:rPr>
              <a:t>int</a:t>
            </a:r>
            <a:r>
              <a:rPr lang="en-US" sz="2000">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p>
          <a:p>
            <a:pPr marL="0" marR="0">
              <a:spcBef>
                <a:spcPts val="0"/>
              </a:spcBef>
              <a:spcAft>
                <a:spcPts val="0"/>
              </a:spcAft>
            </a:pPr>
            <a:r>
              <a:rPr lang="en-US" sz="2000" b="1">
                <a:solidFill>
                  <a:srgbClr val="800000"/>
                </a:solidFill>
                <a:effectLst/>
                <a:latin typeface="Courier New" panose="02070309020205020404" pitchFamily="49" charset="0"/>
              </a:rPr>
              <a:t>BEGIN</a:t>
            </a:r>
            <a:r>
              <a:rPr lang="en-US" sz="2000">
                <a:solidFill>
                  <a:srgbClr val="000000"/>
                </a:solidFill>
                <a:effectLst/>
                <a:latin typeface="Courier New" panose="02070309020205020404" pitchFamily="49" charset="0"/>
              </a:rPr>
              <a:t> </a:t>
            </a:r>
          </a:p>
          <a:p>
            <a:pPr marL="0" marR="0">
              <a:spcBef>
                <a:spcPts val="0"/>
              </a:spcBef>
              <a:spcAft>
                <a:spcPts val="0"/>
              </a:spcAft>
            </a:pPr>
            <a:r>
              <a:rPr lang="en-US" sz="2000" b="1">
                <a:solidFill>
                  <a:srgbClr val="800000"/>
                </a:solidFill>
                <a:effectLst/>
                <a:latin typeface="Courier New" panose="02070309020205020404" pitchFamily="49" charset="0"/>
              </a:rPr>
              <a:t>   CALL</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genre_count</a:t>
            </a:r>
            <a:r>
              <a:rPr lang="en-US" sz="2000">
                <a:solidFill>
                  <a:srgbClr val="000000"/>
                </a:solidFill>
                <a:effectLst/>
                <a:latin typeface="Courier New" panose="02070309020205020404" pitchFamily="49" charset="0"/>
              </a:rPr>
              <a:t>(</a:t>
            </a:r>
            <a:r>
              <a:rPr lang="en-US" sz="2000" err="1">
                <a:solidFill>
                  <a:srgbClr val="000000"/>
                </a:solidFill>
                <a:effectLst/>
                <a:latin typeface="Courier New" panose="02070309020205020404" pitchFamily="49" charset="0"/>
              </a:rPr>
              <a:t>genreid</a:t>
            </a:r>
            <a:r>
              <a:rPr lang="en-US" sz="2000">
                <a:solidFill>
                  <a:srgbClr val="000000"/>
                </a:solidFill>
                <a:effectLst/>
                <a:latin typeface="Courier New" panose="02070309020205020404" pitchFamily="49" charset="0"/>
              </a:rPr>
              <a:t> =&gt; </a:t>
            </a:r>
            <a:r>
              <a:rPr lang="en-US" sz="2000">
                <a:solidFill>
                  <a:srgbClr val="0000FF"/>
                </a:solidFill>
                <a:effectLst/>
                <a:latin typeface="Courier New" panose="02070309020205020404" pitchFamily="49" charset="0"/>
              </a:rPr>
              <a:t>27</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genrecount</a:t>
            </a:r>
            <a:r>
              <a:rPr lang="en-US" sz="2000">
                <a:solidFill>
                  <a:srgbClr val="000000"/>
                </a:solidFill>
                <a:effectLst/>
                <a:latin typeface="Courier New" panose="02070309020205020404" pitchFamily="49" charset="0"/>
              </a:rPr>
              <a:t> =&gt; </a:t>
            </a:r>
            <a:r>
              <a:rPr lang="en-US" sz="2000" err="1">
                <a:solidFill>
                  <a:srgbClr val="000000"/>
                </a:solidFill>
                <a:effectLst/>
                <a:latin typeface="Courier New" panose="02070309020205020404" pitchFamily="49" charset="0"/>
              </a:rPr>
              <a:t>genre_counts</a:t>
            </a:r>
            <a:r>
              <a:rPr lang="en-US" sz="2000">
                <a:solidFill>
                  <a:srgbClr val="000000"/>
                </a:solidFill>
                <a:effectLst/>
                <a:latin typeface="Courier New" panose="02070309020205020404" pitchFamily="49" charset="0"/>
              </a:rPr>
              <a:t>)</a:t>
            </a:r>
            <a:r>
              <a:rPr lang="en-US" sz="2000">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p>
          <a:p>
            <a:pPr marL="0" marR="0">
              <a:spcBef>
                <a:spcPts val="0"/>
              </a:spcBef>
              <a:spcAft>
                <a:spcPts val="0"/>
              </a:spcAft>
            </a:pPr>
            <a:r>
              <a:rPr lang="en-US" sz="2000" b="1">
                <a:solidFill>
                  <a:srgbClr val="800000"/>
                </a:solidFill>
                <a:effectLst/>
                <a:latin typeface="Courier New" panose="02070309020205020404" pitchFamily="49" charset="0"/>
              </a:rPr>
              <a:t>   RAISE</a:t>
            </a:r>
            <a:r>
              <a:rPr lang="en-US" sz="2000">
                <a:solidFill>
                  <a:srgbClr val="000000"/>
                </a:solidFill>
                <a:effectLst/>
                <a:latin typeface="Courier New" panose="02070309020205020404" pitchFamily="49" charset="0"/>
              </a:rPr>
              <a:t> </a:t>
            </a:r>
            <a:r>
              <a:rPr lang="en-US" sz="2000" b="1">
                <a:solidFill>
                  <a:srgbClr val="800000"/>
                </a:solidFill>
                <a:effectLst/>
                <a:latin typeface="Courier New" panose="02070309020205020404" pitchFamily="49" charset="0"/>
              </a:rPr>
              <a:t>NOTICE</a:t>
            </a:r>
            <a:r>
              <a:rPr lang="en-US" sz="2000">
                <a:solidFill>
                  <a:srgbClr val="000000"/>
                </a:solidFill>
                <a:effectLst/>
                <a:latin typeface="Courier New" panose="02070309020205020404" pitchFamily="49" charset="0"/>
              </a:rPr>
              <a:t> </a:t>
            </a:r>
            <a:r>
              <a:rPr lang="en-US" sz="2000" b="1">
                <a:solidFill>
                  <a:srgbClr val="008000"/>
                </a:solidFill>
                <a:effectLst/>
                <a:latin typeface="Courier New" panose="02070309020205020404" pitchFamily="49" charset="0"/>
              </a:rPr>
              <a:t>'Films in genre: %'</a:t>
            </a:r>
            <a:r>
              <a:rPr lang="en-US" sz="2000">
                <a:solidFill>
                  <a:srgbClr val="000000"/>
                </a:solidFill>
                <a:effectLst/>
                <a:latin typeface="Courier New" panose="02070309020205020404" pitchFamily="49" charset="0"/>
              </a:rPr>
              <a:t>, </a:t>
            </a:r>
            <a:r>
              <a:rPr lang="en-US" sz="2000" err="1">
                <a:solidFill>
                  <a:srgbClr val="000000"/>
                </a:solidFill>
                <a:effectLst/>
                <a:latin typeface="Courier New" panose="02070309020205020404" pitchFamily="49" charset="0"/>
              </a:rPr>
              <a:t>genre_counts</a:t>
            </a:r>
            <a:r>
              <a:rPr lang="en-US" sz="2000">
                <a:solidFill>
                  <a:srgbClr val="FF0000"/>
                </a:solidFill>
                <a:effectLst/>
                <a:latin typeface="Courier New" panose="02070309020205020404" pitchFamily="49" charset="0"/>
              </a:rPr>
              <a:t>;</a:t>
            </a:r>
            <a:r>
              <a:rPr lang="en-US" sz="2000">
                <a:solidFill>
                  <a:srgbClr val="000000"/>
                </a:solidFill>
                <a:effectLst/>
                <a:latin typeface="Courier New" panose="02070309020205020404" pitchFamily="49" charset="0"/>
              </a:rPr>
              <a:t> </a:t>
            </a:r>
          </a:p>
          <a:p>
            <a:pPr marL="0" marR="0">
              <a:spcBef>
                <a:spcPts val="0"/>
              </a:spcBef>
              <a:spcAft>
                <a:spcPts val="0"/>
              </a:spcAft>
            </a:pPr>
            <a:r>
              <a:rPr lang="en-US" sz="2000" b="1">
                <a:solidFill>
                  <a:srgbClr val="800000"/>
                </a:solidFill>
                <a:effectLst/>
                <a:latin typeface="Courier New" panose="02070309020205020404" pitchFamily="49" charset="0"/>
              </a:rPr>
              <a:t>END</a:t>
            </a:r>
            <a:r>
              <a:rPr lang="en-US" sz="2000">
                <a:solidFill>
                  <a:srgbClr val="000000"/>
                </a:solidFill>
                <a:effectLst/>
                <a:latin typeface="Courier New" panose="02070309020205020404" pitchFamily="49" charset="0"/>
              </a:rPr>
              <a:t> </a:t>
            </a:r>
            <a:r>
              <a:rPr lang="en-US" sz="2000" b="1">
                <a:solidFill>
                  <a:srgbClr val="FF0000"/>
                </a:solidFill>
                <a:effectLst/>
                <a:latin typeface="Courier New" panose="02070309020205020404" pitchFamily="49" charset="0"/>
              </a:rPr>
              <a:t>$$</a:t>
            </a:r>
            <a:endParaRPr lang="en-US" sz="200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409829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CBAA16-0161-F826-8486-E624C845CC88}"/>
              </a:ext>
            </a:extLst>
          </p:cNvPr>
          <p:cNvSpPr>
            <a:spLocks noGrp="1"/>
          </p:cNvSpPr>
          <p:nvPr>
            <p:ph idx="1"/>
          </p:nvPr>
        </p:nvSpPr>
        <p:spPr/>
        <p:txBody>
          <a:bodyPr/>
          <a:lstStyle/>
          <a:p>
            <a:r>
              <a:rPr lang="en-US"/>
              <a:t>Internal transactions are committed separately</a:t>
            </a:r>
          </a:p>
          <a:p>
            <a:r>
              <a:rPr lang="en-US"/>
              <a:t>Helpful for processing large batches of data over time</a:t>
            </a:r>
          </a:p>
          <a:p>
            <a:pPr lvl="1"/>
            <a:r>
              <a:rPr lang="en-US"/>
              <a:t>Checking progress</a:t>
            </a:r>
          </a:p>
        </p:txBody>
      </p:sp>
      <p:sp>
        <p:nvSpPr>
          <p:cNvPr id="3" name="Title 2">
            <a:extLst>
              <a:ext uri="{FF2B5EF4-FFF2-40B4-BE49-F238E27FC236}">
                <a16:creationId xmlns:a16="http://schemas.microsoft.com/office/drawing/2014/main" id="{02FF77CB-3AC4-66C8-18B1-80B3C19EA4DB}"/>
              </a:ext>
            </a:extLst>
          </p:cNvPr>
          <p:cNvSpPr>
            <a:spLocks noGrp="1"/>
          </p:cNvSpPr>
          <p:nvPr>
            <p:ph type="title"/>
          </p:nvPr>
        </p:nvSpPr>
        <p:spPr/>
        <p:txBody>
          <a:bodyPr/>
          <a:lstStyle/>
          <a:p>
            <a:r>
              <a:rPr lang="en-US" err="1"/>
              <a:t>Subtransactions</a:t>
            </a:r>
            <a:endParaRPr lang="en-US"/>
          </a:p>
        </p:txBody>
      </p:sp>
      <p:pic>
        <p:nvPicPr>
          <p:cNvPr id="6" name="Picture Placeholder 5">
            <a:extLst>
              <a:ext uri="{FF2B5EF4-FFF2-40B4-BE49-F238E27FC236}">
                <a16:creationId xmlns:a16="http://schemas.microsoft.com/office/drawing/2014/main" id="{5A99D498-EA8D-39A0-E14C-B4192C2CC466}"/>
              </a:ext>
            </a:extLst>
          </p:cNvPr>
          <p:cNvPicPr>
            <a:picLocks noGrp="1" noChangeAspect="1"/>
          </p:cNvPicPr>
          <p:nvPr>
            <p:ph type="pic" sz="quarter" idx="17"/>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508" r="21508"/>
          <a:stretch/>
        </p:blipFill>
        <p:spPr/>
      </p:pic>
      <p:sp>
        <p:nvSpPr>
          <p:cNvPr id="7" name="TextBox 6">
            <a:extLst>
              <a:ext uri="{FF2B5EF4-FFF2-40B4-BE49-F238E27FC236}">
                <a16:creationId xmlns:a16="http://schemas.microsoft.com/office/drawing/2014/main" id="{11DA59AA-F930-2F88-78FB-CC189183A872}"/>
              </a:ext>
            </a:extLst>
          </p:cNvPr>
          <p:cNvSpPr txBox="1"/>
          <p:nvPr/>
        </p:nvSpPr>
        <p:spPr>
          <a:xfrm>
            <a:off x="6721195" y="6858000"/>
            <a:ext cx="5470805" cy="230832"/>
          </a:xfrm>
          <a:prstGeom prst="rect">
            <a:avLst/>
          </a:prstGeom>
          <a:noFill/>
        </p:spPr>
        <p:txBody>
          <a:bodyPr wrap="square" rtlCol="0">
            <a:spAutoFit/>
          </a:bodyPr>
          <a:lstStyle/>
          <a:p>
            <a:r>
              <a:rPr lang="en-US" sz="900">
                <a:hlinkClick r:id="rId4" tooltip="http://commons.wikimedia.org/wiki/File:US_Navy_041124-N-2820Z-001_The_fleet_ballistic_missile_submarine_USS_Georgia_(SSBN_729)_arrives_at_Naval_Station_Norfolk,_Virginia_following_a_transit_from_her_former_homeport_of_Bangor,_Wash.jpg"/>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9169804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3AFC-66CD-AED7-BD9F-A06623D5CFC2}"/>
              </a:ext>
            </a:extLst>
          </p:cNvPr>
          <p:cNvSpPr>
            <a:spLocks noGrp="1"/>
          </p:cNvSpPr>
          <p:nvPr>
            <p:ph type="title"/>
          </p:nvPr>
        </p:nvSpPr>
        <p:spPr/>
        <p:txBody>
          <a:bodyPr/>
          <a:lstStyle/>
          <a:p>
            <a:r>
              <a:rPr lang="en-US"/>
              <a:t>Roles and Privileges</a:t>
            </a:r>
          </a:p>
        </p:txBody>
      </p:sp>
      <p:sp>
        <p:nvSpPr>
          <p:cNvPr id="3" name="Content Placeholder 2">
            <a:extLst>
              <a:ext uri="{FF2B5EF4-FFF2-40B4-BE49-F238E27FC236}">
                <a16:creationId xmlns:a16="http://schemas.microsoft.com/office/drawing/2014/main" id="{2D1FCD8D-BE9A-B02D-ED4F-7F67C05851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96448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F67A6-FF68-1266-349F-2BE20C0050F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A31674-2D6B-F8E4-3EAD-7A129DECE6FC}"/>
              </a:ext>
            </a:extLst>
          </p:cNvPr>
          <p:cNvSpPr>
            <a:spLocks noGrp="1"/>
          </p:cNvSpPr>
          <p:nvPr>
            <p:ph idx="1"/>
          </p:nvPr>
        </p:nvSpPr>
        <p:spPr/>
        <p:txBody>
          <a:bodyPr>
            <a:normAutofit fontScale="62500" lnSpcReduction="20000"/>
          </a:bodyPr>
          <a:lstStyle/>
          <a:p>
            <a:r>
              <a:rPr lang="en-US" b="1"/>
              <a:t>Roles – </a:t>
            </a:r>
            <a:r>
              <a:rPr lang="en-US"/>
              <a:t>The principle that can own objects and be granted permissions. E.g. Users &amp; Groups</a:t>
            </a:r>
            <a:endParaRPr lang="en-US" b="1"/>
          </a:p>
          <a:p>
            <a:r>
              <a:rPr lang="en-US" b="1"/>
              <a:t>Privileges</a:t>
            </a:r>
            <a:r>
              <a:rPr lang="en-US"/>
              <a:t> – The set of permissions that a role can be granted to objects in a database or cluster</a:t>
            </a:r>
            <a:endParaRPr lang="en-US" b="1"/>
          </a:p>
          <a:p>
            <a:r>
              <a:rPr lang="en-US" b="1"/>
              <a:t>Ownership</a:t>
            </a:r>
            <a:r>
              <a:rPr lang="en-US"/>
              <a:t> – Every object in a cluster and database is owned by a role and carries a lot of power</a:t>
            </a:r>
            <a:endParaRPr lang="en-US" b="1"/>
          </a:p>
          <a:p>
            <a:r>
              <a:rPr lang="en-US" b="1"/>
              <a:t>Cluster </a:t>
            </a:r>
            <a:r>
              <a:rPr lang="en-US"/>
              <a:t> - The instance of PostgreSQL that's running, each containing one or more databases. A server can have multiple, independent clusters</a:t>
            </a:r>
            <a:endParaRPr lang="en-US" b="1"/>
          </a:p>
          <a:p>
            <a:r>
              <a:rPr lang="en-US" b="1"/>
              <a:t>Database</a:t>
            </a:r>
            <a:r>
              <a:rPr lang="en-US"/>
              <a:t> – The object we mostly care about. ;-) Also essential for database connections. Users connect to a database, not the cluster (specifically)</a:t>
            </a:r>
            <a:endParaRPr lang="en-US" b="1"/>
          </a:p>
          <a:p>
            <a:endParaRPr lang="en-US"/>
          </a:p>
          <a:p>
            <a:endParaRPr lang="en-US"/>
          </a:p>
        </p:txBody>
      </p:sp>
      <p:sp>
        <p:nvSpPr>
          <p:cNvPr id="3" name="Title 2">
            <a:extLst>
              <a:ext uri="{FF2B5EF4-FFF2-40B4-BE49-F238E27FC236}">
                <a16:creationId xmlns:a16="http://schemas.microsoft.com/office/drawing/2014/main" id="{13F16F2A-2EBC-DE2D-C54B-C7320B6ED4C9}"/>
              </a:ext>
            </a:extLst>
          </p:cNvPr>
          <p:cNvSpPr>
            <a:spLocks noGrp="1"/>
          </p:cNvSpPr>
          <p:nvPr>
            <p:ph type="title"/>
          </p:nvPr>
        </p:nvSpPr>
        <p:spPr/>
        <p:txBody>
          <a:bodyPr/>
          <a:lstStyle/>
          <a:p>
            <a:r>
              <a:rPr lang="en-US"/>
              <a:t>The Basics</a:t>
            </a:r>
          </a:p>
        </p:txBody>
      </p:sp>
    </p:spTree>
    <p:extLst>
      <p:ext uri="{BB962C8B-B14F-4D97-AF65-F5344CB8AC3E}">
        <p14:creationId xmlns:p14="http://schemas.microsoft.com/office/powerpoint/2010/main" val="2386366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DE9E-4DE2-4730-DDD6-000535FFA25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714A6C-1071-2650-DDA1-8ABE235482C6}"/>
              </a:ext>
            </a:extLst>
          </p:cNvPr>
          <p:cNvSpPr>
            <a:spLocks noGrp="1"/>
          </p:cNvSpPr>
          <p:nvPr>
            <p:ph idx="1"/>
          </p:nvPr>
        </p:nvSpPr>
        <p:spPr/>
        <p:txBody>
          <a:bodyPr/>
          <a:lstStyle/>
          <a:p>
            <a:r>
              <a:rPr lang="en-US"/>
              <a:t>Not just for extending functionality</a:t>
            </a:r>
          </a:p>
          <a:p>
            <a:r>
              <a:rPr lang="en-US"/>
              <a:t>Package commonly used SQL functions/procedures</a:t>
            </a:r>
          </a:p>
          <a:p>
            <a:r>
              <a:rPr lang="en-US"/>
              <a:t>Versioning required and helpful</a:t>
            </a:r>
          </a:p>
        </p:txBody>
      </p:sp>
      <p:sp>
        <p:nvSpPr>
          <p:cNvPr id="3" name="Title 2">
            <a:extLst>
              <a:ext uri="{FF2B5EF4-FFF2-40B4-BE49-F238E27FC236}">
                <a16:creationId xmlns:a16="http://schemas.microsoft.com/office/drawing/2014/main" id="{D7C577CC-E905-9EC7-D127-C59596F45CDF}"/>
              </a:ext>
            </a:extLst>
          </p:cNvPr>
          <p:cNvSpPr>
            <a:spLocks noGrp="1"/>
          </p:cNvSpPr>
          <p:nvPr>
            <p:ph type="title"/>
          </p:nvPr>
        </p:nvSpPr>
        <p:spPr/>
        <p:txBody>
          <a:bodyPr/>
          <a:lstStyle/>
          <a:p>
            <a:r>
              <a:rPr lang="en-US"/>
              <a:t>Extensibility</a:t>
            </a:r>
          </a:p>
        </p:txBody>
      </p:sp>
      <p:pic>
        <p:nvPicPr>
          <p:cNvPr id="6" name="Picture Placeholder 5">
            <a:extLst>
              <a:ext uri="{FF2B5EF4-FFF2-40B4-BE49-F238E27FC236}">
                <a16:creationId xmlns:a16="http://schemas.microsoft.com/office/drawing/2014/main" id="{E538C9B1-7E66-3061-E867-E5104EBC6FC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821" r="22821"/>
          <a:stretch/>
        </p:blipFill>
        <p:spPr/>
      </p:pic>
      <p:sp>
        <p:nvSpPr>
          <p:cNvPr id="7" name="TextBox 6">
            <a:extLst>
              <a:ext uri="{FF2B5EF4-FFF2-40B4-BE49-F238E27FC236}">
                <a16:creationId xmlns:a16="http://schemas.microsoft.com/office/drawing/2014/main" id="{EB867192-B9FB-5026-AAEF-4CB6CB091AA7}"/>
              </a:ext>
            </a:extLst>
          </p:cNvPr>
          <p:cNvSpPr txBox="1"/>
          <p:nvPr/>
        </p:nvSpPr>
        <p:spPr>
          <a:xfrm>
            <a:off x="-6725" y="6857998"/>
            <a:ext cx="4733365" cy="230832"/>
          </a:xfrm>
          <a:prstGeom prst="rect">
            <a:avLst/>
          </a:prstGeom>
          <a:noFill/>
        </p:spPr>
        <p:txBody>
          <a:bodyPr wrap="square" rtlCol="0">
            <a:spAutoFit/>
          </a:bodyPr>
          <a:lstStyle/>
          <a:p>
            <a:r>
              <a:rPr lang="en-US" sz="900">
                <a:hlinkClick r:id="rId3" tooltip="https://obiwan2208.wordpress.com/2019/10/08/my-desktop-setup/comment-page-1/"/>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27297274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47EA4ED-069D-2988-886B-91924B608331}"/>
              </a:ext>
            </a:extLst>
          </p:cNvPr>
          <p:cNvSpPr/>
          <p:nvPr/>
        </p:nvSpPr>
        <p:spPr>
          <a:xfrm>
            <a:off x="280639" y="236137"/>
            <a:ext cx="11630722" cy="6370654"/>
          </a:xfrm>
          <a:prstGeom prst="roundRect">
            <a:avLst>
              <a:gd name="adj" fmla="val 8193"/>
            </a:avLst>
          </a:prstGeom>
          <a:solidFill>
            <a:srgbClr val="CC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grpSp>
        <p:nvGrpSpPr>
          <p:cNvPr id="20" name="Group 19">
            <a:extLst>
              <a:ext uri="{FF2B5EF4-FFF2-40B4-BE49-F238E27FC236}">
                <a16:creationId xmlns:a16="http://schemas.microsoft.com/office/drawing/2014/main" id="{586FFFE1-C88A-C508-C0F7-EF9A58533A84}"/>
              </a:ext>
            </a:extLst>
          </p:cNvPr>
          <p:cNvGrpSpPr/>
          <p:nvPr/>
        </p:nvGrpSpPr>
        <p:grpSpPr>
          <a:xfrm>
            <a:off x="551533" y="1357282"/>
            <a:ext cx="3594138" cy="4818653"/>
            <a:chOff x="1115123" y="1971255"/>
            <a:chExt cx="2932769" cy="4228823"/>
          </a:xfrm>
          <a:solidFill>
            <a:schemeClr val="bg1"/>
          </a:solidFill>
        </p:grpSpPr>
        <p:sp>
          <p:nvSpPr>
            <p:cNvPr id="8" name="Rectangle: Rounded Corners 7">
              <a:extLst>
                <a:ext uri="{FF2B5EF4-FFF2-40B4-BE49-F238E27FC236}">
                  <a16:creationId xmlns:a16="http://schemas.microsoft.com/office/drawing/2014/main" id="{7DDECC60-391E-3302-221A-E0A264FDFB69}"/>
                </a:ext>
              </a:extLst>
            </p:cNvPr>
            <p:cNvSpPr/>
            <p:nvPr/>
          </p:nvSpPr>
          <p:spPr>
            <a:xfrm>
              <a:off x="1115123" y="1971255"/>
              <a:ext cx="2932769" cy="4228823"/>
            </a:xfrm>
            <a:prstGeom prst="roundRect">
              <a:avLst>
                <a:gd name="adj" fmla="val 8193"/>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pic>
          <p:nvPicPr>
            <p:cNvPr id="7" name="Picture 2">
              <a:extLst>
                <a:ext uri="{FF2B5EF4-FFF2-40B4-BE49-F238E27FC236}">
                  <a16:creationId xmlns:a16="http://schemas.microsoft.com/office/drawing/2014/main" id="{338570FC-1BF8-8F27-FD57-91CF5F893B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4615" y="2266931"/>
              <a:ext cx="742817" cy="766201"/>
            </a:xfrm>
            <a:prstGeom prst="rect">
              <a:avLst/>
            </a:prstGeom>
            <a:grpFill/>
          </p:spPr>
        </p:pic>
        <p:sp>
          <p:nvSpPr>
            <p:cNvPr id="13" name="TextBox 12">
              <a:extLst>
                <a:ext uri="{FF2B5EF4-FFF2-40B4-BE49-F238E27FC236}">
                  <a16:creationId xmlns:a16="http://schemas.microsoft.com/office/drawing/2014/main" id="{89B4A26A-8694-F277-8D67-13CF39D64650}"/>
                </a:ext>
              </a:extLst>
            </p:cNvPr>
            <p:cNvSpPr txBox="1"/>
            <p:nvPr/>
          </p:nvSpPr>
          <p:spPr>
            <a:xfrm flipH="1">
              <a:off x="2251068" y="2300880"/>
              <a:ext cx="1680438" cy="584775"/>
            </a:xfrm>
            <a:prstGeom prst="rect">
              <a:avLst/>
            </a:prstGeom>
            <a:grpFill/>
          </p:spPr>
          <p:txBody>
            <a:bodyPr wrap="square" rtlCol="0">
              <a:spAutoFit/>
            </a:bodyPr>
            <a:lstStyle/>
            <a:p>
              <a:pPr algn="l"/>
              <a:r>
                <a:rPr lang="en-US" sz="3200" i="0">
                  <a:latin typeface="Roboto" panose="02000000000000000000" pitchFamily="2" charset="0"/>
                  <a:ea typeface="Roboto" panose="02000000000000000000" pitchFamily="2" charset="0"/>
                </a:rPr>
                <a:t>Cluster</a:t>
              </a:r>
            </a:p>
          </p:txBody>
        </p:sp>
      </p:grpSp>
      <p:grpSp>
        <p:nvGrpSpPr>
          <p:cNvPr id="21" name="Group 20">
            <a:extLst>
              <a:ext uri="{FF2B5EF4-FFF2-40B4-BE49-F238E27FC236}">
                <a16:creationId xmlns:a16="http://schemas.microsoft.com/office/drawing/2014/main" id="{27501277-D7A8-50D6-33F8-61FB3EFA3967}"/>
              </a:ext>
            </a:extLst>
          </p:cNvPr>
          <p:cNvGrpSpPr/>
          <p:nvPr/>
        </p:nvGrpSpPr>
        <p:grpSpPr>
          <a:xfrm>
            <a:off x="4346067" y="1357283"/>
            <a:ext cx="3594138" cy="4818653"/>
            <a:chOff x="1115123" y="1971255"/>
            <a:chExt cx="2932769" cy="4228823"/>
          </a:xfrm>
          <a:solidFill>
            <a:schemeClr val="bg1"/>
          </a:solidFill>
        </p:grpSpPr>
        <p:sp>
          <p:nvSpPr>
            <p:cNvPr id="22" name="Rectangle: Rounded Corners 21">
              <a:extLst>
                <a:ext uri="{FF2B5EF4-FFF2-40B4-BE49-F238E27FC236}">
                  <a16:creationId xmlns:a16="http://schemas.microsoft.com/office/drawing/2014/main" id="{BF30771F-961F-A57F-B53D-8D4EA7E9E18D}"/>
                </a:ext>
              </a:extLst>
            </p:cNvPr>
            <p:cNvSpPr/>
            <p:nvPr/>
          </p:nvSpPr>
          <p:spPr>
            <a:xfrm>
              <a:off x="1115123" y="1971255"/>
              <a:ext cx="2932769" cy="4228823"/>
            </a:xfrm>
            <a:prstGeom prst="roundRect">
              <a:avLst>
                <a:gd name="adj" fmla="val 8193"/>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pic>
          <p:nvPicPr>
            <p:cNvPr id="23" name="Picture 2">
              <a:extLst>
                <a:ext uri="{FF2B5EF4-FFF2-40B4-BE49-F238E27FC236}">
                  <a16:creationId xmlns:a16="http://schemas.microsoft.com/office/drawing/2014/main" id="{4830C8F1-C6AB-FCF5-8EB7-9CB435569D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4615" y="2266931"/>
              <a:ext cx="742817" cy="766201"/>
            </a:xfrm>
            <a:prstGeom prst="rect">
              <a:avLst/>
            </a:prstGeom>
            <a:grpFill/>
          </p:spPr>
        </p:pic>
        <p:sp>
          <p:nvSpPr>
            <p:cNvPr id="24" name="TextBox 23">
              <a:extLst>
                <a:ext uri="{FF2B5EF4-FFF2-40B4-BE49-F238E27FC236}">
                  <a16:creationId xmlns:a16="http://schemas.microsoft.com/office/drawing/2014/main" id="{962CFF8F-B7E6-4B0E-53DC-2576CC61C207}"/>
                </a:ext>
              </a:extLst>
            </p:cNvPr>
            <p:cNvSpPr txBox="1"/>
            <p:nvPr/>
          </p:nvSpPr>
          <p:spPr>
            <a:xfrm flipH="1">
              <a:off x="2251068" y="2300880"/>
              <a:ext cx="1680438" cy="584775"/>
            </a:xfrm>
            <a:prstGeom prst="rect">
              <a:avLst/>
            </a:prstGeom>
            <a:grpFill/>
          </p:spPr>
          <p:txBody>
            <a:bodyPr wrap="square" rtlCol="0">
              <a:spAutoFit/>
            </a:bodyPr>
            <a:lstStyle/>
            <a:p>
              <a:pPr algn="l"/>
              <a:r>
                <a:rPr lang="en-US" sz="3200" i="0">
                  <a:latin typeface="Roboto" panose="02000000000000000000" pitchFamily="2" charset="0"/>
                  <a:ea typeface="Roboto" panose="02000000000000000000" pitchFamily="2" charset="0"/>
                </a:rPr>
                <a:t>Cluster</a:t>
              </a:r>
            </a:p>
          </p:txBody>
        </p:sp>
      </p:grpSp>
      <p:grpSp>
        <p:nvGrpSpPr>
          <p:cNvPr id="25" name="Group 24">
            <a:extLst>
              <a:ext uri="{FF2B5EF4-FFF2-40B4-BE49-F238E27FC236}">
                <a16:creationId xmlns:a16="http://schemas.microsoft.com/office/drawing/2014/main" id="{5DF5E957-93EA-76D8-BE04-D3B93F377832}"/>
              </a:ext>
            </a:extLst>
          </p:cNvPr>
          <p:cNvGrpSpPr/>
          <p:nvPr/>
        </p:nvGrpSpPr>
        <p:grpSpPr>
          <a:xfrm>
            <a:off x="8140601" y="1357282"/>
            <a:ext cx="3594138" cy="4818653"/>
            <a:chOff x="1115123" y="1971255"/>
            <a:chExt cx="2932769" cy="4228823"/>
          </a:xfrm>
          <a:solidFill>
            <a:schemeClr val="bg1"/>
          </a:solidFill>
        </p:grpSpPr>
        <p:sp>
          <p:nvSpPr>
            <p:cNvPr id="26" name="Rectangle: Rounded Corners 25">
              <a:extLst>
                <a:ext uri="{FF2B5EF4-FFF2-40B4-BE49-F238E27FC236}">
                  <a16:creationId xmlns:a16="http://schemas.microsoft.com/office/drawing/2014/main" id="{6C83A493-792C-C775-CBD2-6E37F7153BFA}"/>
                </a:ext>
              </a:extLst>
            </p:cNvPr>
            <p:cNvSpPr/>
            <p:nvPr/>
          </p:nvSpPr>
          <p:spPr>
            <a:xfrm>
              <a:off x="1115123" y="1971255"/>
              <a:ext cx="2932769" cy="4228823"/>
            </a:xfrm>
            <a:prstGeom prst="roundRect">
              <a:avLst>
                <a:gd name="adj" fmla="val 8193"/>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pic>
          <p:nvPicPr>
            <p:cNvPr id="27" name="Picture 2">
              <a:extLst>
                <a:ext uri="{FF2B5EF4-FFF2-40B4-BE49-F238E27FC236}">
                  <a16:creationId xmlns:a16="http://schemas.microsoft.com/office/drawing/2014/main" id="{E2BDCE9A-E44B-D936-74F6-FE119DC2FF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4615" y="2266931"/>
              <a:ext cx="742817" cy="766201"/>
            </a:xfrm>
            <a:prstGeom prst="rect">
              <a:avLst/>
            </a:prstGeom>
            <a:grpFill/>
          </p:spPr>
        </p:pic>
        <p:sp>
          <p:nvSpPr>
            <p:cNvPr id="28" name="TextBox 27">
              <a:extLst>
                <a:ext uri="{FF2B5EF4-FFF2-40B4-BE49-F238E27FC236}">
                  <a16:creationId xmlns:a16="http://schemas.microsoft.com/office/drawing/2014/main" id="{44BF78AC-64C4-C09F-FC2F-47F36353EB5F}"/>
                </a:ext>
              </a:extLst>
            </p:cNvPr>
            <p:cNvSpPr txBox="1"/>
            <p:nvPr/>
          </p:nvSpPr>
          <p:spPr>
            <a:xfrm flipH="1">
              <a:off x="2251068" y="2300880"/>
              <a:ext cx="1680438" cy="584775"/>
            </a:xfrm>
            <a:prstGeom prst="rect">
              <a:avLst/>
            </a:prstGeom>
            <a:grpFill/>
          </p:spPr>
          <p:txBody>
            <a:bodyPr wrap="square" rtlCol="0">
              <a:spAutoFit/>
            </a:bodyPr>
            <a:lstStyle/>
            <a:p>
              <a:pPr algn="l"/>
              <a:r>
                <a:rPr lang="en-US" sz="3200" i="0">
                  <a:latin typeface="Roboto" panose="02000000000000000000" pitchFamily="2" charset="0"/>
                  <a:ea typeface="Roboto" panose="02000000000000000000" pitchFamily="2" charset="0"/>
                </a:rPr>
                <a:t>Cluster</a:t>
              </a:r>
            </a:p>
          </p:txBody>
        </p:sp>
      </p:grpSp>
      <p:sp>
        <p:nvSpPr>
          <p:cNvPr id="31" name="TextBox 30">
            <a:extLst>
              <a:ext uri="{FF2B5EF4-FFF2-40B4-BE49-F238E27FC236}">
                <a16:creationId xmlns:a16="http://schemas.microsoft.com/office/drawing/2014/main" id="{EC71AD9A-32ED-E9E8-76DF-F4CEEE43B6C7}"/>
              </a:ext>
            </a:extLst>
          </p:cNvPr>
          <p:cNvSpPr txBox="1"/>
          <p:nvPr/>
        </p:nvSpPr>
        <p:spPr>
          <a:xfrm flipH="1">
            <a:off x="1664754" y="504322"/>
            <a:ext cx="5785912" cy="584775"/>
          </a:xfrm>
          <a:prstGeom prst="rect">
            <a:avLst/>
          </a:prstGeom>
          <a:noFill/>
        </p:spPr>
        <p:txBody>
          <a:bodyPr wrap="square" rtlCol="0">
            <a:spAutoFit/>
          </a:bodyPr>
          <a:lstStyle/>
          <a:p>
            <a:pPr algn="l"/>
            <a:r>
              <a:rPr lang="en-US" sz="3200" i="0">
                <a:solidFill>
                  <a:schemeClr val="bg1"/>
                </a:solidFill>
                <a:latin typeface="Roboto" panose="02000000000000000000" pitchFamily="2" charset="0"/>
                <a:ea typeface="Roboto" panose="02000000000000000000" pitchFamily="2" charset="0"/>
              </a:rPr>
              <a:t>Server/Host  (Firewall, Ports)</a:t>
            </a:r>
          </a:p>
        </p:txBody>
      </p:sp>
      <p:sp>
        <p:nvSpPr>
          <p:cNvPr id="2" name="Freeform 1">
            <a:extLst>
              <a:ext uri="{FF2B5EF4-FFF2-40B4-BE49-F238E27FC236}">
                <a16:creationId xmlns:a16="http://schemas.microsoft.com/office/drawing/2014/main" id="{5880F2DB-1813-4948-BC2F-A4B446AB2EB5}"/>
              </a:ext>
            </a:extLst>
          </p:cNvPr>
          <p:cNvSpPr>
            <a:spLocks noChangeArrowheads="1"/>
          </p:cNvSpPr>
          <p:nvPr/>
        </p:nvSpPr>
        <p:spPr bwMode="auto">
          <a:xfrm>
            <a:off x="932611" y="450417"/>
            <a:ext cx="529423" cy="756031"/>
          </a:xfrm>
          <a:custGeom>
            <a:avLst/>
            <a:gdLst>
              <a:gd name="T0" fmla="*/ 1079 w 1163"/>
              <a:gd name="T1" fmla="*/ 0 h 1661"/>
              <a:gd name="T2" fmla="*/ 1079 w 1163"/>
              <a:gd name="T3" fmla="*/ 0 h 1661"/>
              <a:gd name="T4" fmla="*/ 84 w 1163"/>
              <a:gd name="T5" fmla="*/ 0 h 1661"/>
              <a:gd name="T6" fmla="*/ 0 w 1163"/>
              <a:gd name="T7" fmla="*/ 83 h 1661"/>
              <a:gd name="T8" fmla="*/ 0 w 1163"/>
              <a:gd name="T9" fmla="*/ 1577 h 1661"/>
              <a:gd name="T10" fmla="*/ 84 w 1163"/>
              <a:gd name="T11" fmla="*/ 1660 h 1661"/>
              <a:gd name="T12" fmla="*/ 1079 w 1163"/>
              <a:gd name="T13" fmla="*/ 1660 h 1661"/>
              <a:gd name="T14" fmla="*/ 1162 w 1163"/>
              <a:gd name="T15" fmla="*/ 1577 h 1661"/>
              <a:gd name="T16" fmla="*/ 1162 w 1163"/>
              <a:gd name="T17" fmla="*/ 83 h 1661"/>
              <a:gd name="T18" fmla="*/ 1079 w 1163"/>
              <a:gd name="T19" fmla="*/ 0 h 1661"/>
              <a:gd name="T20" fmla="*/ 914 w 1163"/>
              <a:gd name="T21" fmla="*/ 1328 h 1661"/>
              <a:gd name="T22" fmla="*/ 914 w 1163"/>
              <a:gd name="T23" fmla="*/ 1328 h 1661"/>
              <a:gd name="T24" fmla="*/ 831 w 1163"/>
              <a:gd name="T25" fmla="*/ 1245 h 1661"/>
              <a:gd name="T26" fmla="*/ 914 w 1163"/>
              <a:gd name="T27" fmla="*/ 1162 h 1661"/>
              <a:gd name="T28" fmla="*/ 997 w 1163"/>
              <a:gd name="T29" fmla="*/ 1245 h 1661"/>
              <a:gd name="T30" fmla="*/ 914 w 1163"/>
              <a:gd name="T31" fmla="*/ 1328 h 1661"/>
              <a:gd name="T32" fmla="*/ 997 w 1163"/>
              <a:gd name="T33" fmla="*/ 995 h 1661"/>
              <a:gd name="T34" fmla="*/ 997 w 1163"/>
              <a:gd name="T35" fmla="*/ 995 h 1661"/>
              <a:gd name="T36" fmla="*/ 167 w 1163"/>
              <a:gd name="T37" fmla="*/ 995 h 1661"/>
              <a:gd name="T38" fmla="*/ 167 w 1163"/>
              <a:gd name="T39" fmla="*/ 829 h 1661"/>
              <a:gd name="T40" fmla="*/ 997 w 1163"/>
              <a:gd name="T41" fmla="*/ 829 h 1661"/>
              <a:gd name="T42" fmla="*/ 997 w 1163"/>
              <a:gd name="T43" fmla="*/ 995 h 1661"/>
              <a:gd name="T44" fmla="*/ 997 w 1163"/>
              <a:gd name="T45" fmla="*/ 663 h 1661"/>
              <a:gd name="T46" fmla="*/ 997 w 1163"/>
              <a:gd name="T47" fmla="*/ 663 h 1661"/>
              <a:gd name="T48" fmla="*/ 167 w 1163"/>
              <a:gd name="T49" fmla="*/ 663 h 1661"/>
              <a:gd name="T50" fmla="*/ 167 w 1163"/>
              <a:gd name="T51" fmla="*/ 498 h 1661"/>
              <a:gd name="T52" fmla="*/ 997 w 1163"/>
              <a:gd name="T53" fmla="*/ 498 h 1661"/>
              <a:gd name="T54" fmla="*/ 997 w 1163"/>
              <a:gd name="T55" fmla="*/ 663 h 1661"/>
              <a:gd name="T56" fmla="*/ 997 w 1163"/>
              <a:gd name="T57" fmla="*/ 332 h 1661"/>
              <a:gd name="T58" fmla="*/ 997 w 1163"/>
              <a:gd name="T59" fmla="*/ 332 h 1661"/>
              <a:gd name="T60" fmla="*/ 167 w 1163"/>
              <a:gd name="T61" fmla="*/ 332 h 1661"/>
              <a:gd name="T62" fmla="*/ 167 w 1163"/>
              <a:gd name="T63" fmla="*/ 166 h 1661"/>
              <a:gd name="T64" fmla="*/ 997 w 1163"/>
              <a:gd name="T65" fmla="*/ 166 h 1661"/>
              <a:gd name="T66" fmla="*/ 997 w 1163"/>
              <a:gd name="T67" fmla="*/ 332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3" h="1661">
                <a:moveTo>
                  <a:pt x="1079" y="0"/>
                </a:moveTo>
                <a:lnTo>
                  <a:pt x="1079" y="0"/>
                </a:lnTo>
                <a:cubicBezTo>
                  <a:pt x="84" y="0"/>
                  <a:pt x="84" y="0"/>
                  <a:pt x="84" y="0"/>
                </a:cubicBezTo>
                <a:cubicBezTo>
                  <a:pt x="38" y="0"/>
                  <a:pt x="0" y="37"/>
                  <a:pt x="0" y="83"/>
                </a:cubicBezTo>
                <a:cubicBezTo>
                  <a:pt x="0" y="1577"/>
                  <a:pt x="0" y="1577"/>
                  <a:pt x="0" y="1577"/>
                </a:cubicBezTo>
                <a:cubicBezTo>
                  <a:pt x="0" y="1622"/>
                  <a:pt x="38" y="1660"/>
                  <a:pt x="84" y="1660"/>
                </a:cubicBezTo>
                <a:cubicBezTo>
                  <a:pt x="1079" y="1660"/>
                  <a:pt x="1079" y="1660"/>
                  <a:pt x="1079" y="1660"/>
                </a:cubicBezTo>
                <a:cubicBezTo>
                  <a:pt x="1125" y="1660"/>
                  <a:pt x="1162" y="1622"/>
                  <a:pt x="1162" y="1577"/>
                </a:cubicBezTo>
                <a:cubicBezTo>
                  <a:pt x="1162" y="83"/>
                  <a:pt x="1162" y="83"/>
                  <a:pt x="1162" y="83"/>
                </a:cubicBezTo>
                <a:cubicBezTo>
                  <a:pt x="1162" y="37"/>
                  <a:pt x="1125" y="0"/>
                  <a:pt x="1079" y="0"/>
                </a:cubicBezTo>
                <a:close/>
                <a:moveTo>
                  <a:pt x="914" y="1328"/>
                </a:moveTo>
                <a:lnTo>
                  <a:pt x="914" y="1328"/>
                </a:lnTo>
                <a:cubicBezTo>
                  <a:pt x="868" y="1328"/>
                  <a:pt x="831" y="1290"/>
                  <a:pt x="831" y="1245"/>
                </a:cubicBezTo>
                <a:cubicBezTo>
                  <a:pt x="831" y="1199"/>
                  <a:pt x="868" y="1162"/>
                  <a:pt x="914" y="1162"/>
                </a:cubicBezTo>
                <a:cubicBezTo>
                  <a:pt x="960" y="1162"/>
                  <a:pt x="997" y="1199"/>
                  <a:pt x="997" y="1245"/>
                </a:cubicBezTo>
                <a:cubicBezTo>
                  <a:pt x="997" y="1290"/>
                  <a:pt x="960" y="1328"/>
                  <a:pt x="914" y="1328"/>
                </a:cubicBezTo>
                <a:close/>
                <a:moveTo>
                  <a:pt x="997" y="995"/>
                </a:moveTo>
                <a:lnTo>
                  <a:pt x="997" y="995"/>
                </a:lnTo>
                <a:cubicBezTo>
                  <a:pt x="167" y="995"/>
                  <a:pt x="167" y="995"/>
                  <a:pt x="167" y="995"/>
                </a:cubicBezTo>
                <a:cubicBezTo>
                  <a:pt x="167" y="829"/>
                  <a:pt x="167" y="829"/>
                  <a:pt x="167" y="829"/>
                </a:cubicBezTo>
                <a:cubicBezTo>
                  <a:pt x="997" y="829"/>
                  <a:pt x="997" y="829"/>
                  <a:pt x="997" y="829"/>
                </a:cubicBezTo>
                <a:lnTo>
                  <a:pt x="997" y="995"/>
                </a:lnTo>
                <a:close/>
                <a:moveTo>
                  <a:pt x="997" y="663"/>
                </a:moveTo>
                <a:lnTo>
                  <a:pt x="997" y="663"/>
                </a:lnTo>
                <a:cubicBezTo>
                  <a:pt x="167" y="663"/>
                  <a:pt x="167" y="663"/>
                  <a:pt x="167" y="663"/>
                </a:cubicBezTo>
                <a:cubicBezTo>
                  <a:pt x="167" y="498"/>
                  <a:pt x="167" y="498"/>
                  <a:pt x="167" y="498"/>
                </a:cubicBezTo>
                <a:cubicBezTo>
                  <a:pt x="997" y="498"/>
                  <a:pt x="997" y="498"/>
                  <a:pt x="997" y="498"/>
                </a:cubicBezTo>
                <a:lnTo>
                  <a:pt x="997" y="663"/>
                </a:lnTo>
                <a:close/>
                <a:moveTo>
                  <a:pt x="997" y="332"/>
                </a:moveTo>
                <a:lnTo>
                  <a:pt x="997" y="332"/>
                </a:lnTo>
                <a:cubicBezTo>
                  <a:pt x="167" y="332"/>
                  <a:pt x="167" y="332"/>
                  <a:pt x="167" y="332"/>
                </a:cubicBezTo>
                <a:cubicBezTo>
                  <a:pt x="167" y="166"/>
                  <a:pt x="167" y="166"/>
                  <a:pt x="167" y="166"/>
                </a:cubicBezTo>
                <a:cubicBezTo>
                  <a:pt x="997" y="166"/>
                  <a:pt x="997" y="166"/>
                  <a:pt x="997" y="166"/>
                </a:cubicBezTo>
                <a:lnTo>
                  <a:pt x="997" y="332"/>
                </a:lnTo>
                <a:close/>
              </a:path>
            </a:pathLst>
          </a:custGeom>
          <a:solidFill>
            <a:schemeClr val="bg1"/>
          </a:solidFill>
          <a:ln>
            <a:solidFill>
              <a:schemeClr val="bg1"/>
            </a:solidFill>
          </a:ln>
          <a:effectLst/>
        </p:spPr>
        <p:txBody>
          <a:bodyPr wrap="none" anchor="ctr"/>
          <a:ls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nvGrpSpPr>
          <p:cNvPr id="6" name="Group 5">
            <a:extLst>
              <a:ext uri="{FF2B5EF4-FFF2-40B4-BE49-F238E27FC236}">
                <a16:creationId xmlns:a16="http://schemas.microsoft.com/office/drawing/2014/main" id="{25572933-2DC0-52BB-4D50-24D105D5CA2F}"/>
              </a:ext>
            </a:extLst>
          </p:cNvPr>
          <p:cNvGrpSpPr/>
          <p:nvPr/>
        </p:nvGrpSpPr>
        <p:grpSpPr>
          <a:xfrm>
            <a:off x="1063782" y="3000384"/>
            <a:ext cx="2569641" cy="1187814"/>
            <a:chOff x="1063782" y="2993822"/>
            <a:chExt cx="2569641" cy="1187814"/>
          </a:xfrm>
        </p:grpSpPr>
        <p:sp>
          <p:nvSpPr>
            <p:cNvPr id="4" name="TextBox 3">
              <a:extLst>
                <a:ext uri="{FF2B5EF4-FFF2-40B4-BE49-F238E27FC236}">
                  <a16:creationId xmlns:a16="http://schemas.microsoft.com/office/drawing/2014/main" id="{8C6141AE-F27E-8183-0900-8EECD0837D75}"/>
                </a:ext>
              </a:extLst>
            </p:cNvPr>
            <p:cNvSpPr txBox="1"/>
            <p:nvPr/>
          </p:nvSpPr>
          <p:spPr>
            <a:xfrm flipH="1">
              <a:off x="1194952" y="2993822"/>
              <a:ext cx="2307300" cy="584775"/>
            </a:xfrm>
            <a:prstGeom prst="rect">
              <a:avLst/>
            </a:prstGeom>
            <a:solidFill>
              <a:schemeClr val="bg1"/>
            </a:solidFill>
          </p:spPr>
          <p:txBody>
            <a:bodyPr wrap="square" rtlCol="0">
              <a:spAutoFit/>
            </a:bodyPr>
            <a:lstStyle/>
            <a:p>
              <a:pPr algn="l"/>
              <a:r>
                <a:rPr lang="en-US" sz="3200" i="0">
                  <a:latin typeface="Roboto" panose="02000000000000000000" pitchFamily="2" charset="0"/>
                  <a:ea typeface="Roboto" panose="02000000000000000000" pitchFamily="2" charset="0"/>
                </a:rPr>
                <a:t>Port: 5432</a:t>
              </a:r>
            </a:p>
          </p:txBody>
        </p:sp>
        <p:sp>
          <p:nvSpPr>
            <p:cNvPr id="5" name="TextBox 4">
              <a:extLst>
                <a:ext uri="{FF2B5EF4-FFF2-40B4-BE49-F238E27FC236}">
                  <a16:creationId xmlns:a16="http://schemas.microsoft.com/office/drawing/2014/main" id="{721C26EA-1599-BFA7-0B01-22107D47E5A7}"/>
                </a:ext>
              </a:extLst>
            </p:cNvPr>
            <p:cNvSpPr txBox="1"/>
            <p:nvPr/>
          </p:nvSpPr>
          <p:spPr>
            <a:xfrm flipH="1">
              <a:off x="1063782" y="3596861"/>
              <a:ext cx="2569641" cy="584775"/>
            </a:xfrm>
            <a:prstGeom prst="rect">
              <a:avLst/>
            </a:prstGeom>
            <a:solidFill>
              <a:schemeClr val="bg1"/>
            </a:solidFill>
          </p:spPr>
          <p:txBody>
            <a:bodyPr wrap="square" rtlCol="0">
              <a:spAutoFit/>
            </a:bodyPr>
            <a:lstStyle/>
            <a:p>
              <a:pPr algn="l"/>
              <a:r>
                <a:rPr lang="en-US" sz="3200" err="1">
                  <a:latin typeface="Roboto" panose="02000000000000000000" pitchFamily="2" charset="0"/>
                  <a:ea typeface="Roboto" panose="02000000000000000000" pitchFamily="2" charset="0"/>
                </a:rPr>
                <a:t>p</a:t>
              </a:r>
              <a:r>
                <a:rPr lang="en-US" sz="3200" i="0" err="1">
                  <a:latin typeface="Roboto" panose="02000000000000000000" pitchFamily="2" charset="0"/>
                  <a:ea typeface="Roboto" panose="02000000000000000000" pitchFamily="2" charset="0"/>
                </a:rPr>
                <a:t>g_hba.conf</a:t>
              </a:r>
              <a:endParaRPr lang="en-US" sz="3200" i="0">
                <a:latin typeface="Roboto" panose="02000000000000000000" pitchFamily="2" charset="0"/>
                <a:ea typeface="Roboto" panose="02000000000000000000" pitchFamily="2" charset="0"/>
              </a:endParaRPr>
            </a:p>
          </p:txBody>
        </p:sp>
      </p:grpSp>
      <p:grpSp>
        <p:nvGrpSpPr>
          <p:cNvPr id="9" name="Group 8">
            <a:extLst>
              <a:ext uri="{FF2B5EF4-FFF2-40B4-BE49-F238E27FC236}">
                <a16:creationId xmlns:a16="http://schemas.microsoft.com/office/drawing/2014/main" id="{D5773714-5514-6A8E-0752-23E131E617A2}"/>
              </a:ext>
            </a:extLst>
          </p:cNvPr>
          <p:cNvGrpSpPr/>
          <p:nvPr/>
        </p:nvGrpSpPr>
        <p:grpSpPr>
          <a:xfrm>
            <a:off x="4927541" y="3000384"/>
            <a:ext cx="2569641" cy="1187814"/>
            <a:chOff x="1063782" y="2993822"/>
            <a:chExt cx="2569641" cy="1187814"/>
          </a:xfrm>
        </p:grpSpPr>
        <p:sp>
          <p:nvSpPr>
            <p:cNvPr id="10" name="TextBox 9">
              <a:extLst>
                <a:ext uri="{FF2B5EF4-FFF2-40B4-BE49-F238E27FC236}">
                  <a16:creationId xmlns:a16="http://schemas.microsoft.com/office/drawing/2014/main" id="{60D81D0C-6D7A-737C-3802-94E9B1D9E4F6}"/>
                </a:ext>
              </a:extLst>
            </p:cNvPr>
            <p:cNvSpPr txBox="1"/>
            <p:nvPr/>
          </p:nvSpPr>
          <p:spPr>
            <a:xfrm flipH="1">
              <a:off x="1194952" y="2993822"/>
              <a:ext cx="2307300" cy="584775"/>
            </a:xfrm>
            <a:prstGeom prst="rect">
              <a:avLst/>
            </a:prstGeom>
            <a:solidFill>
              <a:schemeClr val="bg1"/>
            </a:solidFill>
          </p:spPr>
          <p:txBody>
            <a:bodyPr wrap="square" rtlCol="0">
              <a:spAutoFit/>
            </a:bodyPr>
            <a:lstStyle/>
            <a:p>
              <a:pPr algn="l"/>
              <a:r>
                <a:rPr lang="en-US" sz="3200" i="0">
                  <a:latin typeface="Roboto" panose="02000000000000000000" pitchFamily="2" charset="0"/>
                  <a:ea typeface="Roboto" panose="02000000000000000000" pitchFamily="2" charset="0"/>
                </a:rPr>
                <a:t>Port: 5433</a:t>
              </a:r>
            </a:p>
          </p:txBody>
        </p:sp>
        <p:sp>
          <p:nvSpPr>
            <p:cNvPr id="11" name="TextBox 10">
              <a:extLst>
                <a:ext uri="{FF2B5EF4-FFF2-40B4-BE49-F238E27FC236}">
                  <a16:creationId xmlns:a16="http://schemas.microsoft.com/office/drawing/2014/main" id="{61E22544-AD57-9A05-BCD0-7028E09B903A}"/>
                </a:ext>
              </a:extLst>
            </p:cNvPr>
            <p:cNvSpPr txBox="1"/>
            <p:nvPr/>
          </p:nvSpPr>
          <p:spPr>
            <a:xfrm flipH="1">
              <a:off x="1063782" y="3596861"/>
              <a:ext cx="2569641" cy="584775"/>
            </a:xfrm>
            <a:prstGeom prst="rect">
              <a:avLst/>
            </a:prstGeom>
            <a:solidFill>
              <a:schemeClr val="bg1"/>
            </a:solidFill>
          </p:spPr>
          <p:txBody>
            <a:bodyPr wrap="square" rtlCol="0">
              <a:spAutoFit/>
            </a:bodyPr>
            <a:lstStyle/>
            <a:p>
              <a:pPr algn="l"/>
              <a:r>
                <a:rPr lang="en-US" sz="3200" err="1">
                  <a:latin typeface="Roboto" panose="02000000000000000000" pitchFamily="2" charset="0"/>
                  <a:ea typeface="Roboto" panose="02000000000000000000" pitchFamily="2" charset="0"/>
                </a:rPr>
                <a:t>p</a:t>
              </a:r>
              <a:r>
                <a:rPr lang="en-US" sz="3200" i="0" err="1">
                  <a:latin typeface="Roboto" panose="02000000000000000000" pitchFamily="2" charset="0"/>
                  <a:ea typeface="Roboto" panose="02000000000000000000" pitchFamily="2" charset="0"/>
                </a:rPr>
                <a:t>g_hba.conf</a:t>
              </a:r>
              <a:endParaRPr lang="en-US" sz="3200" i="0">
                <a:latin typeface="Roboto" panose="02000000000000000000" pitchFamily="2" charset="0"/>
                <a:ea typeface="Roboto" panose="02000000000000000000" pitchFamily="2" charset="0"/>
              </a:endParaRPr>
            </a:p>
          </p:txBody>
        </p:sp>
      </p:grpSp>
      <p:grpSp>
        <p:nvGrpSpPr>
          <p:cNvPr id="12" name="Group 11">
            <a:extLst>
              <a:ext uri="{FF2B5EF4-FFF2-40B4-BE49-F238E27FC236}">
                <a16:creationId xmlns:a16="http://schemas.microsoft.com/office/drawing/2014/main" id="{FE0DF31A-E2AA-9898-A82C-4B1C2D85A0E5}"/>
              </a:ext>
            </a:extLst>
          </p:cNvPr>
          <p:cNvGrpSpPr/>
          <p:nvPr/>
        </p:nvGrpSpPr>
        <p:grpSpPr>
          <a:xfrm>
            <a:off x="8640962" y="3000384"/>
            <a:ext cx="2569641" cy="1187814"/>
            <a:chOff x="1063782" y="2993822"/>
            <a:chExt cx="2569641" cy="1187814"/>
          </a:xfrm>
        </p:grpSpPr>
        <p:sp>
          <p:nvSpPr>
            <p:cNvPr id="14" name="TextBox 13">
              <a:extLst>
                <a:ext uri="{FF2B5EF4-FFF2-40B4-BE49-F238E27FC236}">
                  <a16:creationId xmlns:a16="http://schemas.microsoft.com/office/drawing/2014/main" id="{F28BF804-A46B-E883-35D5-1A7AC4BF2BFF}"/>
                </a:ext>
              </a:extLst>
            </p:cNvPr>
            <p:cNvSpPr txBox="1"/>
            <p:nvPr/>
          </p:nvSpPr>
          <p:spPr>
            <a:xfrm flipH="1">
              <a:off x="1194952" y="2993822"/>
              <a:ext cx="2307300" cy="584775"/>
            </a:xfrm>
            <a:prstGeom prst="rect">
              <a:avLst/>
            </a:prstGeom>
            <a:solidFill>
              <a:schemeClr val="bg1"/>
            </a:solidFill>
          </p:spPr>
          <p:txBody>
            <a:bodyPr wrap="square" rtlCol="0">
              <a:spAutoFit/>
            </a:bodyPr>
            <a:lstStyle/>
            <a:p>
              <a:pPr algn="l"/>
              <a:r>
                <a:rPr lang="en-US" sz="3200" i="0">
                  <a:latin typeface="Roboto" panose="02000000000000000000" pitchFamily="2" charset="0"/>
                  <a:ea typeface="Roboto" panose="02000000000000000000" pitchFamily="2" charset="0"/>
                </a:rPr>
                <a:t>Port: 5434</a:t>
              </a:r>
            </a:p>
          </p:txBody>
        </p:sp>
        <p:sp>
          <p:nvSpPr>
            <p:cNvPr id="15" name="TextBox 14">
              <a:extLst>
                <a:ext uri="{FF2B5EF4-FFF2-40B4-BE49-F238E27FC236}">
                  <a16:creationId xmlns:a16="http://schemas.microsoft.com/office/drawing/2014/main" id="{F6982BED-9127-A675-D601-9D609E239C40}"/>
                </a:ext>
              </a:extLst>
            </p:cNvPr>
            <p:cNvSpPr txBox="1"/>
            <p:nvPr/>
          </p:nvSpPr>
          <p:spPr>
            <a:xfrm flipH="1">
              <a:off x="1063782" y="3596861"/>
              <a:ext cx="2569641" cy="584775"/>
            </a:xfrm>
            <a:prstGeom prst="rect">
              <a:avLst/>
            </a:prstGeom>
            <a:solidFill>
              <a:schemeClr val="bg1"/>
            </a:solidFill>
          </p:spPr>
          <p:txBody>
            <a:bodyPr wrap="square" rtlCol="0">
              <a:spAutoFit/>
            </a:bodyPr>
            <a:lstStyle/>
            <a:p>
              <a:pPr algn="l"/>
              <a:r>
                <a:rPr lang="en-US" sz="3200" err="1">
                  <a:latin typeface="Roboto" panose="02000000000000000000" pitchFamily="2" charset="0"/>
                  <a:ea typeface="Roboto" panose="02000000000000000000" pitchFamily="2" charset="0"/>
                </a:rPr>
                <a:t>p</a:t>
              </a:r>
              <a:r>
                <a:rPr lang="en-US" sz="3200" i="0" err="1">
                  <a:latin typeface="Roboto" panose="02000000000000000000" pitchFamily="2" charset="0"/>
                  <a:ea typeface="Roboto" panose="02000000000000000000" pitchFamily="2" charset="0"/>
                </a:rPr>
                <a:t>g_hba.conf</a:t>
              </a:r>
              <a:endParaRPr lang="en-US" sz="3200" i="0">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7327517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DDECC60-391E-3302-221A-E0A264FDFB69}"/>
              </a:ext>
            </a:extLst>
          </p:cNvPr>
          <p:cNvSpPr/>
          <p:nvPr/>
        </p:nvSpPr>
        <p:spPr>
          <a:xfrm>
            <a:off x="280639" y="221002"/>
            <a:ext cx="11630722" cy="6350558"/>
          </a:xfrm>
          <a:prstGeom prst="roundRect">
            <a:avLst>
              <a:gd name="adj" fmla="val 8193"/>
            </a:avLst>
          </a:prstGeom>
          <a:solidFill>
            <a:schemeClr val="bg1"/>
          </a:solid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10" name="Rectangle: Rounded Corners 9">
            <a:extLst>
              <a:ext uri="{FF2B5EF4-FFF2-40B4-BE49-F238E27FC236}">
                <a16:creationId xmlns:a16="http://schemas.microsoft.com/office/drawing/2014/main" id="{BDC1E6F6-14EF-A065-6632-AB88952DB4F0}"/>
              </a:ext>
            </a:extLst>
          </p:cNvPr>
          <p:cNvSpPr/>
          <p:nvPr/>
        </p:nvSpPr>
        <p:spPr>
          <a:xfrm>
            <a:off x="637565" y="1640005"/>
            <a:ext cx="5318530" cy="4708455"/>
          </a:xfrm>
          <a:prstGeom prst="roundRect">
            <a:avLst>
              <a:gd name="adj" fmla="val 6843"/>
            </a:avLst>
          </a:prstGeom>
          <a:solidFill>
            <a:schemeClr val="bg1">
              <a:lumMod val="9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2400">
              <a:solidFill>
                <a:schemeClr val="tx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sz="2400">
              <a:solidFill>
                <a:schemeClr val="tx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sz="2400">
              <a:solidFill>
                <a:schemeClr val="tx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sz="2400">
              <a:solidFill>
                <a:schemeClr val="tx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sz="2400">
              <a:solidFill>
                <a:schemeClr val="tx1"/>
              </a:solidFill>
              <a:latin typeface="Roboto" panose="02000000000000000000" pitchFamily="2" charset="0"/>
              <a:ea typeface="Roboto" panose="02000000000000000000" pitchFamily="2" charset="0"/>
            </a:endParaRPr>
          </a:p>
        </p:txBody>
      </p:sp>
      <p:pic>
        <p:nvPicPr>
          <p:cNvPr id="7" name="Picture 2">
            <a:extLst>
              <a:ext uri="{FF2B5EF4-FFF2-40B4-BE49-F238E27FC236}">
                <a16:creationId xmlns:a16="http://schemas.microsoft.com/office/drawing/2014/main" id="{338570FC-1BF8-8F27-FD57-91CF5F893B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482" y="732465"/>
            <a:ext cx="742817" cy="7972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AF0EC3-7E24-B1EC-31B5-80DC6ADFFE19}"/>
              </a:ext>
            </a:extLst>
          </p:cNvPr>
          <p:cNvSpPr txBox="1"/>
          <p:nvPr/>
        </p:nvSpPr>
        <p:spPr>
          <a:xfrm flipH="1">
            <a:off x="2632136" y="1852560"/>
            <a:ext cx="1317912" cy="523220"/>
          </a:xfrm>
          <a:prstGeom prst="rect">
            <a:avLst/>
          </a:prstGeom>
          <a:noFill/>
        </p:spPr>
        <p:txBody>
          <a:bodyPr wrap="square" rtlCol="0">
            <a:spAutoFit/>
          </a:bodyPr>
          <a:lstStyle/>
          <a:p>
            <a:pPr algn="l"/>
            <a:r>
              <a:rPr lang="en-US" sz="2800" i="0">
                <a:latin typeface="Roboto" panose="02000000000000000000" pitchFamily="2" charset="0"/>
                <a:ea typeface="Roboto" panose="02000000000000000000" pitchFamily="2" charset="0"/>
              </a:rPr>
              <a:t>ROLES</a:t>
            </a:r>
          </a:p>
        </p:txBody>
      </p:sp>
      <p:sp>
        <p:nvSpPr>
          <p:cNvPr id="13" name="TextBox 12">
            <a:extLst>
              <a:ext uri="{FF2B5EF4-FFF2-40B4-BE49-F238E27FC236}">
                <a16:creationId xmlns:a16="http://schemas.microsoft.com/office/drawing/2014/main" id="{89B4A26A-8694-F277-8D67-13CF39D64650}"/>
              </a:ext>
            </a:extLst>
          </p:cNvPr>
          <p:cNvSpPr txBox="1"/>
          <p:nvPr/>
        </p:nvSpPr>
        <p:spPr>
          <a:xfrm flipH="1">
            <a:off x="1587935" y="774857"/>
            <a:ext cx="1680438" cy="584775"/>
          </a:xfrm>
          <a:prstGeom prst="rect">
            <a:avLst/>
          </a:prstGeom>
          <a:noFill/>
        </p:spPr>
        <p:txBody>
          <a:bodyPr wrap="square" rtlCol="0">
            <a:spAutoFit/>
          </a:bodyPr>
          <a:lstStyle/>
          <a:p>
            <a:pPr algn="l"/>
            <a:r>
              <a:rPr lang="en-US" sz="3200" i="0">
                <a:latin typeface="Roboto" panose="02000000000000000000" pitchFamily="2" charset="0"/>
                <a:ea typeface="Roboto" panose="02000000000000000000" pitchFamily="2" charset="0"/>
              </a:rPr>
              <a:t>Cluster</a:t>
            </a:r>
          </a:p>
        </p:txBody>
      </p:sp>
      <p:sp>
        <p:nvSpPr>
          <p:cNvPr id="17" name="Rectangle: Rounded Corners 16">
            <a:extLst>
              <a:ext uri="{FF2B5EF4-FFF2-40B4-BE49-F238E27FC236}">
                <a16:creationId xmlns:a16="http://schemas.microsoft.com/office/drawing/2014/main" id="{8AD66207-224A-6C79-7E17-C5D18B3AFDD3}"/>
              </a:ext>
            </a:extLst>
          </p:cNvPr>
          <p:cNvSpPr/>
          <p:nvPr/>
        </p:nvSpPr>
        <p:spPr>
          <a:xfrm>
            <a:off x="6361169" y="1640005"/>
            <a:ext cx="5148747" cy="4708455"/>
          </a:xfrm>
          <a:prstGeom prst="roundRect">
            <a:avLst>
              <a:gd name="adj" fmla="val 6843"/>
            </a:avLst>
          </a:prstGeom>
          <a:solidFill>
            <a:schemeClr val="bg1">
              <a:lumMod val="95000"/>
            </a:schemeClr>
          </a:solid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2400">
              <a:solidFill>
                <a:schemeClr val="tx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sz="2400">
              <a:solidFill>
                <a:schemeClr val="tx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sz="2400">
              <a:solidFill>
                <a:schemeClr val="tx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sz="2400">
              <a:solidFill>
                <a:schemeClr val="tx1"/>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sz="2400">
              <a:solidFill>
                <a:schemeClr val="tx1"/>
              </a:solidFill>
              <a:latin typeface="Roboto" panose="02000000000000000000" pitchFamily="2" charset="0"/>
              <a:ea typeface="Roboto" panose="02000000000000000000" pitchFamily="2" charset="0"/>
            </a:endParaRPr>
          </a:p>
        </p:txBody>
      </p:sp>
      <p:pic>
        <p:nvPicPr>
          <p:cNvPr id="5" name="Graphic 4" descr="Database with solid fill">
            <a:extLst>
              <a:ext uri="{FF2B5EF4-FFF2-40B4-BE49-F238E27FC236}">
                <a16:creationId xmlns:a16="http://schemas.microsoft.com/office/drawing/2014/main" id="{0C28A70B-1D77-3C0F-2A62-2015453043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9589" y="2983922"/>
            <a:ext cx="914400" cy="1036918"/>
          </a:xfrm>
          <a:prstGeom prst="rect">
            <a:avLst/>
          </a:prstGeom>
        </p:spPr>
      </p:pic>
      <p:sp>
        <p:nvSpPr>
          <p:cNvPr id="12" name="TextBox 11">
            <a:extLst>
              <a:ext uri="{FF2B5EF4-FFF2-40B4-BE49-F238E27FC236}">
                <a16:creationId xmlns:a16="http://schemas.microsoft.com/office/drawing/2014/main" id="{758756A3-7E50-B59C-931B-EDF405B64D27}"/>
              </a:ext>
            </a:extLst>
          </p:cNvPr>
          <p:cNvSpPr txBox="1"/>
          <p:nvPr/>
        </p:nvSpPr>
        <p:spPr>
          <a:xfrm flipH="1">
            <a:off x="8100240" y="1864591"/>
            <a:ext cx="1942919" cy="523220"/>
          </a:xfrm>
          <a:prstGeom prst="rect">
            <a:avLst/>
          </a:prstGeom>
          <a:noFill/>
        </p:spPr>
        <p:txBody>
          <a:bodyPr wrap="square" rtlCol="0">
            <a:spAutoFit/>
          </a:bodyPr>
          <a:lstStyle/>
          <a:p>
            <a:pPr algn="l"/>
            <a:r>
              <a:rPr lang="en-US" sz="2800" i="0">
                <a:latin typeface="Roboto" panose="02000000000000000000" pitchFamily="2" charset="0"/>
                <a:ea typeface="Roboto" panose="02000000000000000000" pitchFamily="2" charset="0"/>
              </a:rPr>
              <a:t>Databases</a:t>
            </a:r>
          </a:p>
        </p:txBody>
      </p:sp>
      <p:pic>
        <p:nvPicPr>
          <p:cNvPr id="16" name="Graphic 15" descr="Database with solid fill">
            <a:extLst>
              <a:ext uri="{FF2B5EF4-FFF2-40B4-BE49-F238E27FC236}">
                <a16:creationId xmlns:a16="http://schemas.microsoft.com/office/drawing/2014/main" id="{74D89097-832A-D951-81BA-15DC66350B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2178" y="4045324"/>
            <a:ext cx="914400" cy="1036918"/>
          </a:xfrm>
          <a:prstGeom prst="rect">
            <a:avLst/>
          </a:prstGeom>
        </p:spPr>
      </p:pic>
      <p:pic>
        <p:nvPicPr>
          <p:cNvPr id="20" name="Graphic 19" descr="Database with solid fill">
            <a:extLst>
              <a:ext uri="{FF2B5EF4-FFF2-40B4-BE49-F238E27FC236}">
                <a16:creationId xmlns:a16="http://schemas.microsoft.com/office/drawing/2014/main" id="{50557FF8-339B-3EA0-6A45-7C18FB7930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88458" y="3185724"/>
            <a:ext cx="914400" cy="1036918"/>
          </a:xfrm>
          <a:prstGeom prst="rect">
            <a:avLst/>
          </a:prstGeom>
        </p:spPr>
      </p:pic>
      <p:pic>
        <p:nvPicPr>
          <p:cNvPr id="21" name="Graphic 20" descr="Database with solid fill">
            <a:extLst>
              <a:ext uri="{FF2B5EF4-FFF2-40B4-BE49-F238E27FC236}">
                <a16:creationId xmlns:a16="http://schemas.microsoft.com/office/drawing/2014/main" id="{92C2F9EE-558B-7628-755A-3A0FEE89CC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40749" y="4955031"/>
            <a:ext cx="914400" cy="1036918"/>
          </a:xfrm>
          <a:prstGeom prst="rect">
            <a:avLst/>
          </a:prstGeom>
        </p:spPr>
      </p:pic>
      <p:pic>
        <p:nvPicPr>
          <p:cNvPr id="22" name="Graphic 21" descr="Database with solid fill">
            <a:extLst>
              <a:ext uri="{FF2B5EF4-FFF2-40B4-BE49-F238E27FC236}">
                <a16:creationId xmlns:a16="http://schemas.microsoft.com/office/drawing/2014/main" id="{641F5AF5-BB2A-41EA-C653-E9B99E0D82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23576" y="4968719"/>
            <a:ext cx="914400" cy="1036918"/>
          </a:xfrm>
          <a:prstGeom prst="rect">
            <a:avLst/>
          </a:prstGeom>
        </p:spPr>
      </p:pic>
      <p:pic>
        <p:nvPicPr>
          <p:cNvPr id="23" name="Graphic 22" descr="Database with solid fill">
            <a:extLst>
              <a:ext uri="{FF2B5EF4-FFF2-40B4-BE49-F238E27FC236}">
                <a16:creationId xmlns:a16="http://schemas.microsoft.com/office/drawing/2014/main" id="{1F633346-8F1B-DAD8-F5A6-E049C3757E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1351" y="3807559"/>
            <a:ext cx="914400" cy="1036918"/>
          </a:xfrm>
          <a:prstGeom prst="rect">
            <a:avLst/>
          </a:prstGeom>
        </p:spPr>
      </p:pic>
      <p:pic>
        <p:nvPicPr>
          <p:cNvPr id="36" name="Picture 35" descr="Icon&#10;&#10;Description automatically generated">
            <a:extLst>
              <a:ext uri="{FF2B5EF4-FFF2-40B4-BE49-F238E27FC236}">
                <a16:creationId xmlns:a16="http://schemas.microsoft.com/office/drawing/2014/main" id="{7C69855F-A481-81E1-E827-AB27A9EC22AB}"/>
              </a:ext>
            </a:extLst>
          </p:cNvPr>
          <p:cNvPicPr>
            <a:picLocks noChangeAspect="1"/>
          </p:cNvPicPr>
          <p:nvPr/>
        </p:nvPicPr>
        <p:blipFill>
          <a:blip r:embed="rId9" cstate="print">
            <a:duotone>
              <a:schemeClr val="accent6">
                <a:shade val="45000"/>
                <a:satMod val="135000"/>
              </a:schemeClr>
              <a:prstClr val="white"/>
            </a:duotone>
            <a:extLst>
              <a:ext uri="{BEBA8EAE-BF5A-486C-A8C5-ECC9F3942E4B}">
                <a14:imgProps xmlns:a14="http://schemas.microsoft.com/office/drawing/2010/main">
                  <a14:imgLayer r:embed="rId10">
                    <a14:imgEffect>
                      <a14:backgroundRemoval t="9961" b="98828" l="0" r="97852">
                        <a14:foregroundMark x1="33203" y1="48242" x2="33203" y2="48242"/>
                        <a14:foregroundMark x1="34570" y1="19531" x2="29883" y2="39453"/>
                        <a14:foregroundMark x1="29883" y1="39453" x2="32031" y2="63086"/>
                        <a14:foregroundMark x1="46680" y1="10742" x2="60547" y2="14063"/>
                        <a14:foregroundMark x1="43164" y1="31445" x2="41406" y2="32422"/>
                        <a14:foregroundMark x1="58398" y1="32227" x2="58398" y2="32227"/>
                        <a14:foregroundMark x1="52930" y1="47070" x2="52930" y2="47070"/>
                        <a14:foregroundMark x1="48242" y1="39648" x2="48242" y2="39648"/>
                        <a14:foregroundMark x1="49805" y1="50977" x2="49805" y2="50977"/>
                        <a14:foregroundMark x1="36523" y1="74023" x2="36523" y2="74023"/>
                        <a14:foregroundMark x1="35938" y1="89453" x2="35938" y2="89453"/>
                        <a14:foregroundMark x1="76563" y1="90039" x2="76563" y2="90039"/>
                        <a14:foregroundMark x1="65039" y1="74414" x2="65039" y2="74414"/>
                        <a14:foregroundMark x1="80859" y1="72461" x2="71094" y2="91406"/>
                        <a14:foregroundMark x1="21484" y1="80664" x2="48828" y2="92578"/>
                        <a14:foregroundMark x1="48828" y1="92578" x2="48242" y2="92383"/>
                        <a14:foregroundMark x1="5859" y1="91602" x2="5859" y2="91602"/>
                        <a14:foregroundMark x1="4297" y1="98242" x2="4297" y2="98242"/>
                        <a14:foregroundMark x1="94727" y1="93750" x2="94727" y2="93750"/>
                        <a14:foregroundMark x1="97852" y1="96289" x2="97852" y2="96289"/>
                        <a14:foregroundMark x1="0" y1="98828" x2="0" y2="98828"/>
                      </a14:backgroundRemoval>
                    </a14:imgEffect>
                  </a14:imgLayer>
                </a14:imgProps>
              </a:ext>
              <a:ext uri="{28A0092B-C50C-407E-A947-70E740481C1C}">
                <a14:useLocalDpi xmlns:a14="http://schemas.microsoft.com/office/drawing/2010/main" val="0"/>
              </a:ext>
            </a:extLst>
          </a:blip>
          <a:stretch>
            <a:fillRect/>
          </a:stretch>
        </p:blipFill>
        <p:spPr>
          <a:xfrm>
            <a:off x="3613889" y="2622724"/>
            <a:ext cx="600611" cy="600611"/>
          </a:xfrm>
          <a:prstGeom prst="rect">
            <a:avLst/>
          </a:prstGeom>
        </p:spPr>
      </p:pic>
      <p:grpSp>
        <p:nvGrpSpPr>
          <p:cNvPr id="37" name="Graphic 22">
            <a:extLst>
              <a:ext uri="{FF2B5EF4-FFF2-40B4-BE49-F238E27FC236}">
                <a16:creationId xmlns:a16="http://schemas.microsoft.com/office/drawing/2014/main" id="{5E238875-21B2-A2E0-2403-A42FDD9684C0}"/>
              </a:ext>
            </a:extLst>
          </p:cNvPr>
          <p:cNvGrpSpPr/>
          <p:nvPr/>
        </p:nvGrpSpPr>
        <p:grpSpPr>
          <a:xfrm>
            <a:off x="4606219" y="3530526"/>
            <a:ext cx="594329" cy="636836"/>
            <a:chOff x="5502794" y="469121"/>
            <a:chExt cx="911487" cy="976678"/>
          </a:xfrm>
          <a:solidFill>
            <a:srgbClr val="CC0000"/>
          </a:solidFill>
        </p:grpSpPr>
        <p:sp>
          <p:nvSpPr>
            <p:cNvPr id="38" name="Freeform: Shape 37">
              <a:extLst>
                <a:ext uri="{FF2B5EF4-FFF2-40B4-BE49-F238E27FC236}">
                  <a16:creationId xmlns:a16="http://schemas.microsoft.com/office/drawing/2014/main" id="{536648E0-18F7-ADBF-725A-C795D206F754}"/>
                </a:ext>
              </a:extLst>
            </p:cNvPr>
            <p:cNvSpPr/>
            <p:nvPr/>
          </p:nvSpPr>
          <p:spPr>
            <a:xfrm>
              <a:off x="5502794" y="1052283"/>
              <a:ext cx="911487" cy="393516"/>
            </a:xfrm>
            <a:custGeom>
              <a:avLst/>
              <a:gdLst>
                <a:gd name="connsiteX0" fmla="*/ 883041 w 911487"/>
                <a:gd name="connsiteY0" fmla="*/ 122085 h 393516"/>
                <a:gd name="connsiteX1" fmla="*/ 625241 w 911487"/>
                <a:gd name="connsiteY1" fmla="*/ 1778 h 393516"/>
                <a:gd name="connsiteX2" fmla="*/ 456337 w 911487"/>
                <a:gd name="connsiteY2" fmla="*/ 88897 h 393516"/>
                <a:gd name="connsiteX3" fmla="*/ 287433 w 911487"/>
                <a:gd name="connsiteY3" fmla="*/ 0 h 393516"/>
                <a:gd name="connsiteX4" fmla="*/ 29632 w 911487"/>
                <a:gd name="connsiteY4" fmla="*/ 117344 h 393516"/>
                <a:gd name="connsiteX5" fmla="*/ 0 w 911487"/>
                <a:gd name="connsiteY5" fmla="*/ 333659 h 393516"/>
                <a:gd name="connsiteX6" fmla="*/ 455744 w 911487"/>
                <a:gd name="connsiteY6" fmla="*/ 393516 h 393516"/>
                <a:gd name="connsiteX7" fmla="*/ 911488 w 911487"/>
                <a:gd name="connsiteY7" fmla="*/ 333659 h 393516"/>
                <a:gd name="connsiteX8" fmla="*/ 883041 w 911487"/>
                <a:gd name="connsiteY8" fmla="*/ 122085 h 393516"/>
                <a:gd name="connsiteX9" fmla="*/ 619314 w 911487"/>
                <a:gd name="connsiteY9" fmla="*/ 261356 h 393516"/>
                <a:gd name="connsiteX10" fmla="*/ 521528 w 911487"/>
                <a:gd name="connsiteY10" fmla="*/ 249504 h 393516"/>
                <a:gd name="connsiteX11" fmla="*/ 519750 w 911487"/>
                <a:gd name="connsiteY11" fmla="*/ 213352 h 393516"/>
                <a:gd name="connsiteX12" fmla="*/ 617536 w 911487"/>
                <a:gd name="connsiteY12" fmla="*/ 225205 h 393516"/>
                <a:gd name="connsiteX13" fmla="*/ 713545 w 911487"/>
                <a:gd name="connsiteY13" fmla="*/ 203277 h 393516"/>
                <a:gd name="connsiteX14" fmla="*/ 715323 w 911487"/>
                <a:gd name="connsiteY14" fmla="*/ 239429 h 393516"/>
                <a:gd name="connsiteX15" fmla="*/ 619314 w 911487"/>
                <a:gd name="connsiteY15" fmla="*/ 261356 h 39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1487" h="393516">
                  <a:moveTo>
                    <a:pt x="883041" y="122085"/>
                  </a:moveTo>
                  <a:cubicBezTo>
                    <a:pt x="809553" y="66376"/>
                    <a:pt x="726583" y="23706"/>
                    <a:pt x="625241" y="1778"/>
                  </a:cubicBezTo>
                  <a:cubicBezTo>
                    <a:pt x="623463" y="50375"/>
                    <a:pt x="548789" y="88897"/>
                    <a:pt x="456337" y="88897"/>
                  </a:cubicBezTo>
                  <a:cubicBezTo>
                    <a:pt x="363291" y="88897"/>
                    <a:pt x="288025" y="49190"/>
                    <a:pt x="287433" y="0"/>
                  </a:cubicBezTo>
                  <a:cubicBezTo>
                    <a:pt x="186683" y="21928"/>
                    <a:pt x="104306" y="63413"/>
                    <a:pt x="29632" y="117344"/>
                  </a:cubicBezTo>
                  <a:lnTo>
                    <a:pt x="0" y="333659"/>
                  </a:lnTo>
                  <a:cubicBezTo>
                    <a:pt x="121492" y="370403"/>
                    <a:pt x="279728" y="393516"/>
                    <a:pt x="455744" y="393516"/>
                  </a:cubicBezTo>
                  <a:cubicBezTo>
                    <a:pt x="632352" y="393516"/>
                    <a:pt x="789996" y="370403"/>
                    <a:pt x="911488" y="333659"/>
                  </a:cubicBezTo>
                  <a:lnTo>
                    <a:pt x="883041" y="122085"/>
                  </a:lnTo>
                  <a:close/>
                  <a:moveTo>
                    <a:pt x="619314" y="261356"/>
                  </a:moveTo>
                  <a:cubicBezTo>
                    <a:pt x="576644" y="263727"/>
                    <a:pt x="539900" y="258393"/>
                    <a:pt x="521528" y="249504"/>
                  </a:cubicBezTo>
                  <a:lnTo>
                    <a:pt x="519750" y="213352"/>
                  </a:lnTo>
                  <a:cubicBezTo>
                    <a:pt x="537529" y="222835"/>
                    <a:pt x="574866" y="227576"/>
                    <a:pt x="617536" y="225205"/>
                  </a:cubicBezTo>
                  <a:cubicBezTo>
                    <a:pt x="660207" y="222835"/>
                    <a:pt x="696358" y="213945"/>
                    <a:pt x="713545" y="203277"/>
                  </a:cubicBezTo>
                  <a:lnTo>
                    <a:pt x="715323" y="239429"/>
                  </a:lnTo>
                  <a:cubicBezTo>
                    <a:pt x="698136" y="250096"/>
                    <a:pt x="661984" y="258986"/>
                    <a:pt x="619314" y="261356"/>
                  </a:cubicBezTo>
                  <a:close/>
                </a:path>
              </a:pathLst>
            </a:custGeom>
            <a:grpFill/>
            <a:ln w="587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88D160A-A3C8-FC52-F10D-6B4C5584C749}"/>
                </a:ext>
              </a:extLst>
            </p:cNvPr>
            <p:cNvSpPr/>
            <p:nvPr/>
          </p:nvSpPr>
          <p:spPr>
            <a:xfrm>
              <a:off x="5681772" y="469121"/>
              <a:ext cx="555900" cy="571902"/>
            </a:xfrm>
            <a:custGeom>
              <a:avLst/>
              <a:gdLst>
                <a:gd name="connsiteX0" fmla="*/ 201499 w 555900"/>
                <a:gd name="connsiteY0" fmla="*/ 497822 h 571902"/>
                <a:gd name="connsiteX1" fmla="*/ 281506 w 555900"/>
                <a:gd name="connsiteY1" fmla="*/ 512045 h 571902"/>
                <a:gd name="connsiteX2" fmla="*/ 354994 w 555900"/>
                <a:gd name="connsiteY2" fmla="*/ 500192 h 571902"/>
                <a:gd name="connsiteX3" fmla="*/ 363291 w 555900"/>
                <a:gd name="connsiteY3" fmla="*/ 571902 h 571902"/>
                <a:gd name="connsiteX4" fmla="*/ 555901 w 555900"/>
                <a:gd name="connsiteY4" fmla="*/ 523898 h 571902"/>
                <a:gd name="connsiteX5" fmla="*/ 535751 w 555900"/>
                <a:gd name="connsiteY5" fmla="*/ 209204 h 571902"/>
                <a:gd name="connsiteX6" fmla="*/ 535158 w 555900"/>
                <a:gd name="connsiteY6" fmla="*/ 211574 h 571902"/>
                <a:gd name="connsiteX7" fmla="*/ 281506 w 555900"/>
                <a:gd name="connsiteY7" fmla="*/ 0 h 571902"/>
                <a:gd name="connsiteX8" fmla="*/ 28447 w 555900"/>
                <a:gd name="connsiteY8" fmla="*/ 210982 h 571902"/>
                <a:gd name="connsiteX9" fmla="*/ 27262 w 555900"/>
                <a:gd name="connsiteY9" fmla="*/ 209204 h 571902"/>
                <a:gd name="connsiteX10" fmla="*/ 0 w 555900"/>
                <a:gd name="connsiteY10" fmla="*/ 523898 h 571902"/>
                <a:gd name="connsiteX11" fmla="*/ 192610 w 555900"/>
                <a:gd name="connsiteY11" fmla="*/ 571902 h 571902"/>
                <a:gd name="connsiteX12" fmla="*/ 201499 w 555900"/>
                <a:gd name="connsiteY12" fmla="*/ 497822 h 571902"/>
                <a:gd name="connsiteX13" fmla="*/ 144013 w 555900"/>
                <a:gd name="connsiteY13" fmla="*/ 408332 h 571902"/>
                <a:gd name="connsiteX14" fmla="*/ 133938 w 555900"/>
                <a:gd name="connsiteY14" fmla="*/ 324177 h 571902"/>
                <a:gd name="connsiteX15" fmla="*/ 119714 w 555900"/>
                <a:gd name="connsiteY15" fmla="*/ 324177 h 571902"/>
                <a:gd name="connsiteX16" fmla="*/ 109639 w 555900"/>
                <a:gd name="connsiteY16" fmla="*/ 277951 h 571902"/>
                <a:gd name="connsiteX17" fmla="*/ 119714 w 555900"/>
                <a:gd name="connsiteY17" fmla="*/ 231724 h 571902"/>
                <a:gd name="connsiteX18" fmla="*/ 123270 w 555900"/>
                <a:gd name="connsiteY18" fmla="*/ 231724 h 571902"/>
                <a:gd name="connsiteX19" fmla="*/ 116158 w 555900"/>
                <a:gd name="connsiteY19" fmla="*/ 172460 h 571902"/>
                <a:gd name="connsiteX20" fmla="*/ 235873 w 555900"/>
                <a:gd name="connsiteY20" fmla="*/ 142827 h 571902"/>
                <a:gd name="connsiteX21" fmla="*/ 320028 w 555900"/>
                <a:gd name="connsiteY21" fmla="*/ 200314 h 571902"/>
                <a:gd name="connsiteX22" fmla="*/ 410703 w 555900"/>
                <a:gd name="connsiteY22" fmla="*/ 231724 h 571902"/>
                <a:gd name="connsiteX23" fmla="*/ 436187 w 555900"/>
                <a:gd name="connsiteY23" fmla="*/ 231724 h 571902"/>
                <a:gd name="connsiteX24" fmla="*/ 446262 w 555900"/>
                <a:gd name="connsiteY24" fmla="*/ 277951 h 571902"/>
                <a:gd name="connsiteX25" fmla="*/ 436187 w 555900"/>
                <a:gd name="connsiteY25" fmla="*/ 324177 h 571902"/>
                <a:gd name="connsiteX26" fmla="*/ 421963 w 555900"/>
                <a:gd name="connsiteY26" fmla="*/ 324177 h 571902"/>
                <a:gd name="connsiteX27" fmla="*/ 411888 w 555900"/>
                <a:gd name="connsiteY27" fmla="*/ 408332 h 571902"/>
                <a:gd name="connsiteX28" fmla="*/ 389368 w 555900"/>
                <a:gd name="connsiteY28" fmla="*/ 439743 h 571902"/>
                <a:gd name="connsiteX29" fmla="*/ 277951 w 555900"/>
                <a:gd name="connsiteY29" fmla="*/ 459893 h 571902"/>
                <a:gd name="connsiteX30" fmla="*/ 166533 w 555900"/>
                <a:gd name="connsiteY30" fmla="*/ 439743 h 571902"/>
                <a:gd name="connsiteX31" fmla="*/ 144013 w 555900"/>
                <a:gd name="connsiteY31" fmla="*/ 408332 h 57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5900" h="571902">
                  <a:moveTo>
                    <a:pt x="201499" y="497822"/>
                  </a:moveTo>
                  <a:cubicBezTo>
                    <a:pt x="226983" y="506711"/>
                    <a:pt x="253652" y="512045"/>
                    <a:pt x="281506" y="512045"/>
                  </a:cubicBezTo>
                  <a:cubicBezTo>
                    <a:pt x="306990" y="512045"/>
                    <a:pt x="331881" y="507897"/>
                    <a:pt x="354994" y="500192"/>
                  </a:cubicBezTo>
                  <a:lnTo>
                    <a:pt x="363291" y="571902"/>
                  </a:lnTo>
                  <a:cubicBezTo>
                    <a:pt x="514416" y="561235"/>
                    <a:pt x="555901" y="523898"/>
                    <a:pt x="555901" y="523898"/>
                  </a:cubicBezTo>
                  <a:lnTo>
                    <a:pt x="535751" y="209204"/>
                  </a:lnTo>
                  <a:lnTo>
                    <a:pt x="535158" y="211574"/>
                  </a:lnTo>
                  <a:cubicBezTo>
                    <a:pt x="525083" y="71710"/>
                    <a:pt x="415444" y="0"/>
                    <a:pt x="281506" y="0"/>
                  </a:cubicBezTo>
                  <a:cubicBezTo>
                    <a:pt x="148161" y="0"/>
                    <a:pt x="38522" y="71710"/>
                    <a:pt x="28447" y="210982"/>
                  </a:cubicBezTo>
                  <a:lnTo>
                    <a:pt x="27262" y="209204"/>
                  </a:lnTo>
                  <a:lnTo>
                    <a:pt x="0" y="523898"/>
                  </a:lnTo>
                  <a:cubicBezTo>
                    <a:pt x="0" y="523898"/>
                    <a:pt x="45634" y="560642"/>
                    <a:pt x="192610" y="571902"/>
                  </a:cubicBezTo>
                  <a:lnTo>
                    <a:pt x="201499" y="497822"/>
                  </a:lnTo>
                  <a:close/>
                  <a:moveTo>
                    <a:pt x="144013" y="408332"/>
                  </a:moveTo>
                  <a:lnTo>
                    <a:pt x="133938" y="324177"/>
                  </a:lnTo>
                  <a:lnTo>
                    <a:pt x="119714" y="324177"/>
                  </a:lnTo>
                  <a:cubicBezTo>
                    <a:pt x="113788" y="315880"/>
                    <a:pt x="109639" y="298100"/>
                    <a:pt x="109639" y="277951"/>
                  </a:cubicBezTo>
                  <a:cubicBezTo>
                    <a:pt x="109639" y="257801"/>
                    <a:pt x="113788" y="240021"/>
                    <a:pt x="119714" y="231724"/>
                  </a:cubicBezTo>
                  <a:lnTo>
                    <a:pt x="123270" y="231724"/>
                  </a:lnTo>
                  <a:lnTo>
                    <a:pt x="116158" y="172460"/>
                  </a:lnTo>
                  <a:cubicBezTo>
                    <a:pt x="136901" y="157644"/>
                    <a:pt x="184905" y="146976"/>
                    <a:pt x="235873" y="142827"/>
                  </a:cubicBezTo>
                  <a:cubicBezTo>
                    <a:pt x="255430" y="162385"/>
                    <a:pt x="284470" y="183127"/>
                    <a:pt x="320028" y="200314"/>
                  </a:cubicBezTo>
                  <a:cubicBezTo>
                    <a:pt x="352624" y="216908"/>
                    <a:pt x="384627" y="227576"/>
                    <a:pt x="410703" y="231724"/>
                  </a:cubicBezTo>
                  <a:lnTo>
                    <a:pt x="436187" y="231724"/>
                  </a:lnTo>
                  <a:cubicBezTo>
                    <a:pt x="442113" y="240021"/>
                    <a:pt x="446262" y="257801"/>
                    <a:pt x="446262" y="277951"/>
                  </a:cubicBezTo>
                  <a:cubicBezTo>
                    <a:pt x="446262" y="298100"/>
                    <a:pt x="442113" y="315880"/>
                    <a:pt x="436187" y="324177"/>
                  </a:cubicBezTo>
                  <a:lnTo>
                    <a:pt x="421963" y="324177"/>
                  </a:lnTo>
                  <a:lnTo>
                    <a:pt x="411888" y="408332"/>
                  </a:lnTo>
                  <a:cubicBezTo>
                    <a:pt x="410110" y="421963"/>
                    <a:pt x="401813" y="433816"/>
                    <a:pt x="389368" y="439743"/>
                  </a:cubicBezTo>
                  <a:cubicBezTo>
                    <a:pt x="363884" y="452188"/>
                    <a:pt x="328325" y="459893"/>
                    <a:pt x="277951" y="459893"/>
                  </a:cubicBezTo>
                  <a:cubicBezTo>
                    <a:pt x="228168" y="459893"/>
                    <a:pt x="192017" y="452188"/>
                    <a:pt x="166533" y="439743"/>
                  </a:cubicBezTo>
                  <a:cubicBezTo>
                    <a:pt x="154088" y="433816"/>
                    <a:pt x="145791" y="421963"/>
                    <a:pt x="144013" y="408332"/>
                  </a:cubicBezTo>
                  <a:close/>
                </a:path>
              </a:pathLst>
            </a:custGeom>
            <a:grpFill/>
            <a:ln w="587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799FA53-5E0E-5302-3FC7-6E2B6D75C673}"/>
                </a:ext>
              </a:extLst>
            </p:cNvPr>
            <p:cNvSpPr/>
            <p:nvPr/>
          </p:nvSpPr>
          <p:spPr>
            <a:xfrm>
              <a:off x="5899273" y="819966"/>
              <a:ext cx="120899" cy="44448"/>
            </a:xfrm>
            <a:custGeom>
              <a:avLst/>
              <a:gdLst>
                <a:gd name="connsiteX0" fmla="*/ 120900 w 120899"/>
                <a:gd name="connsiteY0" fmla="*/ 8890 h 44448"/>
                <a:gd name="connsiteX1" fmla="*/ 117344 w 120899"/>
                <a:gd name="connsiteY1" fmla="*/ 3556 h 44448"/>
                <a:gd name="connsiteX2" fmla="*/ 111417 w 120899"/>
                <a:gd name="connsiteY2" fmla="*/ 0 h 44448"/>
                <a:gd name="connsiteX3" fmla="*/ 60450 w 120899"/>
                <a:gd name="connsiteY3" fmla="*/ 23113 h 44448"/>
                <a:gd name="connsiteX4" fmla="*/ 9482 w 120899"/>
                <a:gd name="connsiteY4" fmla="*/ 0 h 44448"/>
                <a:gd name="connsiteX5" fmla="*/ 3556 w 120899"/>
                <a:gd name="connsiteY5" fmla="*/ 3556 h 44448"/>
                <a:gd name="connsiteX6" fmla="*/ 0 w 120899"/>
                <a:gd name="connsiteY6" fmla="*/ 8890 h 44448"/>
                <a:gd name="connsiteX7" fmla="*/ 60450 w 120899"/>
                <a:gd name="connsiteY7" fmla="*/ 44448 h 44448"/>
                <a:gd name="connsiteX8" fmla="*/ 120900 w 120899"/>
                <a:gd name="connsiteY8" fmla="*/ 8890 h 4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99" h="44448">
                  <a:moveTo>
                    <a:pt x="120900" y="8890"/>
                  </a:moveTo>
                  <a:cubicBezTo>
                    <a:pt x="120307" y="6519"/>
                    <a:pt x="119122" y="4741"/>
                    <a:pt x="117344" y="3556"/>
                  </a:cubicBezTo>
                  <a:cubicBezTo>
                    <a:pt x="115566" y="1778"/>
                    <a:pt x="113788" y="593"/>
                    <a:pt x="111417" y="0"/>
                  </a:cubicBezTo>
                  <a:cubicBezTo>
                    <a:pt x="97786" y="14223"/>
                    <a:pt x="80007" y="23113"/>
                    <a:pt x="60450" y="23113"/>
                  </a:cubicBezTo>
                  <a:cubicBezTo>
                    <a:pt x="40892" y="23113"/>
                    <a:pt x="23113" y="14223"/>
                    <a:pt x="9482" y="0"/>
                  </a:cubicBezTo>
                  <a:cubicBezTo>
                    <a:pt x="7112" y="593"/>
                    <a:pt x="5334" y="1778"/>
                    <a:pt x="3556" y="3556"/>
                  </a:cubicBezTo>
                  <a:cubicBezTo>
                    <a:pt x="1778" y="5334"/>
                    <a:pt x="593" y="7112"/>
                    <a:pt x="0" y="8890"/>
                  </a:cubicBezTo>
                  <a:cubicBezTo>
                    <a:pt x="14223" y="30225"/>
                    <a:pt x="36151" y="44448"/>
                    <a:pt x="60450" y="44448"/>
                  </a:cubicBezTo>
                  <a:cubicBezTo>
                    <a:pt x="84748" y="43856"/>
                    <a:pt x="106676" y="30225"/>
                    <a:pt x="120900" y="8890"/>
                  </a:cubicBezTo>
                  <a:close/>
                </a:path>
              </a:pathLst>
            </a:custGeom>
            <a:grpFill/>
            <a:ln w="5874" cap="flat">
              <a:noFill/>
              <a:prstDash val="solid"/>
              <a:miter/>
            </a:ln>
          </p:spPr>
          <p:txBody>
            <a:bodyPr rtlCol="0" anchor="ctr"/>
            <a:lstStyle/>
            <a:p>
              <a:endParaRPr lang="en-US"/>
            </a:p>
          </p:txBody>
        </p:sp>
      </p:grpSp>
      <p:pic>
        <p:nvPicPr>
          <p:cNvPr id="53" name="Picture 52" descr="Icon&#10;&#10;Description automatically generated">
            <a:extLst>
              <a:ext uri="{FF2B5EF4-FFF2-40B4-BE49-F238E27FC236}">
                <a16:creationId xmlns:a16="http://schemas.microsoft.com/office/drawing/2014/main" id="{4336F473-11C9-E0E3-229C-F08A61298949}"/>
              </a:ext>
            </a:extLst>
          </p:cNvPr>
          <p:cNvPicPr>
            <a:picLocks noChangeAspect="1"/>
          </p:cNvPicPr>
          <p:nvPr/>
        </p:nvPicPr>
        <p:blipFill>
          <a:blip r:embed="rId9" cstate="print">
            <a:duotone>
              <a:schemeClr val="accent2">
                <a:shade val="45000"/>
                <a:satMod val="135000"/>
              </a:schemeClr>
              <a:prstClr val="white"/>
            </a:duotone>
            <a:extLst>
              <a:ext uri="{BEBA8EAE-BF5A-486C-A8C5-ECC9F3942E4B}">
                <a14:imgProps xmlns:a14="http://schemas.microsoft.com/office/drawing/2010/main">
                  <a14:imgLayer r:embed="rId10">
                    <a14:imgEffect>
                      <a14:backgroundRemoval t="9961" b="98828" l="0" r="97852">
                        <a14:foregroundMark x1="33203" y1="48242" x2="33203" y2="48242"/>
                        <a14:foregroundMark x1="34570" y1="19531" x2="29883" y2="39453"/>
                        <a14:foregroundMark x1="29883" y1="39453" x2="32031" y2="63086"/>
                        <a14:foregroundMark x1="46680" y1="10742" x2="60547" y2="14063"/>
                        <a14:foregroundMark x1="43164" y1="31445" x2="41406" y2="32422"/>
                        <a14:foregroundMark x1="58398" y1="32227" x2="58398" y2="32227"/>
                        <a14:foregroundMark x1="52930" y1="47070" x2="52930" y2="47070"/>
                        <a14:foregroundMark x1="48242" y1="39648" x2="48242" y2="39648"/>
                        <a14:foregroundMark x1="49805" y1="50977" x2="49805" y2="50977"/>
                        <a14:foregroundMark x1="36523" y1="74023" x2="36523" y2="74023"/>
                        <a14:foregroundMark x1="35938" y1="89453" x2="35938" y2="89453"/>
                        <a14:foregroundMark x1="76563" y1="90039" x2="76563" y2="90039"/>
                        <a14:foregroundMark x1="65039" y1="74414" x2="65039" y2="74414"/>
                        <a14:foregroundMark x1="80859" y1="72461" x2="71094" y2="91406"/>
                        <a14:foregroundMark x1="21484" y1="80664" x2="48828" y2="92578"/>
                        <a14:foregroundMark x1="48828" y1="92578" x2="48242" y2="92383"/>
                        <a14:foregroundMark x1="5859" y1="91602" x2="5859" y2="91602"/>
                        <a14:foregroundMark x1="4297" y1="98242" x2="4297" y2="98242"/>
                        <a14:foregroundMark x1="94727" y1="93750" x2="94727" y2="93750"/>
                        <a14:foregroundMark x1="97852" y1="96289" x2="97852" y2="96289"/>
                        <a14:foregroundMark x1="0" y1="98828" x2="0" y2="98828"/>
                      </a14:backgroundRemoval>
                    </a14:imgEffect>
                  </a14:imgLayer>
                </a14:imgProps>
              </a:ext>
              <a:ext uri="{28A0092B-C50C-407E-A947-70E740481C1C}">
                <a14:useLocalDpi xmlns:a14="http://schemas.microsoft.com/office/drawing/2010/main" val="0"/>
              </a:ext>
            </a:extLst>
          </a:blip>
          <a:stretch>
            <a:fillRect/>
          </a:stretch>
        </p:blipFill>
        <p:spPr>
          <a:xfrm>
            <a:off x="1836851" y="5042770"/>
            <a:ext cx="600611" cy="600611"/>
          </a:xfrm>
          <a:prstGeom prst="rect">
            <a:avLst/>
          </a:prstGeom>
        </p:spPr>
      </p:pic>
      <p:grpSp>
        <p:nvGrpSpPr>
          <p:cNvPr id="54" name="Graphic 22">
            <a:extLst>
              <a:ext uri="{FF2B5EF4-FFF2-40B4-BE49-F238E27FC236}">
                <a16:creationId xmlns:a16="http://schemas.microsoft.com/office/drawing/2014/main" id="{5DAAA5CC-25E6-6F71-691A-42B872B60A3E}"/>
              </a:ext>
            </a:extLst>
          </p:cNvPr>
          <p:cNvGrpSpPr/>
          <p:nvPr/>
        </p:nvGrpSpPr>
        <p:grpSpPr>
          <a:xfrm>
            <a:off x="1699097" y="3047871"/>
            <a:ext cx="594329" cy="636836"/>
            <a:chOff x="5502794" y="469121"/>
            <a:chExt cx="911487" cy="976678"/>
          </a:xfrm>
          <a:solidFill>
            <a:srgbClr val="336791"/>
          </a:solidFill>
        </p:grpSpPr>
        <p:sp>
          <p:nvSpPr>
            <p:cNvPr id="55" name="Freeform: Shape 54">
              <a:extLst>
                <a:ext uri="{FF2B5EF4-FFF2-40B4-BE49-F238E27FC236}">
                  <a16:creationId xmlns:a16="http://schemas.microsoft.com/office/drawing/2014/main" id="{20702C17-F0F9-B072-4863-DA9909C14003}"/>
                </a:ext>
              </a:extLst>
            </p:cNvPr>
            <p:cNvSpPr/>
            <p:nvPr/>
          </p:nvSpPr>
          <p:spPr>
            <a:xfrm>
              <a:off x="5502794" y="1052283"/>
              <a:ext cx="911487" cy="393516"/>
            </a:xfrm>
            <a:custGeom>
              <a:avLst/>
              <a:gdLst>
                <a:gd name="connsiteX0" fmla="*/ 883041 w 911487"/>
                <a:gd name="connsiteY0" fmla="*/ 122085 h 393516"/>
                <a:gd name="connsiteX1" fmla="*/ 625241 w 911487"/>
                <a:gd name="connsiteY1" fmla="*/ 1778 h 393516"/>
                <a:gd name="connsiteX2" fmla="*/ 456337 w 911487"/>
                <a:gd name="connsiteY2" fmla="*/ 88897 h 393516"/>
                <a:gd name="connsiteX3" fmla="*/ 287433 w 911487"/>
                <a:gd name="connsiteY3" fmla="*/ 0 h 393516"/>
                <a:gd name="connsiteX4" fmla="*/ 29632 w 911487"/>
                <a:gd name="connsiteY4" fmla="*/ 117344 h 393516"/>
                <a:gd name="connsiteX5" fmla="*/ 0 w 911487"/>
                <a:gd name="connsiteY5" fmla="*/ 333659 h 393516"/>
                <a:gd name="connsiteX6" fmla="*/ 455744 w 911487"/>
                <a:gd name="connsiteY6" fmla="*/ 393516 h 393516"/>
                <a:gd name="connsiteX7" fmla="*/ 911488 w 911487"/>
                <a:gd name="connsiteY7" fmla="*/ 333659 h 393516"/>
                <a:gd name="connsiteX8" fmla="*/ 883041 w 911487"/>
                <a:gd name="connsiteY8" fmla="*/ 122085 h 393516"/>
                <a:gd name="connsiteX9" fmla="*/ 619314 w 911487"/>
                <a:gd name="connsiteY9" fmla="*/ 261356 h 393516"/>
                <a:gd name="connsiteX10" fmla="*/ 521528 w 911487"/>
                <a:gd name="connsiteY10" fmla="*/ 249504 h 393516"/>
                <a:gd name="connsiteX11" fmla="*/ 519750 w 911487"/>
                <a:gd name="connsiteY11" fmla="*/ 213352 h 393516"/>
                <a:gd name="connsiteX12" fmla="*/ 617536 w 911487"/>
                <a:gd name="connsiteY12" fmla="*/ 225205 h 393516"/>
                <a:gd name="connsiteX13" fmla="*/ 713545 w 911487"/>
                <a:gd name="connsiteY13" fmla="*/ 203277 h 393516"/>
                <a:gd name="connsiteX14" fmla="*/ 715323 w 911487"/>
                <a:gd name="connsiteY14" fmla="*/ 239429 h 393516"/>
                <a:gd name="connsiteX15" fmla="*/ 619314 w 911487"/>
                <a:gd name="connsiteY15" fmla="*/ 261356 h 39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1487" h="393516">
                  <a:moveTo>
                    <a:pt x="883041" y="122085"/>
                  </a:moveTo>
                  <a:cubicBezTo>
                    <a:pt x="809553" y="66376"/>
                    <a:pt x="726583" y="23706"/>
                    <a:pt x="625241" y="1778"/>
                  </a:cubicBezTo>
                  <a:cubicBezTo>
                    <a:pt x="623463" y="50375"/>
                    <a:pt x="548789" y="88897"/>
                    <a:pt x="456337" y="88897"/>
                  </a:cubicBezTo>
                  <a:cubicBezTo>
                    <a:pt x="363291" y="88897"/>
                    <a:pt x="288025" y="49190"/>
                    <a:pt x="287433" y="0"/>
                  </a:cubicBezTo>
                  <a:cubicBezTo>
                    <a:pt x="186683" y="21928"/>
                    <a:pt x="104306" y="63413"/>
                    <a:pt x="29632" y="117344"/>
                  </a:cubicBezTo>
                  <a:lnTo>
                    <a:pt x="0" y="333659"/>
                  </a:lnTo>
                  <a:cubicBezTo>
                    <a:pt x="121492" y="370403"/>
                    <a:pt x="279728" y="393516"/>
                    <a:pt x="455744" y="393516"/>
                  </a:cubicBezTo>
                  <a:cubicBezTo>
                    <a:pt x="632352" y="393516"/>
                    <a:pt x="789996" y="370403"/>
                    <a:pt x="911488" y="333659"/>
                  </a:cubicBezTo>
                  <a:lnTo>
                    <a:pt x="883041" y="122085"/>
                  </a:lnTo>
                  <a:close/>
                  <a:moveTo>
                    <a:pt x="619314" y="261356"/>
                  </a:moveTo>
                  <a:cubicBezTo>
                    <a:pt x="576644" y="263727"/>
                    <a:pt x="539900" y="258393"/>
                    <a:pt x="521528" y="249504"/>
                  </a:cubicBezTo>
                  <a:lnTo>
                    <a:pt x="519750" y="213352"/>
                  </a:lnTo>
                  <a:cubicBezTo>
                    <a:pt x="537529" y="222835"/>
                    <a:pt x="574866" y="227576"/>
                    <a:pt x="617536" y="225205"/>
                  </a:cubicBezTo>
                  <a:cubicBezTo>
                    <a:pt x="660207" y="222835"/>
                    <a:pt x="696358" y="213945"/>
                    <a:pt x="713545" y="203277"/>
                  </a:cubicBezTo>
                  <a:lnTo>
                    <a:pt x="715323" y="239429"/>
                  </a:lnTo>
                  <a:cubicBezTo>
                    <a:pt x="698136" y="250096"/>
                    <a:pt x="661984" y="258986"/>
                    <a:pt x="619314" y="261356"/>
                  </a:cubicBezTo>
                  <a:close/>
                </a:path>
              </a:pathLst>
            </a:custGeom>
            <a:grpFill/>
            <a:ln w="587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441769E-AB17-EBC3-5E51-19C2BE89641B}"/>
                </a:ext>
              </a:extLst>
            </p:cNvPr>
            <p:cNvSpPr/>
            <p:nvPr/>
          </p:nvSpPr>
          <p:spPr>
            <a:xfrm>
              <a:off x="5681772" y="469121"/>
              <a:ext cx="555900" cy="571902"/>
            </a:xfrm>
            <a:custGeom>
              <a:avLst/>
              <a:gdLst>
                <a:gd name="connsiteX0" fmla="*/ 201499 w 555900"/>
                <a:gd name="connsiteY0" fmla="*/ 497822 h 571902"/>
                <a:gd name="connsiteX1" fmla="*/ 281506 w 555900"/>
                <a:gd name="connsiteY1" fmla="*/ 512045 h 571902"/>
                <a:gd name="connsiteX2" fmla="*/ 354994 w 555900"/>
                <a:gd name="connsiteY2" fmla="*/ 500192 h 571902"/>
                <a:gd name="connsiteX3" fmla="*/ 363291 w 555900"/>
                <a:gd name="connsiteY3" fmla="*/ 571902 h 571902"/>
                <a:gd name="connsiteX4" fmla="*/ 555901 w 555900"/>
                <a:gd name="connsiteY4" fmla="*/ 523898 h 571902"/>
                <a:gd name="connsiteX5" fmla="*/ 535751 w 555900"/>
                <a:gd name="connsiteY5" fmla="*/ 209204 h 571902"/>
                <a:gd name="connsiteX6" fmla="*/ 535158 w 555900"/>
                <a:gd name="connsiteY6" fmla="*/ 211574 h 571902"/>
                <a:gd name="connsiteX7" fmla="*/ 281506 w 555900"/>
                <a:gd name="connsiteY7" fmla="*/ 0 h 571902"/>
                <a:gd name="connsiteX8" fmla="*/ 28447 w 555900"/>
                <a:gd name="connsiteY8" fmla="*/ 210982 h 571902"/>
                <a:gd name="connsiteX9" fmla="*/ 27262 w 555900"/>
                <a:gd name="connsiteY9" fmla="*/ 209204 h 571902"/>
                <a:gd name="connsiteX10" fmla="*/ 0 w 555900"/>
                <a:gd name="connsiteY10" fmla="*/ 523898 h 571902"/>
                <a:gd name="connsiteX11" fmla="*/ 192610 w 555900"/>
                <a:gd name="connsiteY11" fmla="*/ 571902 h 571902"/>
                <a:gd name="connsiteX12" fmla="*/ 201499 w 555900"/>
                <a:gd name="connsiteY12" fmla="*/ 497822 h 571902"/>
                <a:gd name="connsiteX13" fmla="*/ 144013 w 555900"/>
                <a:gd name="connsiteY13" fmla="*/ 408332 h 571902"/>
                <a:gd name="connsiteX14" fmla="*/ 133938 w 555900"/>
                <a:gd name="connsiteY14" fmla="*/ 324177 h 571902"/>
                <a:gd name="connsiteX15" fmla="*/ 119714 w 555900"/>
                <a:gd name="connsiteY15" fmla="*/ 324177 h 571902"/>
                <a:gd name="connsiteX16" fmla="*/ 109639 w 555900"/>
                <a:gd name="connsiteY16" fmla="*/ 277951 h 571902"/>
                <a:gd name="connsiteX17" fmla="*/ 119714 w 555900"/>
                <a:gd name="connsiteY17" fmla="*/ 231724 h 571902"/>
                <a:gd name="connsiteX18" fmla="*/ 123270 w 555900"/>
                <a:gd name="connsiteY18" fmla="*/ 231724 h 571902"/>
                <a:gd name="connsiteX19" fmla="*/ 116158 w 555900"/>
                <a:gd name="connsiteY19" fmla="*/ 172460 h 571902"/>
                <a:gd name="connsiteX20" fmla="*/ 235873 w 555900"/>
                <a:gd name="connsiteY20" fmla="*/ 142827 h 571902"/>
                <a:gd name="connsiteX21" fmla="*/ 320028 w 555900"/>
                <a:gd name="connsiteY21" fmla="*/ 200314 h 571902"/>
                <a:gd name="connsiteX22" fmla="*/ 410703 w 555900"/>
                <a:gd name="connsiteY22" fmla="*/ 231724 h 571902"/>
                <a:gd name="connsiteX23" fmla="*/ 436187 w 555900"/>
                <a:gd name="connsiteY23" fmla="*/ 231724 h 571902"/>
                <a:gd name="connsiteX24" fmla="*/ 446262 w 555900"/>
                <a:gd name="connsiteY24" fmla="*/ 277951 h 571902"/>
                <a:gd name="connsiteX25" fmla="*/ 436187 w 555900"/>
                <a:gd name="connsiteY25" fmla="*/ 324177 h 571902"/>
                <a:gd name="connsiteX26" fmla="*/ 421963 w 555900"/>
                <a:gd name="connsiteY26" fmla="*/ 324177 h 571902"/>
                <a:gd name="connsiteX27" fmla="*/ 411888 w 555900"/>
                <a:gd name="connsiteY27" fmla="*/ 408332 h 571902"/>
                <a:gd name="connsiteX28" fmla="*/ 389368 w 555900"/>
                <a:gd name="connsiteY28" fmla="*/ 439743 h 571902"/>
                <a:gd name="connsiteX29" fmla="*/ 277951 w 555900"/>
                <a:gd name="connsiteY29" fmla="*/ 459893 h 571902"/>
                <a:gd name="connsiteX30" fmla="*/ 166533 w 555900"/>
                <a:gd name="connsiteY30" fmla="*/ 439743 h 571902"/>
                <a:gd name="connsiteX31" fmla="*/ 144013 w 555900"/>
                <a:gd name="connsiteY31" fmla="*/ 408332 h 57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5900" h="571902">
                  <a:moveTo>
                    <a:pt x="201499" y="497822"/>
                  </a:moveTo>
                  <a:cubicBezTo>
                    <a:pt x="226983" y="506711"/>
                    <a:pt x="253652" y="512045"/>
                    <a:pt x="281506" y="512045"/>
                  </a:cubicBezTo>
                  <a:cubicBezTo>
                    <a:pt x="306990" y="512045"/>
                    <a:pt x="331881" y="507897"/>
                    <a:pt x="354994" y="500192"/>
                  </a:cubicBezTo>
                  <a:lnTo>
                    <a:pt x="363291" y="571902"/>
                  </a:lnTo>
                  <a:cubicBezTo>
                    <a:pt x="514416" y="561235"/>
                    <a:pt x="555901" y="523898"/>
                    <a:pt x="555901" y="523898"/>
                  </a:cubicBezTo>
                  <a:lnTo>
                    <a:pt x="535751" y="209204"/>
                  </a:lnTo>
                  <a:lnTo>
                    <a:pt x="535158" y="211574"/>
                  </a:lnTo>
                  <a:cubicBezTo>
                    <a:pt x="525083" y="71710"/>
                    <a:pt x="415444" y="0"/>
                    <a:pt x="281506" y="0"/>
                  </a:cubicBezTo>
                  <a:cubicBezTo>
                    <a:pt x="148161" y="0"/>
                    <a:pt x="38522" y="71710"/>
                    <a:pt x="28447" y="210982"/>
                  </a:cubicBezTo>
                  <a:lnTo>
                    <a:pt x="27262" y="209204"/>
                  </a:lnTo>
                  <a:lnTo>
                    <a:pt x="0" y="523898"/>
                  </a:lnTo>
                  <a:cubicBezTo>
                    <a:pt x="0" y="523898"/>
                    <a:pt x="45634" y="560642"/>
                    <a:pt x="192610" y="571902"/>
                  </a:cubicBezTo>
                  <a:lnTo>
                    <a:pt x="201499" y="497822"/>
                  </a:lnTo>
                  <a:close/>
                  <a:moveTo>
                    <a:pt x="144013" y="408332"/>
                  </a:moveTo>
                  <a:lnTo>
                    <a:pt x="133938" y="324177"/>
                  </a:lnTo>
                  <a:lnTo>
                    <a:pt x="119714" y="324177"/>
                  </a:lnTo>
                  <a:cubicBezTo>
                    <a:pt x="113788" y="315880"/>
                    <a:pt x="109639" y="298100"/>
                    <a:pt x="109639" y="277951"/>
                  </a:cubicBezTo>
                  <a:cubicBezTo>
                    <a:pt x="109639" y="257801"/>
                    <a:pt x="113788" y="240021"/>
                    <a:pt x="119714" y="231724"/>
                  </a:cubicBezTo>
                  <a:lnTo>
                    <a:pt x="123270" y="231724"/>
                  </a:lnTo>
                  <a:lnTo>
                    <a:pt x="116158" y="172460"/>
                  </a:lnTo>
                  <a:cubicBezTo>
                    <a:pt x="136901" y="157644"/>
                    <a:pt x="184905" y="146976"/>
                    <a:pt x="235873" y="142827"/>
                  </a:cubicBezTo>
                  <a:cubicBezTo>
                    <a:pt x="255430" y="162385"/>
                    <a:pt x="284470" y="183127"/>
                    <a:pt x="320028" y="200314"/>
                  </a:cubicBezTo>
                  <a:cubicBezTo>
                    <a:pt x="352624" y="216908"/>
                    <a:pt x="384627" y="227576"/>
                    <a:pt x="410703" y="231724"/>
                  </a:cubicBezTo>
                  <a:lnTo>
                    <a:pt x="436187" y="231724"/>
                  </a:lnTo>
                  <a:cubicBezTo>
                    <a:pt x="442113" y="240021"/>
                    <a:pt x="446262" y="257801"/>
                    <a:pt x="446262" y="277951"/>
                  </a:cubicBezTo>
                  <a:cubicBezTo>
                    <a:pt x="446262" y="298100"/>
                    <a:pt x="442113" y="315880"/>
                    <a:pt x="436187" y="324177"/>
                  </a:cubicBezTo>
                  <a:lnTo>
                    <a:pt x="421963" y="324177"/>
                  </a:lnTo>
                  <a:lnTo>
                    <a:pt x="411888" y="408332"/>
                  </a:lnTo>
                  <a:cubicBezTo>
                    <a:pt x="410110" y="421963"/>
                    <a:pt x="401813" y="433816"/>
                    <a:pt x="389368" y="439743"/>
                  </a:cubicBezTo>
                  <a:cubicBezTo>
                    <a:pt x="363884" y="452188"/>
                    <a:pt x="328325" y="459893"/>
                    <a:pt x="277951" y="459893"/>
                  </a:cubicBezTo>
                  <a:cubicBezTo>
                    <a:pt x="228168" y="459893"/>
                    <a:pt x="192017" y="452188"/>
                    <a:pt x="166533" y="439743"/>
                  </a:cubicBezTo>
                  <a:cubicBezTo>
                    <a:pt x="154088" y="433816"/>
                    <a:pt x="145791" y="421963"/>
                    <a:pt x="144013" y="408332"/>
                  </a:cubicBezTo>
                  <a:close/>
                </a:path>
              </a:pathLst>
            </a:custGeom>
            <a:grpFill/>
            <a:ln w="587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F52FAC5-636E-2C87-F90D-3B5C89DD186F}"/>
                </a:ext>
              </a:extLst>
            </p:cNvPr>
            <p:cNvSpPr/>
            <p:nvPr/>
          </p:nvSpPr>
          <p:spPr>
            <a:xfrm>
              <a:off x="5899273" y="819966"/>
              <a:ext cx="120899" cy="44448"/>
            </a:xfrm>
            <a:custGeom>
              <a:avLst/>
              <a:gdLst>
                <a:gd name="connsiteX0" fmla="*/ 120900 w 120899"/>
                <a:gd name="connsiteY0" fmla="*/ 8890 h 44448"/>
                <a:gd name="connsiteX1" fmla="*/ 117344 w 120899"/>
                <a:gd name="connsiteY1" fmla="*/ 3556 h 44448"/>
                <a:gd name="connsiteX2" fmla="*/ 111417 w 120899"/>
                <a:gd name="connsiteY2" fmla="*/ 0 h 44448"/>
                <a:gd name="connsiteX3" fmla="*/ 60450 w 120899"/>
                <a:gd name="connsiteY3" fmla="*/ 23113 h 44448"/>
                <a:gd name="connsiteX4" fmla="*/ 9482 w 120899"/>
                <a:gd name="connsiteY4" fmla="*/ 0 h 44448"/>
                <a:gd name="connsiteX5" fmla="*/ 3556 w 120899"/>
                <a:gd name="connsiteY5" fmla="*/ 3556 h 44448"/>
                <a:gd name="connsiteX6" fmla="*/ 0 w 120899"/>
                <a:gd name="connsiteY6" fmla="*/ 8890 h 44448"/>
                <a:gd name="connsiteX7" fmla="*/ 60450 w 120899"/>
                <a:gd name="connsiteY7" fmla="*/ 44448 h 44448"/>
                <a:gd name="connsiteX8" fmla="*/ 120900 w 120899"/>
                <a:gd name="connsiteY8" fmla="*/ 8890 h 4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99" h="44448">
                  <a:moveTo>
                    <a:pt x="120900" y="8890"/>
                  </a:moveTo>
                  <a:cubicBezTo>
                    <a:pt x="120307" y="6519"/>
                    <a:pt x="119122" y="4741"/>
                    <a:pt x="117344" y="3556"/>
                  </a:cubicBezTo>
                  <a:cubicBezTo>
                    <a:pt x="115566" y="1778"/>
                    <a:pt x="113788" y="593"/>
                    <a:pt x="111417" y="0"/>
                  </a:cubicBezTo>
                  <a:cubicBezTo>
                    <a:pt x="97786" y="14223"/>
                    <a:pt x="80007" y="23113"/>
                    <a:pt x="60450" y="23113"/>
                  </a:cubicBezTo>
                  <a:cubicBezTo>
                    <a:pt x="40892" y="23113"/>
                    <a:pt x="23113" y="14223"/>
                    <a:pt x="9482" y="0"/>
                  </a:cubicBezTo>
                  <a:cubicBezTo>
                    <a:pt x="7112" y="593"/>
                    <a:pt x="5334" y="1778"/>
                    <a:pt x="3556" y="3556"/>
                  </a:cubicBezTo>
                  <a:cubicBezTo>
                    <a:pt x="1778" y="5334"/>
                    <a:pt x="593" y="7112"/>
                    <a:pt x="0" y="8890"/>
                  </a:cubicBezTo>
                  <a:cubicBezTo>
                    <a:pt x="14223" y="30225"/>
                    <a:pt x="36151" y="44448"/>
                    <a:pt x="60450" y="44448"/>
                  </a:cubicBezTo>
                  <a:cubicBezTo>
                    <a:pt x="84748" y="43856"/>
                    <a:pt x="106676" y="30225"/>
                    <a:pt x="120900" y="8890"/>
                  </a:cubicBezTo>
                  <a:close/>
                </a:path>
              </a:pathLst>
            </a:custGeom>
            <a:grpFill/>
            <a:ln w="5874" cap="flat">
              <a:noFill/>
              <a:prstDash val="solid"/>
              <a:miter/>
            </a:ln>
          </p:spPr>
          <p:txBody>
            <a:bodyPr rtlCol="0" anchor="ctr"/>
            <a:lstStyle/>
            <a:p>
              <a:endParaRPr lang="en-US"/>
            </a:p>
          </p:txBody>
        </p:sp>
      </p:grpSp>
      <p:pic>
        <p:nvPicPr>
          <p:cNvPr id="67" name="Picture 66">
            <a:extLst>
              <a:ext uri="{FF2B5EF4-FFF2-40B4-BE49-F238E27FC236}">
                <a16:creationId xmlns:a16="http://schemas.microsoft.com/office/drawing/2014/main" id="{7A247962-4342-158B-F367-B63E8485BE00}"/>
              </a:ext>
            </a:extLst>
          </p:cNvPr>
          <p:cNvPicPr>
            <a:picLocks noChangeAspect="1"/>
          </p:cNvPicPr>
          <p:nvPr/>
        </p:nvPicPr>
        <p:blipFill>
          <a:blip r:embed="rId11">
            <a:duotone>
              <a:schemeClr val="accent1">
                <a:shade val="45000"/>
                <a:satMod val="135000"/>
              </a:schemeClr>
              <a:prstClr val="white"/>
            </a:duotone>
          </a:blip>
          <a:stretch>
            <a:fillRect/>
          </a:stretch>
        </p:blipFill>
        <p:spPr>
          <a:xfrm>
            <a:off x="3835973" y="4703611"/>
            <a:ext cx="1028767" cy="1028767"/>
          </a:xfrm>
          <a:prstGeom prst="rect">
            <a:avLst/>
          </a:prstGeom>
        </p:spPr>
      </p:pic>
      <p:pic>
        <p:nvPicPr>
          <p:cNvPr id="2" name="Picture 1">
            <a:extLst>
              <a:ext uri="{FF2B5EF4-FFF2-40B4-BE49-F238E27FC236}">
                <a16:creationId xmlns:a16="http://schemas.microsoft.com/office/drawing/2014/main" id="{0E039C35-7EE3-ED6B-EB2D-DB34E7589110}"/>
              </a:ext>
            </a:extLst>
          </p:cNvPr>
          <p:cNvPicPr>
            <a:picLocks noChangeAspect="1"/>
          </p:cNvPicPr>
          <p:nvPr/>
        </p:nvPicPr>
        <p:blipFill>
          <a:blip r:embed="rId11">
            <a:duotone>
              <a:schemeClr val="accent6">
                <a:shade val="45000"/>
                <a:satMod val="135000"/>
              </a:schemeClr>
              <a:prstClr val="white"/>
            </a:duotone>
          </a:blip>
          <a:stretch>
            <a:fillRect/>
          </a:stretch>
        </p:blipFill>
        <p:spPr>
          <a:xfrm>
            <a:off x="2703859" y="3634666"/>
            <a:ext cx="1028767" cy="1028767"/>
          </a:xfrm>
          <a:prstGeom prst="rect">
            <a:avLst/>
          </a:prstGeom>
        </p:spPr>
      </p:pic>
    </p:spTree>
    <p:extLst>
      <p:ext uri="{BB962C8B-B14F-4D97-AF65-F5344CB8AC3E}">
        <p14:creationId xmlns:p14="http://schemas.microsoft.com/office/powerpoint/2010/main" val="30474087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5EAB-D450-C204-1403-1EC785077D74}"/>
              </a:ext>
            </a:extLst>
          </p:cNvPr>
          <p:cNvSpPr>
            <a:spLocks noGrp="1"/>
          </p:cNvSpPr>
          <p:nvPr>
            <p:ph type="title"/>
          </p:nvPr>
        </p:nvSpPr>
        <p:spPr/>
        <p:txBody>
          <a:bodyPr/>
          <a:lstStyle/>
          <a:p>
            <a:r>
              <a:rPr lang="en-US" err="1"/>
              <a:t>pg_hba.conf</a:t>
            </a:r>
            <a:endParaRPr lang="en-US"/>
          </a:p>
        </p:txBody>
      </p:sp>
      <p:sp>
        <p:nvSpPr>
          <p:cNvPr id="3" name="Content Placeholder 2">
            <a:extLst>
              <a:ext uri="{FF2B5EF4-FFF2-40B4-BE49-F238E27FC236}">
                <a16:creationId xmlns:a16="http://schemas.microsoft.com/office/drawing/2014/main" id="{9652FC76-40D4-EC14-F0D8-CF1BBB40C422}"/>
              </a:ext>
            </a:extLst>
          </p:cNvPr>
          <p:cNvSpPr>
            <a:spLocks noGrp="1"/>
          </p:cNvSpPr>
          <p:nvPr>
            <p:ph idx="1"/>
          </p:nvPr>
        </p:nvSpPr>
        <p:spPr/>
        <p:txBody>
          <a:bodyPr>
            <a:normAutofit/>
          </a:bodyPr>
          <a:lstStyle/>
          <a:p>
            <a:r>
              <a:rPr lang="en-US"/>
              <a:t>First layer of authentication</a:t>
            </a:r>
          </a:p>
          <a:p>
            <a:r>
              <a:rPr lang="en-US"/>
              <a:t>Similar to a firewall ruleset for PostgreSQL</a:t>
            </a:r>
          </a:p>
          <a:p>
            <a:r>
              <a:rPr lang="en-US"/>
              <a:t>Cloud vendors largely manage this for you</a:t>
            </a:r>
          </a:p>
          <a:p>
            <a:pPr marL="0" indent="0" algn="ctr">
              <a:lnSpc>
                <a:spcPct val="100000"/>
              </a:lnSpc>
              <a:spcBef>
                <a:spcPts val="0"/>
              </a:spcBef>
              <a:buNone/>
            </a:pPr>
            <a:br>
              <a:rPr lang="en-US" sz="3600" b="1"/>
            </a:br>
            <a:r>
              <a:rPr lang="en-US" sz="3600" b="1"/>
              <a:t>Which hosts &amp; roles, can connect to what databases,</a:t>
            </a:r>
          </a:p>
          <a:p>
            <a:pPr marL="0" indent="0" algn="ctr">
              <a:lnSpc>
                <a:spcPct val="100000"/>
              </a:lnSpc>
              <a:spcBef>
                <a:spcPts val="0"/>
              </a:spcBef>
              <a:buNone/>
            </a:pPr>
            <a:r>
              <a:rPr lang="en-US" sz="3600" b="1"/>
              <a:t>using what authentication method?</a:t>
            </a:r>
          </a:p>
        </p:txBody>
      </p:sp>
    </p:spTree>
    <p:extLst>
      <p:ext uri="{BB962C8B-B14F-4D97-AF65-F5344CB8AC3E}">
        <p14:creationId xmlns:p14="http://schemas.microsoft.com/office/powerpoint/2010/main" val="25487645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28C785F-0169-C5EE-306A-3695873E68D9}"/>
              </a:ext>
            </a:extLst>
          </p:cNvPr>
          <p:cNvSpPr txBox="1"/>
          <p:nvPr/>
        </p:nvSpPr>
        <p:spPr>
          <a:xfrm>
            <a:off x="815897" y="1289953"/>
            <a:ext cx="10560204" cy="4278094"/>
          </a:xfrm>
          <a:prstGeom prst="rect">
            <a:avLst/>
          </a:prstGeom>
          <a:solidFill>
            <a:schemeClr val="bg1">
              <a:lumMod val="95000"/>
            </a:schemeClr>
          </a:solidFill>
        </p:spPr>
        <p:txBody>
          <a:bodyPr wrap="square">
            <a:spAutoFit/>
          </a:bodyPr>
          <a:lstStyle/>
          <a:p>
            <a:r>
              <a:rPr lang="en-US" sz="1600">
                <a:latin typeface="Courier New" panose="02070309020205020404" pitchFamily="49" charset="0"/>
                <a:ea typeface="Source Code Pro" panose="020B0509030403020204" pitchFamily="49" charset="0"/>
                <a:cs typeface="Courier New" panose="02070309020205020404" pitchFamily="49" charset="0"/>
              </a:rPr>
              <a:t># Allow any user on the local system to connect to any database with</a:t>
            </a:r>
          </a:p>
          <a:p>
            <a:r>
              <a:rPr lang="en-US" sz="1600">
                <a:latin typeface="Courier New" panose="02070309020205020404" pitchFamily="49" charset="0"/>
                <a:ea typeface="Source Code Pro" panose="020B0509030403020204" pitchFamily="49" charset="0"/>
                <a:cs typeface="Courier New" panose="02070309020205020404" pitchFamily="49" charset="0"/>
              </a:rPr>
              <a:t># any database user name using Unix-domain sockets (the default for local</a:t>
            </a:r>
          </a:p>
          <a:p>
            <a:r>
              <a:rPr lang="en-US" sz="1600">
                <a:latin typeface="Courier New" panose="02070309020205020404" pitchFamily="49" charset="0"/>
                <a:ea typeface="Source Code Pro" panose="020B0509030403020204" pitchFamily="49" charset="0"/>
                <a:cs typeface="Courier New" panose="02070309020205020404" pitchFamily="49" charset="0"/>
              </a:rPr>
              <a:t># connections).</a:t>
            </a:r>
          </a:p>
          <a:p>
            <a:r>
              <a:rPr lang="en-US" sz="1600">
                <a:latin typeface="Courier New" panose="02070309020205020404" pitchFamily="49" charset="0"/>
                <a:ea typeface="Source Code Pro" panose="020B0509030403020204" pitchFamily="49" charset="0"/>
                <a:cs typeface="Courier New" panose="02070309020205020404" pitchFamily="49" charset="0"/>
              </a:rPr>
              <a:t>#</a:t>
            </a:r>
          </a:p>
          <a:p>
            <a:r>
              <a:rPr lang="en-US" sz="1600">
                <a:latin typeface="Courier New" panose="02070309020205020404" pitchFamily="49" charset="0"/>
                <a:ea typeface="Source Code Pro" panose="020B0509030403020204" pitchFamily="49" charset="0"/>
                <a:cs typeface="Courier New" panose="02070309020205020404" pitchFamily="49" charset="0"/>
              </a:rPr>
              <a:t># TYPE  DATABASE        USER            ADDRESS                 METHOD</a:t>
            </a:r>
          </a:p>
          <a:p>
            <a:r>
              <a:rPr lang="en-US" sz="1600">
                <a:latin typeface="Courier New" panose="02070309020205020404" pitchFamily="49" charset="0"/>
                <a:ea typeface="Source Code Pro" panose="020B0509030403020204" pitchFamily="49" charset="0"/>
                <a:cs typeface="Courier New" panose="02070309020205020404" pitchFamily="49" charset="0"/>
              </a:rPr>
              <a:t>local   all             </a:t>
            </a:r>
            <a:r>
              <a:rPr lang="en-US" sz="1600" err="1">
                <a:latin typeface="Courier New" panose="02070309020205020404" pitchFamily="49" charset="0"/>
                <a:ea typeface="Source Code Pro" panose="020B0509030403020204" pitchFamily="49" charset="0"/>
                <a:cs typeface="Courier New" panose="02070309020205020404" pitchFamily="49" charset="0"/>
              </a:rPr>
              <a:t>all</a:t>
            </a:r>
            <a:r>
              <a:rPr lang="en-US" sz="1600">
                <a:latin typeface="Courier New" panose="02070309020205020404" pitchFamily="49" charset="0"/>
                <a:ea typeface="Source Code Pro" panose="020B0509030403020204" pitchFamily="49" charset="0"/>
                <a:cs typeface="Courier New" panose="02070309020205020404" pitchFamily="49" charset="0"/>
              </a:rPr>
              <a:t>                                     trust</a:t>
            </a:r>
          </a:p>
          <a:p>
            <a:endParaRPr lang="en-US" sz="1600">
              <a:latin typeface="Courier New" panose="02070309020205020404" pitchFamily="49" charset="0"/>
              <a:ea typeface="Source Code Pro" panose="020B0509030403020204" pitchFamily="49" charset="0"/>
              <a:cs typeface="Courier New" panose="02070309020205020404" pitchFamily="49" charset="0"/>
            </a:endParaRPr>
          </a:p>
          <a:p>
            <a:r>
              <a:rPr lang="en-US" sz="1600">
                <a:latin typeface="Courier New" panose="02070309020205020404" pitchFamily="49" charset="0"/>
                <a:ea typeface="Source Code Pro" panose="020B0509030403020204" pitchFamily="49" charset="0"/>
                <a:cs typeface="Courier New" panose="02070309020205020404" pitchFamily="49" charset="0"/>
              </a:rPr>
              <a:t># The same using local loopback TCP/IP connections.</a:t>
            </a:r>
          </a:p>
          <a:p>
            <a:r>
              <a:rPr lang="en-US" sz="1600">
                <a:latin typeface="Courier New" panose="02070309020205020404" pitchFamily="49" charset="0"/>
                <a:ea typeface="Source Code Pro" panose="020B0509030403020204" pitchFamily="49" charset="0"/>
                <a:cs typeface="Courier New" panose="02070309020205020404" pitchFamily="49" charset="0"/>
              </a:rPr>
              <a:t>#</a:t>
            </a:r>
          </a:p>
          <a:p>
            <a:r>
              <a:rPr lang="en-US" sz="1600">
                <a:latin typeface="Courier New" panose="02070309020205020404" pitchFamily="49" charset="0"/>
                <a:ea typeface="Source Code Pro" panose="020B0509030403020204" pitchFamily="49" charset="0"/>
                <a:cs typeface="Courier New" panose="02070309020205020404" pitchFamily="49" charset="0"/>
              </a:rPr>
              <a:t># TYPE  DATABASE        USER            ADDRESS                 METHOD</a:t>
            </a:r>
          </a:p>
          <a:p>
            <a:r>
              <a:rPr lang="en-US" sz="1600">
                <a:latin typeface="Courier New" panose="02070309020205020404" pitchFamily="49" charset="0"/>
                <a:ea typeface="Source Code Pro" panose="020B0509030403020204" pitchFamily="49" charset="0"/>
                <a:cs typeface="Courier New" panose="02070309020205020404" pitchFamily="49" charset="0"/>
              </a:rPr>
              <a:t>host    all             </a:t>
            </a:r>
            <a:r>
              <a:rPr lang="en-US" sz="1600" err="1">
                <a:latin typeface="Courier New" panose="02070309020205020404" pitchFamily="49" charset="0"/>
                <a:ea typeface="Source Code Pro" panose="020B0509030403020204" pitchFamily="49" charset="0"/>
                <a:cs typeface="Courier New" panose="02070309020205020404" pitchFamily="49" charset="0"/>
              </a:rPr>
              <a:t>all</a:t>
            </a:r>
            <a:r>
              <a:rPr lang="en-US" sz="1600">
                <a:latin typeface="Courier New" panose="02070309020205020404" pitchFamily="49" charset="0"/>
                <a:ea typeface="Source Code Pro" panose="020B0509030403020204" pitchFamily="49" charset="0"/>
                <a:cs typeface="Courier New" panose="02070309020205020404" pitchFamily="49" charset="0"/>
              </a:rPr>
              <a:t>             127.0.0.1/32            trust</a:t>
            </a:r>
          </a:p>
          <a:p>
            <a:endParaRPr lang="en-US" sz="1600">
              <a:latin typeface="Courier New" panose="02070309020205020404" pitchFamily="49" charset="0"/>
              <a:ea typeface="Source Code Pro" panose="020B0509030403020204" pitchFamily="49" charset="0"/>
              <a:cs typeface="Courier New" panose="02070309020205020404" pitchFamily="49" charset="0"/>
            </a:endParaRPr>
          </a:p>
          <a:p>
            <a:r>
              <a:rPr lang="en-US" sz="1600">
                <a:latin typeface="Courier New" panose="02070309020205020404" pitchFamily="49" charset="0"/>
                <a:ea typeface="Source Code Pro" panose="020B0509030403020204" pitchFamily="49" charset="0"/>
                <a:cs typeface="Courier New" panose="02070309020205020404" pitchFamily="49" charset="0"/>
              </a:rPr>
              <a:t># Allow any user from host 192.168.12.10 to connect to database</a:t>
            </a:r>
          </a:p>
          <a:p>
            <a:r>
              <a:rPr lang="en-US" sz="1600">
                <a:latin typeface="Courier New" panose="02070309020205020404" pitchFamily="49" charset="0"/>
                <a:ea typeface="Source Code Pro" panose="020B0509030403020204" pitchFamily="49" charset="0"/>
                <a:cs typeface="Courier New" panose="02070309020205020404" pitchFamily="49" charset="0"/>
              </a:rPr>
              <a:t># "</a:t>
            </a:r>
            <a:r>
              <a:rPr lang="en-US" sz="1600" err="1">
                <a:latin typeface="Courier New" panose="02070309020205020404" pitchFamily="49" charset="0"/>
                <a:ea typeface="Source Code Pro" panose="020B0509030403020204" pitchFamily="49" charset="0"/>
                <a:cs typeface="Courier New" panose="02070309020205020404" pitchFamily="49" charset="0"/>
              </a:rPr>
              <a:t>postgres</a:t>
            </a:r>
            <a:r>
              <a:rPr lang="en-US" sz="1600">
                <a:latin typeface="Courier New" panose="02070309020205020404" pitchFamily="49" charset="0"/>
                <a:ea typeface="Source Code Pro" panose="020B0509030403020204" pitchFamily="49" charset="0"/>
                <a:cs typeface="Courier New" panose="02070309020205020404" pitchFamily="49" charset="0"/>
              </a:rPr>
              <a:t>" if the user's password is correctly supplied.</a:t>
            </a:r>
          </a:p>
          <a:p>
            <a:r>
              <a:rPr lang="en-US" sz="1600">
                <a:latin typeface="Courier New" panose="02070309020205020404" pitchFamily="49" charset="0"/>
                <a:ea typeface="Source Code Pro" panose="020B0509030403020204" pitchFamily="49" charset="0"/>
                <a:cs typeface="Courier New" panose="02070309020205020404" pitchFamily="49" charset="0"/>
              </a:rPr>
              <a:t>#</a:t>
            </a:r>
          </a:p>
          <a:p>
            <a:r>
              <a:rPr lang="en-US" sz="1600">
                <a:latin typeface="Courier New" panose="02070309020205020404" pitchFamily="49" charset="0"/>
                <a:ea typeface="Source Code Pro" panose="020B0509030403020204" pitchFamily="49" charset="0"/>
                <a:cs typeface="Courier New" panose="02070309020205020404" pitchFamily="49" charset="0"/>
              </a:rPr>
              <a:t># TYPE  DATABASE        USER            ADDRESS                 METHOD</a:t>
            </a:r>
          </a:p>
          <a:p>
            <a:r>
              <a:rPr lang="en-US" sz="1600">
                <a:latin typeface="Courier New" panose="02070309020205020404" pitchFamily="49" charset="0"/>
                <a:ea typeface="Source Code Pro" panose="020B0509030403020204" pitchFamily="49" charset="0"/>
                <a:cs typeface="Courier New" panose="02070309020205020404" pitchFamily="49" charset="0"/>
              </a:rPr>
              <a:t>host    </a:t>
            </a:r>
            <a:r>
              <a:rPr lang="en-US" sz="1600" err="1">
                <a:latin typeface="Courier New" panose="02070309020205020404" pitchFamily="49" charset="0"/>
                <a:ea typeface="Source Code Pro" panose="020B0509030403020204" pitchFamily="49" charset="0"/>
                <a:cs typeface="Courier New" panose="02070309020205020404" pitchFamily="49" charset="0"/>
              </a:rPr>
              <a:t>postgres</a:t>
            </a:r>
            <a:r>
              <a:rPr lang="en-US" sz="1600">
                <a:latin typeface="Courier New" panose="02070309020205020404" pitchFamily="49" charset="0"/>
                <a:ea typeface="Source Code Pro" panose="020B0509030403020204" pitchFamily="49" charset="0"/>
                <a:cs typeface="Courier New" panose="02070309020205020404" pitchFamily="49" charset="0"/>
              </a:rPr>
              <a:t>        all             192.168.12.10/32        scram-sha-256</a:t>
            </a:r>
          </a:p>
        </p:txBody>
      </p:sp>
      <p:sp>
        <p:nvSpPr>
          <p:cNvPr id="12" name="TextBox 11">
            <a:extLst>
              <a:ext uri="{FF2B5EF4-FFF2-40B4-BE49-F238E27FC236}">
                <a16:creationId xmlns:a16="http://schemas.microsoft.com/office/drawing/2014/main" id="{77590F0D-3ADA-CE60-5286-E91782C1D1D0}"/>
              </a:ext>
            </a:extLst>
          </p:cNvPr>
          <p:cNvSpPr txBox="1"/>
          <p:nvPr/>
        </p:nvSpPr>
        <p:spPr>
          <a:xfrm>
            <a:off x="2782925" y="5568047"/>
            <a:ext cx="6626148" cy="369332"/>
          </a:xfrm>
          <a:prstGeom prst="rect">
            <a:avLst/>
          </a:prstGeom>
          <a:noFill/>
        </p:spPr>
        <p:txBody>
          <a:bodyPr wrap="square">
            <a:spAutoFit/>
          </a:bodyPr>
          <a:lstStyle/>
          <a:p>
            <a:r>
              <a:rPr lang="en-US" b="0">
                <a:hlinkClick r:id="rId2"/>
              </a:rPr>
              <a:t>https://www.postgresql.org/docs/current/auth-pg-hba-conf.html</a:t>
            </a:r>
            <a:r>
              <a:rPr lang="en-US" b="0"/>
              <a:t> </a:t>
            </a:r>
          </a:p>
        </p:txBody>
      </p:sp>
    </p:spTree>
    <p:extLst>
      <p:ext uri="{BB962C8B-B14F-4D97-AF65-F5344CB8AC3E}">
        <p14:creationId xmlns:p14="http://schemas.microsoft.com/office/powerpoint/2010/main" val="20953073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01624-4E89-14A3-F89D-47C3A85E5C20}"/>
              </a:ext>
            </a:extLst>
          </p:cNvPr>
          <p:cNvSpPr>
            <a:spLocks noGrp="1"/>
          </p:cNvSpPr>
          <p:nvPr>
            <p:ph type="title"/>
          </p:nvPr>
        </p:nvSpPr>
        <p:spPr/>
        <p:txBody>
          <a:bodyPr/>
          <a:lstStyle/>
          <a:p>
            <a:r>
              <a:rPr lang="en-US"/>
              <a:t>Roles</a:t>
            </a:r>
          </a:p>
        </p:txBody>
      </p:sp>
      <p:sp>
        <p:nvSpPr>
          <p:cNvPr id="2" name="Content Placeholder 1">
            <a:extLst>
              <a:ext uri="{FF2B5EF4-FFF2-40B4-BE49-F238E27FC236}">
                <a16:creationId xmlns:a16="http://schemas.microsoft.com/office/drawing/2014/main" id="{18ABAEEB-53E4-00C2-8266-C0180B3A2C13}"/>
              </a:ext>
            </a:extLst>
          </p:cNvPr>
          <p:cNvSpPr>
            <a:spLocks noGrp="1"/>
          </p:cNvSpPr>
          <p:nvPr>
            <p:ph idx="1"/>
          </p:nvPr>
        </p:nvSpPr>
        <p:spPr/>
        <p:txBody>
          <a:bodyPr>
            <a:normAutofit/>
          </a:bodyPr>
          <a:lstStyle/>
          <a:p>
            <a:r>
              <a:rPr lang="en-US"/>
              <a:t>Own databases, schemas, and objects</a:t>
            </a:r>
          </a:p>
          <a:p>
            <a:pPr lvl="1"/>
            <a:r>
              <a:rPr lang="en-US"/>
              <a:t>Tables, Functions, Views, Etc.</a:t>
            </a:r>
          </a:p>
          <a:p>
            <a:r>
              <a:rPr lang="en-US"/>
              <a:t>Have cluster-level privileges (attributes)</a:t>
            </a:r>
          </a:p>
          <a:p>
            <a:r>
              <a:rPr lang="en-US"/>
              <a:t>Granted privileges to databases, schemas, and objects</a:t>
            </a:r>
          </a:p>
          <a:p>
            <a:r>
              <a:rPr lang="en-US"/>
              <a:t>Can possibly grant privileges to other roles</a:t>
            </a:r>
          </a:p>
        </p:txBody>
      </p:sp>
      <p:grpSp>
        <p:nvGrpSpPr>
          <p:cNvPr id="5" name="Graphic 22">
            <a:extLst>
              <a:ext uri="{FF2B5EF4-FFF2-40B4-BE49-F238E27FC236}">
                <a16:creationId xmlns:a16="http://schemas.microsoft.com/office/drawing/2014/main" id="{77F6DAC5-3B08-E24A-437F-87AB8F21B70B}"/>
              </a:ext>
            </a:extLst>
          </p:cNvPr>
          <p:cNvGrpSpPr/>
          <p:nvPr/>
        </p:nvGrpSpPr>
        <p:grpSpPr>
          <a:xfrm>
            <a:off x="8859479" y="768782"/>
            <a:ext cx="2284925" cy="2448345"/>
            <a:chOff x="5502794" y="469121"/>
            <a:chExt cx="911487" cy="976678"/>
          </a:xfrm>
          <a:solidFill>
            <a:srgbClr val="CC0000"/>
          </a:solidFill>
        </p:grpSpPr>
        <p:sp>
          <p:nvSpPr>
            <p:cNvPr id="6" name="Freeform: Shape 5">
              <a:extLst>
                <a:ext uri="{FF2B5EF4-FFF2-40B4-BE49-F238E27FC236}">
                  <a16:creationId xmlns:a16="http://schemas.microsoft.com/office/drawing/2014/main" id="{E39621BB-A682-4F41-22E2-D1509BAF35A0}"/>
                </a:ext>
              </a:extLst>
            </p:cNvPr>
            <p:cNvSpPr/>
            <p:nvPr/>
          </p:nvSpPr>
          <p:spPr>
            <a:xfrm>
              <a:off x="5502794" y="1052283"/>
              <a:ext cx="911487" cy="393516"/>
            </a:xfrm>
            <a:custGeom>
              <a:avLst/>
              <a:gdLst>
                <a:gd name="connsiteX0" fmla="*/ 883041 w 911487"/>
                <a:gd name="connsiteY0" fmla="*/ 122085 h 393516"/>
                <a:gd name="connsiteX1" fmla="*/ 625241 w 911487"/>
                <a:gd name="connsiteY1" fmla="*/ 1778 h 393516"/>
                <a:gd name="connsiteX2" fmla="*/ 456337 w 911487"/>
                <a:gd name="connsiteY2" fmla="*/ 88897 h 393516"/>
                <a:gd name="connsiteX3" fmla="*/ 287433 w 911487"/>
                <a:gd name="connsiteY3" fmla="*/ 0 h 393516"/>
                <a:gd name="connsiteX4" fmla="*/ 29632 w 911487"/>
                <a:gd name="connsiteY4" fmla="*/ 117344 h 393516"/>
                <a:gd name="connsiteX5" fmla="*/ 0 w 911487"/>
                <a:gd name="connsiteY5" fmla="*/ 333659 h 393516"/>
                <a:gd name="connsiteX6" fmla="*/ 455744 w 911487"/>
                <a:gd name="connsiteY6" fmla="*/ 393516 h 393516"/>
                <a:gd name="connsiteX7" fmla="*/ 911488 w 911487"/>
                <a:gd name="connsiteY7" fmla="*/ 333659 h 393516"/>
                <a:gd name="connsiteX8" fmla="*/ 883041 w 911487"/>
                <a:gd name="connsiteY8" fmla="*/ 122085 h 393516"/>
                <a:gd name="connsiteX9" fmla="*/ 619314 w 911487"/>
                <a:gd name="connsiteY9" fmla="*/ 261356 h 393516"/>
                <a:gd name="connsiteX10" fmla="*/ 521528 w 911487"/>
                <a:gd name="connsiteY10" fmla="*/ 249504 h 393516"/>
                <a:gd name="connsiteX11" fmla="*/ 519750 w 911487"/>
                <a:gd name="connsiteY11" fmla="*/ 213352 h 393516"/>
                <a:gd name="connsiteX12" fmla="*/ 617536 w 911487"/>
                <a:gd name="connsiteY12" fmla="*/ 225205 h 393516"/>
                <a:gd name="connsiteX13" fmla="*/ 713545 w 911487"/>
                <a:gd name="connsiteY13" fmla="*/ 203277 h 393516"/>
                <a:gd name="connsiteX14" fmla="*/ 715323 w 911487"/>
                <a:gd name="connsiteY14" fmla="*/ 239429 h 393516"/>
                <a:gd name="connsiteX15" fmla="*/ 619314 w 911487"/>
                <a:gd name="connsiteY15" fmla="*/ 261356 h 39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1487" h="393516">
                  <a:moveTo>
                    <a:pt x="883041" y="122085"/>
                  </a:moveTo>
                  <a:cubicBezTo>
                    <a:pt x="809553" y="66376"/>
                    <a:pt x="726583" y="23706"/>
                    <a:pt x="625241" y="1778"/>
                  </a:cubicBezTo>
                  <a:cubicBezTo>
                    <a:pt x="623463" y="50375"/>
                    <a:pt x="548789" y="88897"/>
                    <a:pt x="456337" y="88897"/>
                  </a:cubicBezTo>
                  <a:cubicBezTo>
                    <a:pt x="363291" y="88897"/>
                    <a:pt x="288025" y="49190"/>
                    <a:pt x="287433" y="0"/>
                  </a:cubicBezTo>
                  <a:cubicBezTo>
                    <a:pt x="186683" y="21928"/>
                    <a:pt x="104306" y="63413"/>
                    <a:pt x="29632" y="117344"/>
                  </a:cubicBezTo>
                  <a:lnTo>
                    <a:pt x="0" y="333659"/>
                  </a:lnTo>
                  <a:cubicBezTo>
                    <a:pt x="121492" y="370403"/>
                    <a:pt x="279728" y="393516"/>
                    <a:pt x="455744" y="393516"/>
                  </a:cubicBezTo>
                  <a:cubicBezTo>
                    <a:pt x="632352" y="393516"/>
                    <a:pt x="789996" y="370403"/>
                    <a:pt x="911488" y="333659"/>
                  </a:cubicBezTo>
                  <a:lnTo>
                    <a:pt x="883041" y="122085"/>
                  </a:lnTo>
                  <a:close/>
                  <a:moveTo>
                    <a:pt x="619314" y="261356"/>
                  </a:moveTo>
                  <a:cubicBezTo>
                    <a:pt x="576644" y="263727"/>
                    <a:pt x="539900" y="258393"/>
                    <a:pt x="521528" y="249504"/>
                  </a:cubicBezTo>
                  <a:lnTo>
                    <a:pt x="519750" y="213352"/>
                  </a:lnTo>
                  <a:cubicBezTo>
                    <a:pt x="537529" y="222835"/>
                    <a:pt x="574866" y="227576"/>
                    <a:pt x="617536" y="225205"/>
                  </a:cubicBezTo>
                  <a:cubicBezTo>
                    <a:pt x="660207" y="222835"/>
                    <a:pt x="696358" y="213945"/>
                    <a:pt x="713545" y="203277"/>
                  </a:cubicBezTo>
                  <a:lnTo>
                    <a:pt x="715323" y="239429"/>
                  </a:lnTo>
                  <a:cubicBezTo>
                    <a:pt x="698136" y="250096"/>
                    <a:pt x="661984" y="258986"/>
                    <a:pt x="619314" y="261356"/>
                  </a:cubicBezTo>
                  <a:close/>
                </a:path>
              </a:pathLst>
            </a:custGeom>
            <a:grpFill/>
            <a:ln w="587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AC10303-5702-4073-4668-9638BF6097A4}"/>
                </a:ext>
              </a:extLst>
            </p:cNvPr>
            <p:cNvSpPr/>
            <p:nvPr/>
          </p:nvSpPr>
          <p:spPr>
            <a:xfrm>
              <a:off x="5681772" y="469121"/>
              <a:ext cx="555900" cy="571902"/>
            </a:xfrm>
            <a:custGeom>
              <a:avLst/>
              <a:gdLst>
                <a:gd name="connsiteX0" fmla="*/ 201499 w 555900"/>
                <a:gd name="connsiteY0" fmla="*/ 497822 h 571902"/>
                <a:gd name="connsiteX1" fmla="*/ 281506 w 555900"/>
                <a:gd name="connsiteY1" fmla="*/ 512045 h 571902"/>
                <a:gd name="connsiteX2" fmla="*/ 354994 w 555900"/>
                <a:gd name="connsiteY2" fmla="*/ 500192 h 571902"/>
                <a:gd name="connsiteX3" fmla="*/ 363291 w 555900"/>
                <a:gd name="connsiteY3" fmla="*/ 571902 h 571902"/>
                <a:gd name="connsiteX4" fmla="*/ 555901 w 555900"/>
                <a:gd name="connsiteY4" fmla="*/ 523898 h 571902"/>
                <a:gd name="connsiteX5" fmla="*/ 535751 w 555900"/>
                <a:gd name="connsiteY5" fmla="*/ 209204 h 571902"/>
                <a:gd name="connsiteX6" fmla="*/ 535158 w 555900"/>
                <a:gd name="connsiteY6" fmla="*/ 211574 h 571902"/>
                <a:gd name="connsiteX7" fmla="*/ 281506 w 555900"/>
                <a:gd name="connsiteY7" fmla="*/ 0 h 571902"/>
                <a:gd name="connsiteX8" fmla="*/ 28447 w 555900"/>
                <a:gd name="connsiteY8" fmla="*/ 210982 h 571902"/>
                <a:gd name="connsiteX9" fmla="*/ 27262 w 555900"/>
                <a:gd name="connsiteY9" fmla="*/ 209204 h 571902"/>
                <a:gd name="connsiteX10" fmla="*/ 0 w 555900"/>
                <a:gd name="connsiteY10" fmla="*/ 523898 h 571902"/>
                <a:gd name="connsiteX11" fmla="*/ 192610 w 555900"/>
                <a:gd name="connsiteY11" fmla="*/ 571902 h 571902"/>
                <a:gd name="connsiteX12" fmla="*/ 201499 w 555900"/>
                <a:gd name="connsiteY12" fmla="*/ 497822 h 571902"/>
                <a:gd name="connsiteX13" fmla="*/ 144013 w 555900"/>
                <a:gd name="connsiteY13" fmla="*/ 408332 h 571902"/>
                <a:gd name="connsiteX14" fmla="*/ 133938 w 555900"/>
                <a:gd name="connsiteY14" fmla="*/ 324177 h 571902"/>
                <a:gd name="connsiteX15" fmla="*/ 119714 w 555900"/>
                <a:gd name="connsiteY15" fmla="*/ 324177 h 571902"/>
                <a:gd name="connsiteX16" fmla="*/ 109639 w 555900"/>
                <a:gd name="connsiteY16" fmla="*/ 277951 h 571902"/>
                <a:gd name="connsiteX17" fmla="*/ 119714 w 555900"/>
                <a:gd name="connsiteY17" fmla="*/ 231724 h 571902"/>
                <a:gd name="connsiteX18" fmla="*/ 123270 w 555900"/>
                <a:gd name="connsiteY18" fmla="*/ 231724 h 571902"/>
                <a:gd name="connsiteX19" fmla="*/ 116158 w 555900"/>
                <a:gd name="connsiteY19" fmla="*/ 172460 h 571902"/>
                <a:gd name="connsiteX20" fmla="*/ 235873 w 555900"/>
                <a:gd name="connsiteY20" fmla="*/ 142827 h 571902"/>
                <a:gd name="connsiteX21" fmla="*/ 320028 w 555900"/>
                <a:gd name="connsiteY21" fmla="*/ 200314 h 571902"/>
                <a:gd name="connsiteX22" fmla="*/ 410703 w 555900"/>
                <a:gd name="connsiteY22" fmla="*/ 231724 h 571902"/>
                <a:gd name="connsiteX23" fmla="*/ 436187 w 555900"/>
                <a:gd name="connsiteY23" fmla="*/ 231724 h 571902"/>
                <a:gd name="connsiteX24" fmla="*/ 446262 w 555900"/>
                <a:gd name="connsiteY24" fmla="*/ 277951 h 571902"/>
                <a:gd name="connsiteX25" fmla="*/ 436187 w 555900"/>
                <a:gd name="connsiteY25" fmla="*/ 324177 h 571902"/>
                <a:gd name="connsiteX26" fmla="*/ 421963 w 555900"/>
                <a:gd name="connsiteY26" fmla="*/ 324177 h 571902"/>
                <a:gd name="connsiteX27" fmla="*/ 411888 w 555900"/>
                <a:gd name="connsiteY27" fmla="*/ 408332 h 571902"/>
                <a:gd name="connsiteX28" fmla="*/ 389368 w 555900"/>
                <a:gd name="connsiteY28" fmla="*/ 439743 h 571902"/>
                <a:gd name="connsiteX29" fmla="*/ 277951 w 555900"/>
                <a:gd name="connsiteY29" fmla="*/ 459893 h 571902"/>
                <a:gd name="connsiteX30" fmla="*/ 166533 w 555900"/>
                <a:gd name="connsiteY30" fmla="*/ 439743 h 571902"/>
                <a:gd name="connsiteX31" fmla="*/ 144013 w 555900"/>
                <a:gd name="connsiteY31" fmla="*/ 408332 h 57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5900" h="571902">
                  <a:moveTo>
                    <a:pt x="201499" y="497822"/>
                  </a:moveTo>
                  <a:cubicBezTo>
                    <a:pt x="226983" y="506711"/>
                    <a:pt x="253652" y="512045"/>
                    <a:pt x="281506" y="512045"/>
                  </a:cubicBezTo>
                  <a:cubicBezTo>
                    <a:pt x="306990" y="512045"/>
                    <a:pt x="331881" y="507897"/>
                    <a:pt x="354994" y="500192"/>
                  </a:cubicBezTo>
                  <a:lnTo>
                    <a:pt x="363291" y="571902"/>
                  </a:lnTo>
                  <a:cubicBezTo>
                    <a:pt x="514416" y="561235"/>
                    <a:pt x="555901" y="523898"/>
                    <a:pt x="555901" y="523898"/>
                  </a:cubicBezTo>
                  <a:lnTo>
                    <a:pt x="535751" y="209204"/>
                  </a:lnTo>
                  <a:lnTo>
                    <a:pt x="535158" y="211574"/>
                  </a:lnTo>
                  <a:cubicBezTo>
                    <a:pt x="525083" y="71710"/>
                    <a:pt x="415444" y="0"/>
                    <a:pt x="281506" y="0"/>
                  </a:cubicBezTo>
                  <a:cubicBezTo>
                    <a:pt x="148161" y="0"/>
                    <a:pt x="38522" y="71710"/>
                    <a:pt x="28447" y="210982"/>
                  </a:cubicBezTo>
                  <a:lnTo>
                    <a:pt x="27262" y="209204"/>
                  </a:lnTo>
                  <a:lnTo>
                    <a:pt x="0" y="523898"/>
                  </a:lnTo>
                  <a:cubicBezTo>
                    <a:pt x="0" y="523898"/>
                    <a:pt x="45634" y="560642"/>
                    <a:pt x="192610" y="571902"/>
                  </a:cubicBezTo>
                  <a:lnTo>
                    <a:pt x="201499" y="497822"/>
                  </a:lnTo>
                  <a:close/>
                  <a:moveTo>
                    <a:pt x="144013" y="408332"/>
                  </a:moveTo>
                  <a:lnTo>
                    <a:pt x="133938" y="324177"/>
                  </a:lnTo>
                  <a:lnTo>
                    <a:pt x="119714" y="324177"/>
                  </a:lnTo>
                  <a:cubicBezTo>
                    <a:pt x="113788" y="315880"/>
                    <a:pt x="109639" y="298100"/>
                    <a:pt x="109639" y="277951"/>
                  </a:cubicBezTo>
                  <a:cubicBezTo>
                    <a:pt x="109639" y="257801"/>
                    <a:pt x="113788" y="240021"/>
                    <a:pt x="119714" y="231724"/>
                  </a:cubicBezTo>
                  <a:lnTo>
                    <a:pt x="123270" y="231724"/>
                  </a:lnTo>
                  <a:lnTo>
                    <a:pt x="116158" y="172460"/>
                  </a:lnTo>
                  <a:cubicBezTo>
                    <a:pt x="136901" y="157644"/>
                    <a:pt x="184905" y="146976"/>
                    <a:pt x="235873" y="142827"/>
                  </a:cubicBezTo>
                  <a:cubicBezTo>
                    <a:pt x="255430" y="162385"/>
                    <a:pt x="284470" y="183127"/>
                    <a:pt x="320028" y="200314"/>
                  </a:cubicBezTo>
                  <a:cubicBezTo>
                    <a:pt x="352624" y="216908"/>
                    <a:pt x="384627" y="227576"/>
                    <a:pt x="410703" y="231724"/>
                  </a:cubicBezTo>
                  <a:lnTo>
                    <a:pt x="436187" y="231724"/>
                  </a:lnTo>
                  <a:cubicBezTo>
                    <a:pt x="442113" y="240021"/>
                    <a:pt x="446262" y="257801"/>
                    <a:pt x="446262" y="277951"/>
                  </a:cubicBezTo>
                  <a:cubicBezTo>
                    <a:pt x="446262" y="298100"/>
                    <a:pt x="442113" y="315880"/>
                    <a:pt x="436187" y="324177"/>
                  </a:cubicBezTo>
                  <a:lnTo>
                    <a:pt x="421963" y="324177"/>
                  </a:lnTo>
                  <a:lnTo>
                    <a:pt x="411888" y="408332"/>
                  </a:lnTo>
                  <a:cubicBezTo>
                    <a:pt x="410110" y="421963"/>
                    <a:pt x="401813" y="433816"/>
                    <a:pt x="389368" y="439743"/>
                  </a:cubicBezTo>
                  <a:cubicBezTo>
                    <a:pt x="363884" y="452188"/>
                    <a:pt x="328325" y="459893"/>
                    <a:pt x="277951" y="459893"/>
                  </a:cubicBezTo>
                  <a:cubicBezTo>
                    <a:pt x="228168" y="459893"/>
                    <a:pt x="192017" y="452188"/>
                    <a:pt x="166533" y="439743"/>
                  </a:cubicBezTo>
                  <a:cubicBezTo>
                    <a:pt x="154088" y="433816"/>
                    <a:pt x="145791" y="421963"/>
                    <a:pt x="144013" y="408332"/>
                  </a:cubicBezTo>
                  <a:close/>
                </a:path>
              </a:pathLst>
            </a:custGeom>
            <a:grpFill/>
            <a:ln w="587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81A8436-E8AA-D7DA-568E-7CCD0778D4F5}"/>
                </a:ext>
              </a:extLst>
            </p:cNvPr>
            <p:cNvSpPr/>
            <p:nvPr/>
          </p:nvSpPr>
          <p:spPr>
            <a:xfrm>
              <a:off x="5899273" y="819966"/>
              <a:ext cx="120899" cy="44448"/>
            </a:xfrm>
            <a:custGeom>
              <a:avLst/>
              <a:gdLst>
                <a:gd name="connsiteX0" fmla="*/ 120900 w 120899"/>
                <a:gd name="connsiteY0" fmla="*/ 8890 h 44448"/>
                <a:gd name="connsiteX1" fmla="*/ 117344 w 120899"/>
                <a:gd name="connsiteY1" fmla="*/ 3556 h 44448"/>
                <a:gd name="connsiteX2" fmla="*/ 111417 w 120899"/>
                <a:gd name="connsiteY2" fmla="*/ 0 h 44448"/>
                <a:gd name="connsiteX3" fmla="*/ 60450 w 120899"/>
                <a:gd name="connsiteY3" fmla="*/ 23113 h 44448"/>
                <a:gd name="connsiteX4" fmla="*/ 9482 w 120899"/>
                <a:gd name="connsiteY4" fmla="*/ 0 h 44448"/>
                <a:gd name="connsiteX5" fmla="*/ 3556 w 120899"/>
                <a:gd name="connsiteY5" fmla="*/ 3556 h 44448"/>
                <a:gd name="connsiteX6" fmla="*/ 0 w 120899"/>
                <a:gd name="connsiteY6" fmla="*/ 8890 h 44448"/>
                <a:gd name="connsiteX7" fmla="*/ 60450 w 120899"/>
                <a:gd name="connsiteY7" fmla="*/ 44448 h 44448"/>
                <a:gd name="connsiteX8" fmla="*/ 120900 w 120899"/>
                <a:gd name="connsiteY8" fmla="*/ 8890 h 4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99" h="44448">
                  <a:moveTo>
                    <a:pt x="120900" y="8890"/>
                  </a:moveTo>
                  <a:cubicBezTo>
                    <a:pt x="120307" y="6519"/>
                    <a:pt x="119122" y="4741"/>
                    <a:pt x="117344" y="3556"/>
                  </a:cubicBezTo>
                  <a:cubicBezTo>
                    <a:pt x="115566" y="1778"/>
                    <a:pt x="113788" y="593"/>
                    <a:pt x="111417" y="0"/>
                  </a:cubicBezTo>
                  <a:cubicBezTo>
                    <a:pt x="97786" y="14223"/>
                    <a:pt x="80007" y="23113"/>
                    <a:pt x="60450" y="23113"/>
                  </a:cubicBezTo>
                  <a:cubicBezTo>
                    <a:pt x="40892" y="23113"/>
                    <a:pt x="23113" y="14223"/>
                    <a:pt x="9482" y="0"/>
                  </a:cubicBezTo>
                  <a:cubicBezTo>
                    <a:pt x="7112" y="593"/>
                    <a:pt x="5334" y="1778"/>
                    <a:pt x="3556" y="3556"/>
                  </a:cubicBezTo>
                  <a:cubicBezTo>
                    <a:pt x="1778" y="5334"/>
                    <a:pt x="593" y="7112"/>
                    <a:pt x="0" y="8890"/>
                  </a:cubicBezTo>
                  <a:cubicBezTo>
                    <a:pt x="14223" y="30225"/>
                    <a:pt x="36151" y="44448"/>
                    <a:pt x="60450" y="44448"/>
                  </a:cubicBezTo>
                  <a:cubicBezTo>
                    <a:pt x="84748" y="43856"/>
                    <a:pt x="106676" y="30225"/>
                    <a:pt x="120900" y="8890"/>
                  </a:cubicBezTo>
                  <a:close/>
                </a:path>
              </a:pathLst>
            </a:custGeom>
            <a:grpFill/>
            <a:ln w="5874" cap="flat">
              <a:noFill/>
              <a:prstDash val="solid"/>
              <a:miter/>
            </a:ln>
          </p:spPr>
          <p:txBody>
            <a:bodyPr rtlCol="0" anchor="ctr"/>
            <a:lstStyle/>
            <a:p>
              <a:endParaRPr lang="en-US"/>
            </a:p>
          </p:txBody>
        </p:sp>
      </p:grpSp>
    </p:spTree>
    <p:extLst>
      <p:ext uri="{BB962C8B-B14F-4D97-AF65-F5344CB8AC3E}">
        <p14:creationId xmlns:p14="http://schemas.microsoft.com/office/powerpoint/2010/main" val="19531126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03FF-EE49-4F4B-2E74-8CECF341C8FB}"/>
              </a:ext>
            </a:extLst>
          </p:cNvPr>
          <p:cNvSpPr>
            <a:spLocks noGrp="1"/>
          </p:cNvSpPr>
          <p:nvPr>
            <p:ph type="title"/>
          </p:nvPr>
        </p:nvSpPr>
        <p:spPr>
          <a:xfrm>
            <a:off x="584200" y="298218"/>
            <a:ext cx="10020300" cy="1325563"/>
          </a:xfrm>
        </p:spPr>
        <p:txBody>
          <a:bodyPr/>
          <a:lstStyle/>
          <a:p>
            <a:r>
              <a:rPr lang="en-US"/>
              <a:t>PostgreSQL 15 Attributes</a:t>
            </a:r>
          </a:p>
        </p:txBody>
      </p:sp>
      <p:sp>
        <p:nvSpPr>
          <p:cNvPr id="3" name="Content Placeholder 2">
            <a:extLst>
              <a:ext uri="{FF2B5EF4-FFF2-40B4-BE49-F238E27FC236}">
                <a16:creationId xmlns:a16="http://schemas.microsoft.com/office/drawing/2014/main" id="{87555B50-EFBE-1487-DE56-62E3CD959CF7}"/>
              </a:ext>
            </a:extLst>
          </p:cNvPr>
          <p:cNvSpPr>
            <a:spLocks noGrp="1"/>
          </p:cNvSpPr>
          <p:nvPr>
            <p:ph idx="1"/>
          </p:nvPr>
        </p:nvSpPr>
        <p:spPr>
          <a:xfrm>
            <a:off x="584200" y="1825625"/>
            <a:ext cx="4835293" cy="4351338"/>
          </a:xfrm>
        </p:spPr>
        <p:txBody>
          <a:bodyPr>
            <a:normAutofit/>
          </a:bodyPr>
          <a:lstStyle/>
          <a:p>
            <a:pPr marL="0" indent="0">
              <a:buNone/>
            </a:pPr>
            <a:r>
              <a:rPr lang="en-US" u="sng"/>
              <a:t>LOGIN</a:t>
            </a:r>
          </a:p>
          <a:p>
            <a:pPr marL="0" indent="0">
              <a:buNone/>
            </a:pPr>
            <a:r>
              <a:rPr lang="en-US" u="sng"/>
              <a:t>SUPERUSER</a:t>
            </a:r>
          </a:p>
          <a:p>
            <a:pPr marL="0" indent="0">
              <a:buNone/>
            </a:pPr>
            <a:r>
              <a:rPr lang="en-US" u="sng"/>
              <a:t>CREATEROLE</a:t>
            </a:r>
          </a:p>
          <a:p>
            <a:pPr marL="0" indent="0">
              <a:buNone/>
            </a:pPr>
            <a:r>
              <a:rPr lang="en-US" u="sng"/>
              <a:t>CREATEDB</a:t>
            </a:r>
          </a:p>
          <a:p>
            <a:pPr marL="0" indent="0">
              <a:buNone/>
            </a:pPr>
            <a:r>
              <a:rPr lang="en-US"/>
              <a:t>REPLICATION LOGIN</a:t>
            </a:r>
          </a:p>
        </p:txBody>
      </p:sp>
      <p:sp>
        <p:nvSpPr>
          <p:cNvPr id="4" name="Content Placeholder 2">
            <a:extLst>
              <a:ext uri="{FF2B5EF4-FFF2-40B4-BE49-F238E27FC236}">
                <a16:creationId xmlns:a16="http://schemas.microsoft.com/office/drawing/2014/main" id="{4D405079-0C06-FFC6-A636-3900D0BFAED8}"/>
              </a:ext>
            </a:extLst>
          </p:cNvPr>
          <p:cNvSpPr txBox="1">
            <a:spLocks/>
          </p:cNvSpPr>
          <p:nvPr/>
        </p:nvSpPr>
        <p:spPr bwMode="auto">
          <a:xfrm>
            <a:off x="6096000" y="1825625"/>
            <a:ext cx="483529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r>
              <a:rPr lang="en-US" u="sng">
                <a:latin typeface="Calibri" panose="020F0502020204030204" pitchFamily="34" charset="0"/>
                <a:cs typeface="Calibri" panose="020F0502020204030204" pitchFamily="34" charset="0"/>
              </a:rPr>
              <a:t>PASSWORD</a:t>
            </a:r>
          </a:p>
          <a:p>
            <a:pPr marL="0" indent="0">
              <a:buFont typeface="Arial"/>
              <a:buNone/>
            </a:pPr>
            <a:r>
              <a:rPr lang="en-US" u="sng">
                <a:latin typeface="Calibri" panose="020F0502020204030204" pitchFamily="34" charset="0"/>
                <a:cs typeface="Calibri" panose="020F0502020204030204" pitchFamily="34" charset="0"/>
              </a:rPr>
              <a:t>INHERIT</a:t>
            </a:r>
          </a:p>
          <a:p>
            <a:pPr marL="0" indent="0">
              <a:buFont typeface="Arial"/>
              <a:buNone/>
            </a:pPr>
            <a:r>
              <a:rPr lang="en-US">
                <a:latin typeface="Calibri" panose="020F0502020204030204" pitchFamily="34" charset="0"/>
                <a:cs typeface="Calibri" panose="020F0502020204030204" pitchFamily="34" charset="0"/>
              </a:rPr>
              <a:t>BYPASSRLS</a:t>
            </a:r>
          </a:p>
          <a:p>
            <a:pPr marL="0" indent="0">
              <a:buFont typeface="Arial"/>
              <a:buNone/>
            </a:pPr>
            <a:r>
              <a:rPr lang="en-US">
                <a:latin typeface="Calibri" panose="020F0502020204030204" pitchFamily="34" charset="0"/>
                <a:cs typeface="Calibri" panose="020F0502020204030204" pitchFamily="34" charset="0"/>
              </a:rPr>
              <a:t>CONNECTION LIMIT</a:t>
            </a:r>
          </a:p>
        </p:txBody>
      </p:sp>
    </p:spTree>
    <p:extLst>
      <p:ext uri="{BB962C8B-B14F-4D97-AF65-F5344CB8AC3E}">
        <p14:creationId xmlns:p14="http://schemas.microsoft.com/office/powerpoint/2010/main" val="22497497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BBC9D5-E264-92CE-54A2-8618BEFB54DA}"/>
              </a:ext>
            </a:extLst>
          </p:cNvPr>
          <p:cNvSpPr>
            <a:spLocks noGrp="1"/>
          </p:cNvSpPr>
          <p:nvPr>
            <p:ph idx="1"/>
          </p:nvPr>
        </p:nvSpPr>
        <p:spPr/>
        <p:txBody>
          <a:bodyPr>
            <a:normAutofit/>
          </a:bodyPr>
          <a:lstStyle/>
          <a:p>
            <a:r>
              <a:rPr lang="en-US" dirty="0"/>
              <a:t>Semantically the same as roles</a:t>
            </a:r>
          </a:p>
          <a:p>
            <a:r>
              <a:rPr lang="en-US" dirty="0"/>
              <a:t>By Convention:</a:t>
            </a:r>
          </a:p>
          <a:p>
            <a:pPr lvl="1"/>
            <a:r>
              <a:rPr lang="en-US" dirty="0"/>
              <a:t>User =</a:t>
            </a:r>
            <a:r>
              <a:rPr lang="en-US" dirty="0">
                <a:ea typeface="Cascadia Code" panose="020B0609020000020004" pitchFamily="49" charset="0"/>
                <a:cs typeface="Cascadia Code" panose="020B0609020000020004" pitchFamily="49" charset="0"/>
              </a:rPr>
              <a:t> </a:t>
            </a:r>
            <a:r>
              <a:rPr lang="en-US" sz="3400" dirty="0">
                <a:highlight>
                  <a:srgbClr val="C0C0C0"/>
                </a:highlight>
                <a:latin typeface="Lucida Console" panose="020B0609040504020204" pitchFamily="49" charset="0"/>
                <a:cs typeface="Cascadia Code" panose="020B0609020000020004" pitchFamily="49" charset="0"/>
              </a:rPr>
              <a:t>LOGIN</a:t>
            </a:r>
          </a:p>
          <a:p>
            <a:pPr lvl="1"/>
            <a:r>
              <a:rPr lang="en-US" dirty="0"/>
              <a:t>Group =</a:t>
            </a:r>
            <a:r>
              <a:rPr lang="en-US" sz="2000" dirty="0">
                <a:ea typeface="Cascadia Code" panose="020B0609020000020004" pitchFamily="49" charset="0"/>
                <a:cs typeface="Cascadia Code" panose="020B0609020000020004" pitchFamily="49" charset="0"/>
              </a:rPr>
              <a:t> </a:t>
            </a:r>
            <a:r>
              <a:rPr lang="en-US" sz="3400" dirty="0">
                <a:highlight>
                  <a:srgbClr val="C0C0C0"/>
                </a:highlight>
                <a:latin typeface="Lucida Console" panose="020B0609040504020204" pitchFamily="49" charset="0"/>
                <a:cs typeface="Cascadia Code" panose="020B0609020000020004" pitchFamily="49" charset="0"/>
              </a:rPr>
              <a:t>NOLOGIN</a:t>
            </a:r>
            <a:endParaRPr lang="en-US" dirty="0">
              <a:highlight>
                <a:srgbClr val="C0C0C0"/>
              </a:highlight>
              <a:latin typeface="Lucida Console" panose="020B0609040504020204" pitchFamily="49" charset="0"/>
              <a:cs typeface="Cascadia Code" panose="020B0609020000020004" pitchFamily="49" charset="0"/>
            </a:endParaRPr>
          </a:p>
          <a:p>
            <a:r>
              <a:rPr lang="en-US" dirty="0"/>
              <a:t>PostgreSQL 8.2+ </a:t>
            </a:r>
            <a:r>
              <a:rPr lang="en-US" dirty="0">
                <a:highlight>
                  <a:srgbClr val="C0C0C0"/>
                </a:highlight>
                <a:latin typeface="Lucida Console" panose="020B0609040504020204" pitchFamily="49" charset="0"/>
                <a:cs typeface="Cascadia Code" panose="020B0609020000020004" pitchFamily="49" charset="0"/>
              </a:rPr>
              <a:t>CREATE (USER|GROUP)</a:t>
            </a:r>
            <a:r>
              <a:rPr lang="en-US" dirty="0"/>
              <a:t> is an alias</a:t>
            </a:r>
            <a:endParaRPr lang="en-US" dirty="0">
              <a:highlight>
                <a:srgbClr val="C0C0C0"/>
              </a:highlight>
              <a:latin typeface="Lucida Console" panose="020B0609040504020204" pitchFamily="49" charset="0"/>
              <a:cs typeface="Cascadia Code" panose="020B0609020000020004" pitchFamily="49" charset="0"/>
            </a:endParaRPr>
          </a:p>
        </p:txBody>
      </p:sp>
      <p:sp>
        <p:nvSpPr>
          <p:cNvPr id="3" name="Title 2">
            <a:extLst>
              <a:ext uri="{FF2B5EF4-FFF2-40B4-BE49-F238E27FC236}">
                <a16:creationId xmlns:a16="http://schemas.microsoft.com/office/drawing/2014/main" id="{494DFB43-B317-4225-8295-BF774B5AD0FE}"/>
              </a:ext>
            </a:extLst>
          </p:cNvPr>
          <p:cNvSpPr>
            <a:spLocks noGrp="1"/>
          </p:cNvSpPr>
          <p:nvPr>
            <p:ph type="title"/>
          </p:nvPr>
        </p:nvSpPr>
        <p:spPr/>
        <p:txBody>
          <a:bodyPr/>
          <a:lstStyle/>
          <a:p>
            <a:r>
              <a:rPr lang="en-US"/>
              <a:t>Users and Groups</a:t>
            </a:r>
          </a:p>
        </p:txBody>
      </p:sp>
    </p:spTree>
    <p:extLst>
      <p:ext uri="{BB962C8B-B14F-4D97-AF65-F5344CB8AC3E}">
        <p14:creationId xmlns:p14="http://schemas.microsoft.com/office/powerpoint/2010/main" val="3799770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1258E-7993-183F-1F9B-5448BF7FFBA0}"/>
              </a:ext>
            </a:extLst>
          </p:cNvPr>
          <p:cNvSpPr/>
          <p:nvPr/>
        </p:nvSpPr>
        <p:spPr>
          <a:xfrm>
            <a:off x="643094" y="4861809"/>
            <a:ext cx="11093380" cy="89932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800000"/>
                </a:solidFill>
                <a:effectLst/>
                <a:latin typeface="Lucida Console" panose="020B0609040504020204" pitchFamily="49" charset="0"/>
                <a:cs typeface="Cascadia Mono" panose="020B0609020000020004" pitchFamily="49" charset="0"/>
              </a:rPr>
              <a:t>CREATE</a:t>
            </a:r>
            <a:r>
              <a:rPr lang="en-US" sz="2400">
                <a:solidFill>
                  <a:srgbClr val="000000"/>
                </a:solidFill>
                <a:effectLst/>
                <a:latin typeface="Lucida Console" panose="020B0609040504020204" pitchFamily="49" charset="0"/>
                <a:cs typeface="Cascadia Mono" panose="020B0609020000020004" pitchFamily="49" charset="0"/>
              </a:rPr>
              <a:t> </a:t>
            </a:r>
            <a:r>
              <a:rPr lang="en-US" sz="2400" b="1">
                <a:solidFill>
                  <a:srgbClr val="800000"/>
                </a:solidFill>
                <a:effectLst/>
                <a:latin typeface="Lucida Console" panose="020B0609040504020204" pitchFamily="49" charset="0"/>
                <a:cs typeface="Cascadia Mono" panose="020B0609020000020004" pitchFamily="49" charset="0"/>
              </a:rPr>
              <a:t>ROLE</a:t>
            </a:r>
            <a:r>
              <a:rPr lang="en-US" sz="2400">
                <a:solidFill>
                  <a:srgbClr val="000000"/>
                </a:solidFill>
                <a:effectLst/>
                <a:latin typeface="Lucida Console" panose="020B0609040504020204" pitchFamily="49" charset="0"/>
                <a:cs typeface="Cascadia Mono" panose="020B0609020000020004" pitchFamily="49" charset="0"/>
              </a:rPr>
              <a:t> user1 </a:t>
            </a:r>
            <a:r>
              <a:rPr lang="en-US" sz="2400" b="1">
                <a:solidFill>
                  <a:srgbClr val="800000"/>
                </a:solidFill>
                <a:effectLst/>
                <a:latin typeface="Lucida Console" panose="020B0609040504020204" pitchFamily="49" charset="0"/>
                <a:cs typeface="Cascadia Mono" panose="020B0609020000020004" pitchFamily="49" charset="0"/>
              </a:rPr>
              <a:t>WITH</a:t>
            </a:r>
            <a:r>
              <a:rPr lang="en-US" sz="2400">
                <a:solidFill>
                  <a:srgbClr val="000000"/>
                </a:solidFill>
                <a:effectLst/>
                <a:latin typeface="Lucida Console" panose="020B0609040504020204" pitchFamily="49" charset="0"/>
                <a:cs typeface="Cascadia Mono" panose="020B0609020000020004" pitchFamily="49" charset="0"/>
              </a:rPr>
              <a:t> LOGIN PASSWORD </a:t>
            </a:r>
            <a:r>
              <a:rPr lang="en-US" sz="2400">
                <a:solidFill>
                  <a:srgbClr val="008000"/>
                </a:solidFill>
                <a:effectLst/>
                <a:latin typeface="Lucida Console" panose="020B0609040504020204" pitchFamily="49" charset="0"/>
                <a:cs typeface="Cascadia Mono" panose="020B0609020000020004" pitchFamily="49" charset="0"/>
              </a:rPr>
              <a:t>'abc123’</a:t>
            </a:r>
            <a:r>
              <a:rPr lang="en-US" sz="2400">
                <a:solidFill>
                  <a:srgbClr val="000000"/>
                </a:solidFill>
                <a:latin typeface="Lucida Console" panose="020B0609040504020204" pitchFamily="49" charset="0"/>
                <a:cs typeface="Cascadia Mono" panose="020B0609020000020004" pitchFamily="49" charset="0"/>
              </a:rPr>
              <a:t> </a:t>
            </a:r>
            <a:r>
              <a:rPr lang="en-US" sz="2400">
                <a:solidFill>
                  <a:srgbClr val="000000"/>
                </a:solidFill>
                <a:effectLst/>
                <a:latin typeface="Lucida Console" panose="020B0609040504020204" pitchFamily="49" charset="0"/>
                <a:cs typeface="Cascadia Mono" panose="020B0609020000020004" pitchFamily="49" charset="0"/>
              </a:rPr>
              <a:t>INHERIT</a:t>
            </a:r>
            <a:r>
              <a:rPr lang="en-US" sz="2400">
                <a:solidFill>
                  <a:srgbClr val="FF0000"/>
                </a:solidFill>
                <a:effectLst/>
                <a:latin typeface="Lucida Console" panose="020B0609040504020204" pitchFamily="49" charset="0"/>
                <a:cs typeface="Cascadia Mono" panose="020B0609020000020004" pitchFamily="49" charset="0"/>
              </a:rPr>
              <a:t>;</a:t>
            </a:r>
            <a:endParaRPr lang="en-US" sz="2400">
              <a:solidFill>
                <a:srgbClr val="000000"/>
              </a:solidFill>
              <a:effectLst/>
              <a:latin typeface="Lucida Console" panose="020B0609040504020204" pitchFamily="49" charset="0"/>
              <a:cs typeface="Cascadia Mono" panose="020B0609020000020004" pitchFamily="49" charset="0"/>
            </a:endParaRPr>
          </a:p>
        </p:txBody>
      </p:sp>
      <p:sp>
        <p:nvSpPr>
          <p:cNvPr id="3" name="Rectangle 2">
            <a:extLst>
              <a:ext uri="{FF2B5EF4-FFF2-40B4-BE49-F238E27FC236}">
                <a16:creationId xmlns:a16="http://schemas.microsoft.com/office/drawing/2014/main" id="{D495CDE8-407B-A7E1-797E-726D390CA95F}"/>
              </a:ext>
            </a:extLst>
          </p:cNvPr>
          <p:cNvSpPr/>
          <p:nvPr/>
        </p:nvSpPr>
        <p:spPr>
          <a:xfrm>
            <a:off x="643094" y="1270557"/>
            <a:ext cx="11093380" cy="89932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800000"/>
                </a:solidFill>
                <a:effectLst/>
                <a:latin typeface="Lucida Console" panose="020B0609040504020204" pitchFamily="49" charset="0"/>
                <a:cs typeface="Cascadia Mono" panose="020B0609020000020004" pitchFamily="49" charset="0"/>
              </a:rPr>
              <a:t>CREATE</a:t>
            </a:r>
            <a:r>
              <a:rPr lang="en-US" sz="2400">
                <a:solidFill>
                  <a:srgbClr val="000000"/>
                </a:solidFill>
                <a:effectLst/>
                <a:latin typeface="Lucida Console" panose="020B0609040504020204" pitchFamily="49" charset="0"/>
                <a:cs typeface="Cascadia Mono" panose="020B0609020000020004" pitchFamily="49" charset="0"/>
              </a:rPr>
              <a:t> </a:t>
            </a:r>
            <a:r>
              <a:rPr lang="en-US" sz="2400">
                <a:solidFill>
                  <a:srgbClr val="800000"/>
                </a:solidFill>
                <a:latin typeface="Lucida Console" panose="020B0609040504020204" pitchFamily="49" charset="0"/>
                <a:cs typeface="Cascadia Mono" panose="020B0609020000020004" pitchFamily="49" charset="0"/>
              </a:rPr>
              <a:t>USER</a:t>
            </a:r>
            <a:r>
              <a:rPr lang="en-US" sz="2400">
                <a:solidFill>
                  <a:srgbClr val="000000"/>
                </a:solidFill>
                <a:effectLst/>
                <a:latin typeface="Lucida Console" panose="020B0609040504020204" pitchFamily="49" charset="0"/>
                <a:cs typeface="Cascadia Mono" panose="020B0609020000020004" pitchFamily="49" charset="0"/>
              </a:rPr>
              <a:t> user1 </a:t>
            </a:r>
            <a:r>
              <a:rPr lang="en-US" sz="2400" b="1">
                <a:solidFill>
                  <a:srgbClr val="800000"/>
                </a:solidFill>
                <a:effectLst/>
                <a:latin typeface="Lucida Console" panose="020B0609040504020204" pitchFamily="49" charset="0"/>
                <a:cs typeface="Cascadia Mono" panose="020B0609020000020004" pitchFamily="49" charset="0"/>
              </a:rPr>
              <a:t>WITH</a:t>
            </a:r>
            <a:r>
              <a:rPr lang="en-US" sz="2400">
                <a:solidFill>
                  <a:srgbClr val="000000"/>
                </a:solidFill>
                <a:effectLst/>
                <a:latin typeface="Lucida Console" panose="020B0609040504020204" pitchFamily="49" charset="0"/>
                <a:cs typeface="Cascadia Mono" panose="020B0609020000020004" pitchFamily="49" charset="0"/>
              </a:rPr>
              <a:t> PASSWORD </a:t>
            </a:r>
            <a:r>
              <a:rPr lang="en-US" sz="2400">
                <a:solidFill>
                  <a:srgbClr val="008000"/>
                </a:solidFill>
                <a:effectLst/>
                <a:latin typeface="Lucida Console" panose="020B0609040504020204" pitchFamily="49" charset="0"/>
                <a:cs typeface="Cascadia Mono" panose="020B0609020000020004" pitchFamily="49" charset="0"/>
              </a:rPr>
              <a:t>'abc123'</a:t>
            </a:r>
            <a:r>
              <a:rPr lang="en-US" sz="2400">
                <a:solidFill>
                  <a:srgbClr val="000000"/>
                </a:solidFill>
                <a:effectLst/>
                <a:latin typeface="Lucida Console" panose="020B0609040504020204" pitchFamily="49" charset="0"/>
                <a:cs typeface="Cascadia Mono" panose="020B0609020000020004" pitchFamily="49" charset="0"/>
              </a:rPr>
              <a:t> INHERIT</a:t>
            </a:r>
            <a:r>
              <a:rPr lang="en-US" sz="2400">
                <a:solidFill>
                  <a:srgbClr val="FF0000"/>
                </a:solidFill>
                <a:effectLst/>
                <a:latin typeface="Lucida Console" panose="020B0609040504020204" pitchFamily="49" charset="0"/>
                <a:cs typeface="Cascadia Mono" panose="020B0609020000020004" pitchFamily="49" charset="0"/>
              </a:rPr>
              <a:t>;</a:t>
            </a:r>
            <a:endParaRPr lang="en-US" sz="2400">
              <a:solidFill>
                <a:srgbClr val="000000"/>
              </a:solidFill>
              <a:effectLst/>
              <a:latin typeface="Lucida Console" panose="020B0609040504020204" pitchFamily="49" charset="0"/>
              <a:cs typeface="Cascadia Mono" panose="020B0609020000020004" pitchFamily="49" charset="0"/>
            </a:endParaRPr>
          </a:p>
        </p:txBody>
      </p:sp>
      <p:sp>
        <p:nvSpPr>
          <p:cNvPr id="4" name="Rectangle 3">
            <a:extLst>
              <a:ext uri="{FF2B5EF4-FFF2-40B4-BE49-F238E27FC236}">
                <a16:creationId xmlns:a16="http://schemas.microsoft.com/office/drawing/2014/main" id="{89B2521F-D049-5033-2B30-962A35159A83}"/>
              </a:ext>
            </a:extLst>
          </p:cNvPr>
          <p:cNvSpPr/>
          <p:nvPr/>
        </p:nvSpPr>
        <p:spPr>
          <a:xfrm>
            <a:off x="643094" y="2529673"/>
            <a:ext cx="11093380" cy="89932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800000"/>
                </a:solidFill>
                <a:effectLst/>
                <a:latin typeface="Lucida Console" panose="020B0609040504020204" pitchFamily="49" charset="0"/>
                <a:cs typeface="Cascadia Mono" panose="020B0609020000020004" pitchFamily="49" charset="0"/>
              </a:rPr>
              <a:t>CREATE</a:t>
            </a:r>
            <a:r>
              <a:rPr lang="en-US" sz="2400">
                <a:solidFill>
                  <a:srgbClr val="000000"/>
                </a:solidFill>
                <a:effectLst/>
                <a:latin typeface="Lucida Console" panose="020B0609040504020204" pitchFamily="49" charset="0"/>
                <a:cs typeface="Cascadia Mono" panose="020B0609020000020004" pitchFamily="49" charset="0"/>
              </a:rPr>
              <a:t> </a:t>
            </a:r>
            <a:r>
              <a:rPr lang="en-US" sz="2400" b="1">
                <a:solidFill>
                  <a:srgbClr val="800000"/>
                </a:solidFill>
                <a:effectLst/>
                <a:latin typeface="Lucida Console" panose="020B0609040504020204" pitchFamily="49" charset="0"/>
                <a:cs typeface="Cascadia Mono" panose="020B0609020000020004" pitchFamily="49" charset="0"/>
              </a:rPr>
              <a:t>GROUP</a:t>
            </a:r>
            <a:r>
              <a:rPr lang="en-US" sz="2400">
                <a:solidFill>
                  <a:srgbClr val="000000"/>
                </a:solidFill>
                <a:effectLst/>
                <a:latin typeface="Lucida Console" panose="020B0609040504020204" pitchFamily="49" charset="0"/>
                <a:cs typeface="Cascadia Mono" panose="020B0609020000020004" pitchFamily="49" charset="0"/>
              </a:rPr>
              <a:t> group1 </a:t>
            </a:r>
            <a:r>
              <a:rPr lang="en-US" sz="2400" b="1">
                <a:solidFill>
                  <a:srgbClr val="800000"/>
                </a:solidFill>
                <a:effectLst/>
                <a:latin typeface="Lucida Console" panose="020B0609040504020204" pitchFamily="49" charset="0"/>
                <a:cs typeface="Cascadia Mono" panose="020B0609020000020004" pitchFamily="49" charset="0"/>
              </a:rPr>
              <a:t>WITH</a:t>
            </a:r>
            <a:r>
              <a:rPr lang="en-US" sz="2400">
                <a:solidFill>
                  <a:srgbClr val="000000"/>
                </a:solidFill>
                <a:effectLst/>
                <a:latin typeface="Lucida Console" panose="020B0609040504020204" pitchFamily="49" charset="0"/>
                <a:cs typeface="Cascadia Mono" panose="020B0609020000020004" pitchFamily="49" charset="0"/>
              </a:rPr>
              <a:t> INHERIT</a:t>
            </a:r>
            <a:r>
              <a:rPr lang="en-US" sz="2400">
                <a:solidFill>
                  <a:srgbClr val="FF0000"/>
                </a:solidFill>
                <a:effectLst/>
                <a:latin typeface="Lucida Console" panose="020B0609040504020204" pitchFamily="49" charset="0"/>
                <a:cs typeface="Cascadia Mono" panose="020B0609020000020004" pitchFamily="49" charset="0"/>
              </a:rPr>
              <a:t>;</a:t>
            </a:r>
            <a:endParaRPr lang="en-US" sz="2400">
              <a:solidFill>
                <a:srgbClr val="000000"/>
              </a:solidFill>
              <a:effectLst/>
              <a:latin typeface="Lucida Console" panose="020B0609040504020204" pitchFamily="49" charset="0"/>
              <a:cs typeface="Cascadia Mono" panose="020B0609020000020004" pitchFamily="49" charset="0"/>
            </a:endParaRPr>
          </a:p>
        </p:txBody>
      </p:sp>
    </p:spTree>
    <p:extLst>
      <p:ext uri="{BB962C8B-B14F-4D97-AF65-F5344CB8AC3E}">
        <p14:creationId xmlns:p14="http://schemas.microsoft.com/office/powerpoint/2010/main" val="328210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2"/>
    </p:ext>
  </p:extLs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BBC9D5-E264-92CE-54A2-8618BEFB54DA}"/>
              </a:ext>
            </a:extLst>
          </p:cNvPr>
          <p:cNvSpPr>
            <a:spLocks noGrp="1"/>
          </p:cNvSpPr>
          <p:nvPr>
            <p:ph idx="1"/>
          </p:nvPr>
        </p:nvSpPr>
        <p:spPr/>
        <p:txBody>
          <a:bodyPr>
            <a:normAutofit lnSpcReduction="10000"/>
          </a:bodyPr>
          <a:lstStyle/>
          <a:p>
            <a:r>
              <a:rPr lang="en-US"/>
              <a:t>🦸is created by default when the cluster is initialized</a:t>
            </a:r>
          </a:p>
          <a:p>
            <a:r>
              <a:rPr lang="en-US"/>
              <a:t>Typically named </a:t>
            </a:r>
            <a:r>
              <a:rPr lang="en-US" err="1">
                <a:highlight>
                  <a:srgbClr val="C0C0C0"/>
                </a:highlight>
                <a:latin typeface="Lucida Console" panose="020B0609040504020204" pitchFamily="49" charset="0"/>
                <a:ea typeface="Cascadia Code" panose="020B0609020000020004" pitchFamily="49" charset="0"/>
                <a:cs typeface="Cascadia Code" panose="020B0609020000020004" pitchFamily="49" charset="0"/>
              </a:rPr>
              <a:t>postgres</a:t>
            </a:r>
            <a:r>
              <a:rPr lang="en-US"/>
              <a:t> because the system process user initiates a </a:t>
            </a:r>
            <a:r>
              <a:rPr lang="en-US" err="1">
                <a:highlight>
                  <a:srgbClr val="C0C0C0"/>
                </a:highlight>
                <a:latin typeface="Lucida Console" panose="020B0609040504020204" pitchFamily="49" charset="0"/>
                <a:ea typeface="Cascadia Code" panose="020B0609020000020004" pitchFamily="49" charset="0"/>
                <a:cs typeface="Cascadia Code" panose="020B0609020000020004" pitchFamily="49" charset="0"/>
              </a:rPr>
              <a:t>initdb</a:t>
            </a:r>
            <a:endParaRPr lang="en-US"/>
          </a:p>
          <a:p>
            <a:r>
              <a:rPr lang="en-US"/>
              <a:t>Bypasses all security checks except </a:t>
            </a:r>
            <a:r>
              <a:rPr lang="en-US">
                <a:highlight>
                  <a:srgbClr val="C0C0C0"/>
                </a:highlight>
                <a:latin typeface="Lucida Console" panose="020B0609040504020204" pitchFamily="49" charset="0"/>
                <a:ea typeface="Cascadia Code" panose="020B0609020000020004" pitchFamily="49" charset="0"/>
                <a:cs typeface="Cascadia Code" panose="020B0609020000020004" pitchFamily="49" charset="0"/>
              </a:rPr>
              <a:t>LOGIN</a:t>
            </a:r>
          </a:p>
          <a:p>
            <a:r>
              <a:rPr lang="en-US"/>
              <a:t>Full privilege to do "anything"</a:t>
            </a:r>
          </a:p>
          <a:p>
            <a:r>
              <a:rPr lang="en-US"/>
              <a:t>Treat superuser with care (like </a:t>
            </a:r>
            <a:r>
              <a:rPr lang="en-US">
                <a:highlight>
                  <a:srgbClr val="C0C0C0"/>
                </a:highlight>
                <a:latin typeface="Lucida Console" panose="020B0609040504020204" pitchFamily="49" charset="0"/>
                <a:cs typeface="Cascadia Code" panose="020B0609020000020004" pitchFamily="49" charset="0"/>
              </a:rPr>
              <a:t>root</a:t>
            </a:r>
            <a:r>
              <a:rPr lang="en-US"/>
              <a:t> on Linux)</a:t>
            </a:r>
          </a:p>
          <a:p>
            <a:pPr marL="0" indent="0">
              <a:buNone/>
            </a:pPr>
            <a:endParaRPr lang="en-US"/>
          </a:p>
          <a:p>
            <a:pPr marL="0" indent="0">
              <a:buNone/>
            </a:pPr>
            <a:endParaRPr lang="en-US"/>
          </a:p>
        </p:txBody>
      </p:sp>
      <p:sp>
        <p:nvSpPr>
          <p:cNvPr id="3" name="Title 2">
            <a:extLst>
              <a:ext uri="{FF2B5EF4-FFF2-40B4-BE49-F238E27FC236}">
                <a16:creationId xmlns:a16="http://schemas.microsoft.com/office/drawing/2014/main" id="{494DFB43-B317-4225-8295-BF774B5AD0FE}"/>
              </a:ext>
            </a:extLst>
          </p:cNvPr>
          <p:cNvSpPr>
            <a:spLocks noGrp="1"/>
          </p:cNvSpPr>
          <p:nvPr>
            <p:ph type="title"/>
          </p:nvPr>
        </p:nvSpPr>
        <p:spPr/>
        <p:txBody>
          <a:bodyPr/>
          <a:lstStyle/>
          <a:p>
            <a:r>
              <a:rPr lang="en-US"/>
              <a:t>PostgreSQL Superuser</a:t>
            </a:r>
          </a:p>
        </p:txBody>
      </p:sp>
    </p:spTree>
    <p:extLst>
      <p:ext uri="{BB962C8B-B14F-4D97-AF65-F5344CB8AC3E}">
        <p14:creationId xmlns:p14="http://schemas.microsoft.com/office/powerpoint/2010/main" val="31238782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34AE-F3B5-F9C4-7ACE-8AAF71B11CD4}"/>
              </a:ext>
            </a:extLst>
          </p:cNvPr>
          <p:cNvSpPr>
            <a:spLocks noGrp="1"/>
          </p:cNvSpPr>
          <p:nvPr>
            <p:ph type="ctrTitle"/>
          </p:nvPr>
        </p:nvSpPr>
        <p:spPr/>
        <p:txBody>
          <a:bodyPr/>
          <a:lstStyle/>
          <a:p>
            <a:r>
              <a:rPr lang="en-US"/>
              <a:t>Most cloud providers do not provide superuser access</a:t>
            </a:r>
          </a:p>
        </p:txBody>
      </p:sp>
    </p:spTree>
    <p:extLst>
      <p:ext uri="{BB962C8B-B14F-4D97-AF65-F5344CB8AC3E}">
        <p14:creationId xmlns:p14="http://schemas.microsoft.com/office/powerpoint/2010/main" val="128283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5C0BC-7A18-7EE3-1ED6-047C18B94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5F030A-3C6D-E5F1-DEED-46D753D4FE68}"/>
              </a:ext>
            </a:extLst>
          </p:cNvPr>
          <p:cNvSpPr>
            <a:spLocks noGrp="1"/>
          </p:cNvSpPr>
          <p:nvPr>
            <p:ph type="title"/>
          </p:nvPr>
        </p:nvSpPr>
        <p:spPr/>
        <p:txBody>
          <a:bodyPr/>
          <a:lstStyle/>
          <a:p>
            <a:r>
              <a:rPr lang="en-US"/>
              <a:t>Lay the Foundation</a:t>
            </a:r>
          </a:p>
        </p:txBody>
      </p:sp>
      <p:sp>
        <p:nvSpPr>
          <p:cNvPr id="3" name="Content Placeholder 2">
            <a:extLst>
              <a:ext uri="{FF2B5EF4-FFF2-40B4-BE49-F238E27FC236}">
                <a16:creationId xmlns:a16="http://schemas.microsoft.com/office/drawing/2014/main" id="{75D0CF58-D719-6854-063D-7ECCCA5E1A6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824744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BBC9D5-E264-92CE-54A2-8618BEFB54DA}"/>
              </a:ext>
            </a:extLst>
          </p:cNvPr>
          <p:cNvSpPr>
            <a:spLocks noGrp="1"/>
          </p:cNvSpPr>
          <p:nvPr>
            <p:ph idx="1"/>
          </p:nvPr>
        </p:nvSpPr>
        <p:spPr/>
        <p:txBody>
          <a:bodyPr>
            <a:normAutofit/>
          </a:bodyPr>
          <a:lstStyle/>
          <a:p>
            <a:r>
              <a:rPr lang="en-US" dirty="0"/>
              <a:t>Create a role with the right level of control</a:t>
            </a:r>
          </a:p>
          <a:p>
            <a:r>
              <a:rPr lang="en-US" dirty="0"/>
              <a:t>Recommend adding </a:t>
            </a:r>
            <a:r>
              <a:rPr lang="en-US" dirty="0">
                <a:highlight>
                  <a:srgbClr val="C0C0C0"/>
                </a:highlight>
                <a:latin typeface="Lucida Console" panose="020B0609040504020204" pitchFamily="49" charset="0"/>
                <a:cs typeface="Cascadia Code" panose="020B0609020000020004" pitchFamily="49" charset="0"/>
              </a:rPr>
              <a:t>CREATEROLE</a:t>
            </a:r>
            <a:r>
              <a:rPr lang="en-US" dirty="0"/>
              <a:t> and </a:t>
            </a:r>
            <a:r>
              <a:rPr lang="en-US" dirty="0">
                <a:highlight>
                  <a:srgbClr val="C0C0C0"/>
                </a:highlight>
                <a:latin typeface="Lucida Console" panose="020B0609040504020204" pitchFamily="49" charset="0"/>
                <a:cs typeface="Cascadia Code" panose="020B0609020000020004" pitchFamily="49" charset="0"/>
              </a:rPr>
              <a:t>CREATEDB</a:t>
            </a:r>
          </a:p>
          <a:p>
            <a:r>
              <a:rPr lang="en-US" dirty="0">
                <a:ea typeface="Cascadia Code" panose="020B0609020000020004" pitchFamily="49" charset="0"/>
              </a:rPr>
              <a:t>Allows user management and database ownership</a:t>
            </a:r>
          </a:p>
          <a:p>
            <a:r>
              <a:rPr lang="en-US" dirty="0">
                <a:ea typeface="Cascadia Code" panose="020B0609020000020004" pitchFamily="49" charset="0"/>
              </a:rPr>
              <a:t>May still limit some actions (e.g. installing extensions limited to superuser)</a:t>
            </a:r>
          </a:p>
        </p:txBody>
      </p:sp>
      <p:sp>
        <p:nvSpPr>
          <p:cNvPr id="3" name="Title 2">
            <a:extLst>
              <a:ext uri="{FF2B5EF4-FFF2-40B4-BE49-F238E27FC236}">
                <a16:creationId xmlns:a16="http://schemas.microsoft.com/office/drawing/2014/main" id="{494DFB43-B317-4225-8295-BF774B5AD0FE}"/>
              </a:ext>
            </a:extLst>
          </p:cNvPr>
          <p:cNvSpPr>
            <a:spLocks noGrp="1"/>
          </p:cNvSpPr>
          <p:nvPr>
            <p:ph type="title"/>
          </p:nvPr>
        </p:nvSpPr>
        <p:spPr/>
        <p:txBody>
          <a:bodyPr/>
          <a:lstStyle/>
          <a:p>
            <a:r>
              <a:rPr lang="en-US"/>
              <a:t>Superuser-like</a:t>
            </a:r>
          </a:p>
        </p:txBody>
      </p:sp>
    </p:spTree>
    <p:extLst>
      <p:ext uri="{BB962C8B-B14F-4D97-AF65-F5344CB8AC3E}">
        <p14:creationId xmlns:p14="http://schemas.microsoft.com/office/powerpoint/2010/main" val="23627970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03FF-EE49-4F4B-2E74-8CECF341C8FB}"/>
              </a:ext>
            </a:extLst>
          </p:cNvPr>
          <p:cNvSpPr>
            <a:spLocks noGrp="1"/>
          </p:cNvSpPr>
          <p:nvPr>
            <p:ph type="title"/>
          </p:nvPr>
        </p:nvSpPr>
        <p:spPr>
          <a:xfrm>
            <a:off x="584200" y="298218"/>
            <a:ext cx="10020300" cy="1325563"/>
          </a:xfrm>
        </p:spPr>
        <p:txBody>
          <a:bodyPr/>
          <a:lstStyle/>
          <a:p>
            <a:r>
              <a:rPr lang="en-US"/>
              <a:t>PostgreSQL 15+ Privileges</a:t>
            </a:r>
          </a:p>
        </p:txBody>
      </p:sp>
      <p:sp>
        <p:nvSpPr>
          <p:cNvPr id="3" name="Content Placeholder 2">
            <a:extLst>
              <a:ext uri="{FF2B5EF4-FFF2-40B4-BE49-F238E27FC236}">
                <a16:creationId xmlns:a16="http://schemas.microsoft.com/office/drawing/2014/main" id="{87555B50-EFBE-1487-DE56-62E3CD959CF7}"/>
              </a:ext>
            </a:extLst>
          </p:cNvPr>
          <p:cNvSpPr>
            <a:spLocks noGrp="1"/>
          </p:cNvSpPr>
          <p:nvPr>
            <p:ph idx="1"/>
          </p:nvPr>
        </p:nvSpPr>
        <p:spPr>
          <a:xfrm>
            <a:off x="584200" y="1623781"/>
            <a:ext cx="4835293" cy="4351338"/>
          </a:xfrm>
        </p:spPr>
        <p:txBody>
          <a:bodyPr>
            <a:normAutofit fontScale="85000" lnSpcReduction="20000"/>
          </a:bodyPr>
          <a:lstStyle/>
          <a:p>
            <a:pPr marL="0" indent="0">
              <a:buNone/>
            </a:pPr>
            <a:r>
              <a:rPr lang="en-US"/>
              <a:t>SELECT</a:t>
            </a:r>
          </a:p>
          <a:p>
            <a:pPr marL="0" indent="0">
              <a:buNone/>
            </a:pPr>
            <a:r>
              <a:rPr lang="en-US"/>
              <a:t>INSERT</a:t>
            </a:r>
          </a:p>
          <a:p>
            <a:pPr marL="0" indent="0">
              <a:buNone/>
            </a:pPr>
            <a:r>
              <a:rPr lang="en-US"/>
              <a:t>UPDATE</a:t>
            </a:r>
          </a:p>
          <a:p>
            <a:pPr marL="0" indent="0">
              <a:buNone/>
            </a:pPr>
            <a:r>
              <a:rPr lang="en-US"/>
              <a:t>DELETE</a:t>
            </a:r>
          </a:p>
          <a:p>
            <a:pPr marL="0" indent="0">
              <a:buNone/>
            </a:pPr>
            <a:r>
              <a:rPr lang="en-US"/>
              <a:t>TRUNCATE</a:t>
            </a:r>
          </a:p>
          <a:p>
            <a:pPr marL="0" indent="0">
              <a:buNone/>
            </a:pPr>
            <a:r>
              <a:rPr lang="en-US"/>
              <a:t>REFERENCES</a:t>
            </a:r>
          </a:p>
          <a:p>
            <a:pPr marL="0" indent="0">
              <a:buNone/>
            </a:pPr>
            <a:r>
              <a:rPr lang="en-US"/>
              <a:t>TRIGGER</a:t>
            </a:r>
          </a:p>
        </p:txBody>
      </p:sp>
      <p:sp>
        <p:nvSpPr>
          <p:cNvPr id="4" name="Content Placeholder 2">
            <a:extLst>
              <a:ext uri="{FF2B5EF4-FFF2-40B4-BE49-F238E27FC236}">
                <a16:creationId xmlns:a16="http://schemas.microsoft.com/office/drawing/2014/main" id="{4D405079-0C06-FFC6-A636-3900D0BFAED8}"/>
              </a:ext>
            </a:extLst>
          </p:cNvPr>
          <p:cNvSpPr txBox="1">
            <a:spLocks/>
          </p:cNvSpPr>
          <p:nvPr/>
        </p:nvSpPr>
        <p:spPr bwMode="auto">
          <a:xfrm>
            <a:off x="6096000" y="1623781"/>
            <a:ext cx="483529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r>
              <a:rPr lang="en-US">
                <a:latin typeface="Roboto" panose="02000000000000000000" pitchFamily="2" charset="0"/>
                <a:ea typeface="Roboto" panose="02000000000000000000" pitchFamily="2" charset="0"/>
                <a:cs typeface="Roboto" panose="02000000000000000000" pitchFamily="2" charset="0"/>
              </a:rPr>
              <a:t>CREATE</a:t>
            </a:r>
          </a:p>
          <a:p>
            <a:pPr marL="0" indent="0">
              <a:buFont typeface="Arial"/>
              <a:buNone/>
            </a:pPr>
            <a:r>
              <a:rPr lang="en-US" b="1" u="sng">
                <a:latin typeface="Roboto" panose="02000000000000000000" pitchFamily="2" charset="0"/>
                <a:ea typeface="Roboto" panose="02000000000000000000" pitchFamily="2" charset="0"/>
                <a:cs typeface="Roboto" panose="02000000000000000000" pitchFamily="2" charset="0"/>
              </a:rPr>
              <a:t>CONNECT</a:t>
            </a:r>
          </a:p>
          <a:p>
            <a:pPr marL="0" indent="0">
              <a:buFont typeface="Arial"/>
              <a:buNone/>
            </a:pPr>
            <a:r>
              <a:rPr lang="en-US" b="1" u="sng">
                <a:latin typeface="Roboto" panose="02000000000000000000" pitchFamily="2" charset="0"/>
                <a:ea typeface="Roboto" panose="02000000000000000000" pitchFamily="2" charset="0"/>
                <a:cs typeface="Roboto" panose="02000000000000000000" pitchFamily="2" charset="0"/>
              </a:rPr>
              <a:t>TEMPORARY</a:t>
            </a:r>
          </a:p>
          <a:p>
            <a:pPr marL="0" indent="0">
              <a:buFont typeface="Arial"/>
              <a:buNone/>
            </a:pPr>
            <a:r>
              <a:rPr lang="en-US" b="1" u="sng">
                <a:latin typeface="Roboto" panose="02000000000000000000" pitchFamily="2" charset="0"/>
                <a:ea typeface="Roboto" panose="02000000000000000000" pitchFamily="2" charset="0"/>
                <a:cs typeface="Roboto" panose="02000000000000000000" pitchFamily="2" charset="0"/>
              </a:rPr>
              <a:t>EXECUTE</a:t>
            </a:r>
          </a:p>
          <a:p>
            <a:pPr marL="0" indent="0">
              <a:buFont typeface="Arial"/>
              <a:buNone/>
            </a:pPr>
            <a:r>
              <a:rPr lang="en-US" b="1" u="sng">
                <a:latin typeface="Roboto" panose="02000000000000000000" pitchFamily="2" charset="0"/>
                <a:ea typeface="Roboto" panose="02000000000000000000" pitchFamily="2" charset="0"/>
                <a:cs typeface="Roboto" panose="02000000000000000000" pitchFamily="2" charset="0"/>
              </a:rPr>
              <a:t>USAGE</a:t>
            </a:r>
          </a:p>
          <a:p>
            <a:pPr marL="0" indent="0">
              <a:buFont typeface="Arial"/>
              <a:buNone/>
            </a:pPr>
            <a:r>
              <a:rPr lang="en-US">
                <a:latin typeface="Roboto" panose="02000000000000000000" pitchFamily="2" charset="0"/>
                <a:ea typeface="Roboto" panose="02000000000000000000" pitchFamily="2" charset="0"/>
                <a:cs typeface="Roboto" panose="02000000000000000000" pitchFamily="2" charset="0"/>
              </a:rPr>
              <a:t>SET</a:t>
            </a:r>
          </a:p>
          <a:p>
            <a:pPr marL="0" indent="0">
              <a:buFont typeface="Arial"/>
              <a:buNone/>
            </a:pPr>
            <a:r>
              <a:rPr lang="en-US">
                <a:latin typeface="Roboto" panose="02000000000000000000" pitchFamily="2" charset="0"/>
                <a:ea typeface="Roboto" panose="02000000000000000000" pitchFamily="2" charset="0"/>
                <a:cs typeface="Roboto" panose="02000000000000000000" pitchFamily="2" charset="0"/>
              </a:rPr>
              <a:t>ALTER SYSTEM</a:t>
            </a:r>
          </a:p>
        </p:txBody>
      </p:sp>
    </p:spTree>
    <p:extLst>
      <p:ext uri="{BB962C8B-B14F-4D97-AF65-F5344CB8AC3E}">
        <p14:creationId xmlns:p14="http://schemas.microsoft.com/office/powerpoint/2010/main" val="40028141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BBC9D5-E264-92CE-54A2-8618BEFB54DA}"/>
              </a:ext>
            </a:extLst>
          </p:cNvPr>
          <p:cNvSpPr>
            <a:spLocks noGrp="1"/>
          </p:cNvSpPr>
          <p:nvPr>
            <p:ph idx="1"/>
          </p:nvPr>
        </p:nvSpPr>
        <p:spPr/>
        <p:txBody>
          <a:bodyPr>
            <a:normAutofit lnSpcReduction="10000"/>
          </a:bodyPr>
          <a:lstStyle/>
          <a:p>
            <a:r>
              <a:rPr lang="en-US" dirty="0"/>
              <a:t>All roles are granted implicit membership to </a:t>
            </a:r>
            <a:r>
              <a:rPr lang="en-US" dirty="0">
                <a:highlight>
                  <a:srgbClr val="C0C0C0"/>
                </a:highlight>
                <a:latin typeface="Lucida Console" panose="020B0609040504020204" pitchFamily="49" charset="0"/>
              </a:rPr>
              <a:t>PUBLIC</a:t>
            </a:r>
          </a:p>
          <a:p>
            <a:r>
              <a:rPr lang="en-US" dirty="0"/>
              <a:t>The public role cannot be deleted</a:t>
            </a:r>
          </a:p>
          <a:p>
            <a:r>
              <a:rPr lang="en-US" dirty="0"/>
              <a:t>Granted </a:t>
            </a:r>
            <a:r>
              <a:rPr lang="en-US" dirty="0">
                <a:highlight>
                  <a:srgbClr val="C0C0C0"/>
                </a:highlight>
                <a:latin typeface="Lucida Console" panose="020B0609040504020204" pitchFamily="49" charset="0"/>
                <a:cs typeface="Cascadia Code" panose="020B0609020000020004" pitchFamily="49" charset="0"/>
              </a:rPr>
              <a:t>CONNECT</a:t>
            </a:r>
            <a:r>
              <a:rPr lang="en-US" dirty="0"/>
              <a:t>, </a:t>
            </a:r>
            <a:r>
              <a:rPr lang="en-US" dirty="0">
                <a:highlight>
                  <a:srgbClr val="C0C0C0"/>
                </a:highlight>
                <a:latin typeface="Lucida Console" panose="020B0609040504020204" pitchFamily="49" charset="0"/>
                <a:cs typeface="Cascadia Code" panose="020B0609020000020004" pitchFamily="49" charset="0"/>
              </a:rPr>
              <a:t>USAGE</a:t>
            </a:r>
            <a:r>
              <a:rPr lang="en-US" dirty="0">
                <a:cs typeface="Cascadia Code" panose="020B0609020000020004" pitchFamily="49" charset="0"/>
              </a:rPr>
              <a:t>, </a:t>
            </a:r>
            <a:r>
              <a:rPr lang="en-US" dirty="0">
                <a:highlight>
                  <a:srgbClr val="C0C0C0"/>
                </a:highlight>
                <a:latin typeface="Lucida Console" panose="020B0609040504020204" pitchFamily="49" charset="0"/>
                <a:cs typeface="Cascadia Code" panose="020B0609020000020004" pitchFamily="49" charset="0"/>
              </a:rPr>
              <a:t>TEMPORARY</a:t>
            </a:r>
            <a:r>
              <a:rPr lang="en-US" dirty="0">
                <a:cs typeface="Cascadia Code" panose="020B0609020000020004" pitchFamily="49" charset="0"/>
              </a:rPr>
              <a:t>, and </a:t>
            </a:r>
            <a:r>
              <a:rPr lang="en-US" dirty="0">
                <a:highlight>
                  <a:srgbClr val="C0C0C0"/>
                </a:highlight>
                <a:latin typeface="Lucida Console" panose="020B0609040504020204" pitchFamily="49" charset="0"/>
                <a:cs typeface="Cascadia Code" panose="020B0609020000020004" pitchFamily="49" charset="0"/>
              </a:rPr>
              <a:t>EXECUTE</a:t>
            </a:r>
            <a:r>
              <a:rPr lang="en-US" dirty="0">
                <a:cs typeface="Cascadia Code" panose="020B0609020000020004" pitchFamily="49" charset="0"/>
              </a:rPr>
              <a:t> </a:t>
            </a:r>
            <a:r>
              <a:rPr lang="en-US" dirty="0"/>
              <a:t>by default</a:t>
            </a:r>
          </a:p>
          <a:p>
            <a:r>
              <a:rPr lang="en-US" dirty="0"/>
              <a:t>&lt;=PG14: </a:t>
            </a:r>
            <a:r>
              <a:rPr lang="en-US" dirty="0">
                <a:highlight>
                  <a:srgbClr val="C0C0C0"/>
                </a:highlight>
                <a:latin typeface="Lucida Console" panose="020B0609040504020204" pitchFamily="49" charset="0"/>
                <a:cs typeface="Cascadia Code" panose="020B0609020000020004" pitchFamily="49" charset="0"/>
              </a:rPr>
              <a:t>CREATE</a:t>
            </a:r>
            <a:r>
              <a:rPr lang="en-US" dirty="0">
                <a:cs typeface="Cascadia Code" panose="020B0609020000020004" pitchFamily="49" charset="0"/>
              </a:rPr>
              <a:t> </a:t>
            </a:r>
            <a:r>
              <a:rPr lang="en-US" dirty="0"/>
              <a:t>on the public schema by default</a:t>
            </a:r>
          </a:p>
          <a:p>
            <a:r>
              <a:rPr lang="en-US" dirty="0"/>
              <a:t>&gt;=PG15: No </a:t>
            </a:r>
            <a:r>
              <a:rPr lang="en-US" dirty="0">
                <a:highlight>
                  <a:srgbClr val="C0C0C0"/>
                </a:highlight>
                <a:latin typeface="Lucida Console" panose="020B0609040504020204" pitchFamily="49" charset="0"/>
                <a:cs typeface="Cascadia Code" panose="020B0609020000020004" pitchFamily="49" charset="0"/>
              </a:rPr>
              <a:t>CREATE</a:t>
            </a:r>
            <a:r>
              <a:rPr lang="en-US" dirty="0">
                <a:cs typeface="Cascadia Code" panose="020B0609020000020004" pitchFamily="49" charset="0"/>
              </a:rPr>
              <a:t> </a:t>
            </a:r>
            <a:r>
              <a:rPr lang="en-US" dirty="0"/>
              <a:t>on public schema by default</a:t>
            </a:r>
          </a:p>
          <a:p>
            <a:endParaRPr lang="en-US" dirty="0">
              <a:highlight>
                <a:srgbClr val="C0C0C0"/>
              </a:highlight>
              <a:cs typeface="Cascadia Code" panose="020B0609020000020004" pitchFamily="49" charset="0"/>
            </a:endParaRPr>
          </a:p>
        </p:txBody>
      </p:sp>
      <p:sp>
        <p:nvSpPr>
          <p:cNvPr id="3" name="Title 2">
            <a:extLst>
              <a:ext uri="{FF2B5EF4-FFF2-40B4-BE49-F238E27FC236}">
                <a16:creationId xmlns:a16="http://schemas.microsoft.com/office/drawing/2014/main" id="{494DFB43-B317-4225-8295-BF774B5AD0FE}"/>
              </a:ext>
            </a:extLst>
          </p:cNvPr>
          <p:cNvSpPr>
            <a:spLocks noGrp="1"/>
          </p:cNvSpPr>
          <p:nvPr>
            <p:ph type="title"/>
          </p:nvPr>
        </p:nvSpPr>
        <p:spPr/>
        <p:txBody>
          <a:bodyPr/>
          <a:lstStyle/>
          <a:p>
            <a:r>
              <a:rPr lang="en-US"/>
              <a:t>PUBLIC Role</a:t>
            </a:r>
          </a:p>
        </p:txBody>
      </p:sp>
    </p:spTree>
    <p:extLst>
      <p:ext uri="{BB962C8B-B14F-4D97-AF65-F5344CB8AC3E}">
        <p14:creationId xmlns:p14="http://schemas.microsoft.com/office/powerpoint/2010/main" val="31984424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4612-BDEA-3EDD-DBAF-B09578D0C44A}"/>
              </a:ext>
            </a:extLst>
          </p:cNvPr>
          <p:cNvSpPr>
            <a:spLocks noGrp="1"/>
          </p:cNvSpPr>
          <p:nvPr>
            <p:ph type="title"/>
          </p:nvPr>
        </p:nvSpPr>
        <p:spPr/>
        <p:txBody>
          <a:bodyPr/>
          <a:lstStyle/>
          <a:p>
            <a:r>
              <a:rPr lang="en-US"/>
              <a:t>Granting Privileges</a:t>
            </a:r>
          </a:p>
        </p:txBody>
      </p:sp>
      <p:sp>
        <p:nvSpPr>
          <p:cNvPr id="3" name="Content Placeholder 2">
            <a:extLst>
              <a:ext uri="{FF2B5EF4-FFF2-40B4-BE49-F238E27FC236}">
                <a16:creationId xmlns:a16="http://schemas.microsoft.com/office/drawing/2014/main" id="{E01B3487-3127-C198-1DD2-23284903C49C}"/>
              </a:ext>
            </a:extLst>
          </p:cNvPr>
          <p:cNvSpPr>
            <a:spLocks noGrp="1"/>
          </p:cNvSpPr>
          <p:nvPr>
            <p:ph idx="1"/>
          </p:nvPr>
        </p:nvSpPr>
        <p:spPr/>
        <p:txBody>
          <a:bodyPr/>
          <a:lstStyle/>
          <a:p>
            <a:pPr marL="0" indent="0">
              <a:buNone/>
            </a:pPr>
            <a:endParaRPr lang="en-US"/>
          </a:p>
        </p:txBody>
      </p:sp>
      <p:sp>
        <p:nvSpPr>
          <p:cNvPr id="4" name="Rectangle 3">
            <a:extLst>
              <a:ext uri="{FF2B5EF4-FFF2-40B4-BE49-F238E27FC236}">
                <a16:creationId xmlns:a16="http://schemas.microsoft.com/office/drawing/2014/main" id="{6F700483-23E4-5A8C-CF56-94577BEC674D}"/>
              </a:ext>
            </a:extLst>
          </p:cNvPr>
          <p:cNvSpPr/>
          <p:nvPr/>
        </p:nvSpPr>
        <p:spPr>
          <a:xfrm>
            <a:off x="514420" y="1545211"/>
            <a:ext cx="11093380" cy="419715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a:solidFill>
                  <a:srgbClr val="808080"/>
                </a:solidFill>
                <a:effectLst/>
                <a:latin typeface="Courier New" panose="02070309020205020404" pitchFamily="49" charset="0"/>
              </a:rPr>
              <a:t>-- grant the ability to create a schema</a:t>
            </a:r>
            <a:endParaRPr lang="en-US" sz="2800">
              <a:solidFill>
                <a:srgbClr val="000000"/>
              </a:solidFill>
              <a:effectLst/>
              <a:latin typeface="Courier New" panose="02070309020205020404" pitchFamily="49" charset="0"/>
            </a:endParaRPr>
          </a:p>
          <a:p>
            <a:r>
              <a:rPr lang="en-US" sz="2800" b="1">
                <a:solidFill>
                  <a:srgbClr val="800000"/>
                </a:solidFill>
                <a:effectLst/>
                <a:latin typeface="Courier New" panose="02070309020205020404" pitchFamily="49" charset="0"/>
              </a:rPr>
              <a:t>GRANT</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CREATE</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ON</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DATABASE</a:t>
            </a:r>
            <a:r>
              <a:rPr lang="en-US" sz="2800">
                <a:solidFill>
                  <a:srgbClr val="000000"/>
                </a:solidFill>
                <a:effectLst/>
                <a:latin typeface="Courier New" panose="02070309020205020404" pitchFamily="49" charset="0"/>
              </a:rPr>
              <a:t> </a:t>
            </a:r>
            <a:r>
              <a:rPr lang="en-US" sz="2800" err="1">
                <a:solidFill>
                  <a:srgbClr val="000000"/>
                </a:solidFill>
                <a:effectLst/>
                <a:latin typeface="Courier New" panose="02070309020205020404" pitchFamily="49" charset="0"/>
              </a:rPr>
              <a:t>app_db</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TO</a:t>
            </a:r>
            <a:r>
              <a:rPr lang="en-US" sz="2800">
                <a:solidFill>
                  <a:srgbClr val="000000"/>
                </a:solidFill>
                <a:effectLst/>
                <a:latin typeface="Courier New" panose="02070309020205020404" pitchFamily="49" charset="0"/>
              </a:rPr>
              <a:t> admin1</a:t>
            </a:r>
            <a:r>
              <a:rPr lang="en-US" sz="2800">
                <a:solidFill>
                  <a:srgbClr val="FF0000"/>
                </a:solidFill>
                <a:effectLst/>
                <a:latin typeface="Courier New" panose="02070309020205020404" pitchFamily="49" charset="0"/>
              </a:rPr>
              <a:t>;</a:t>
            </a:r>
          </a:p>
          <a:p>
            <a:endParaRPr lang="en-US" sz="2800">
              <a:solidFill>
                <a:srgbClr val="000000"/>
              </a:solidFill>
              <a:effectLst/>
              <a:latin typeface="Courier New" panose="02070309020205020404" pitchFamily="49" charset="0"/>
            </a:endParaRPr>
          </a:p>
          <a:p>
            <a:r>
              <a:rPr lang="en-US" sz="2800">
                <a:solidFill>
                  <a:srgbClr val="808080"/>
                </a:solidFill>
                <a:effectLst/>
                <a:latin typeface="Courier New" panose="02070309020205020404" pitchFamily="49" charset="0"/>
              </a:rPr>
              <a:t>-- see and create objects in schema</a:t>
            </a:r>
            <a:endParaRPr lang="en-US" sz="2800">
              <a:solidFill>
                <a:srgbClr val="000000"/>
              </a:solidFill>
              <a:effectLst/>
              <a:latin typeface="Courier New" panose="02070309020205020404" pitchFamily="49" charset="0"/>
            </a:endParaRPr>
          </a:p>
          <a:p>
            <a:r>
              <a:rPr lang="en-US" sz="2800" b="1">
                <a:solidFill>
                  <a:srgbClr val="800000"/>
                </a:solidFill>
                <a:effectLst/>
                <a:latin typeface="Courier New" panose="02070309020205020404" pitchFamily="49" charset="0"/>
              </a:rPr>
              <a:t>GRANT</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USAGE</a:t>
            </a:r>
            <a:r>
              <a:rPr lang="en-US" sz="2800">
                <a:solidFill>
                  <a:srgbClr val="000000"/>
                </a:solidFill>
                <a:effectLst/>
                <a:latin typeface="Courier New" panose="02070309020205020404" pitchFamily="49" charset="0"/>
              </a:rPr>
              <a:t>,</a:t>
            </a:r>
            <a:r>
              <a:rPr lang="en-US" sz="2800" b="1">
                <a:solidFill>
                  <a:srgbClr val="800000"/>
                </a:solidFill>
                <a:effectLst/>
                <a:latin typeface="Courier New" panose="02070309020205020404" pitchFamily="49" charset="0"/>
              </a:rPr>
              <a:t>CREATE</a:t>
            </a:r>
            <a:r>
              <a:rPr lang="en-US" sz="2800">
                <a:solidFill>
                  <a:srgbClr val="000000"/>
                </a:solidFill>
                <a:effectLst/>
                <a:latin typeface="Courier New" panose="02070309020205020404" pitchFamily="49" charset="0"/>
              </a:rPr>
              <a:t> </a:t>
            </a:r>
            <a:r>
              <a:rPr lang="en-US" sz="2800">
                <a:solidFill>
                  <a:srgbClr val="800000"/>
                </a:solidFill>
                <a:latin typeface="Courier New" panose="02070309020205020404" pitchFamily="49" charset="0"/>
              </a:rPr>
              <a:t>I</a:t>
            </a:r>
            <a:r>
              <a:rPr lang="en-US" sz="2800" b="1">
                <a:solidFill>
                  <a:srgbClr val="800000"/>
                </a:solidFill>
                <a:effectLst/>
                <a:latin typeface="Courier New" panose="02070309020205020404" pitchFamily="49" charset="0"/>
              </a:rPr>
              <a:t>N</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SCHEMA</a:t>
            </a:r>
            <a:r>
              <a:rPr lang="en-US" sz="2800">
                <a:solidFill>
                  <a:srgbClr val="000000"/>
                </a:solidFill>
                <a:effectLst/>
                <a:latin typeface="Courier New" panose="02070309020205020404" pitchFamily="49" charset="0"/>
              </a:rPr>
              <a:t> </a:t>
            </a:r>
            <a:r>
              <a:rPr lang="en-US" sz="2800" err="1">
                <a:solidFill>
                  <a:srgbClr val="000000"/>
                </a:solidFill>
                <a:effectLst/>
                <a:latin typeface="Courier New" panose="02070309020205020404" pitchFamily="49" charset="0"/>
              </a:rPr>
              <a:t>demo_app</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TO</a:t>
            </a:r>
            <a:r>
              <a:rPr lang="en-US" sz="2800">
                <a:solidFill>
                  <a:srgbClr val="000000"/>
                </a:solidFill>
                <a:effectLst/>
                <a:latin typeface="Courier New" panose="02070309020205020404" pitchFamily="49" charset="0"/>
              </a:rPr>
              <a:t> dev1</a:t>
            </a:r>
            <a:r>
              <a:rPr lang="en-US" sz="2800">
                <a:solidFill>
                  <a:srgbClr val="FF0000"/>
                </a:solidFill>
                <a:effectLst/>
                <a:latin typeface="Courier New" panose="02070309020205020404" pitchFamily="49" charset="0"/>
              </a:rPr>
              <a:t>;</a:t>
            </a:r>
          </a:p>
          <a:p>
            <a:endParaRPr lang="en-US" sz="2800">
              <a:solidFill>
                <a:srgbClr val="FF0000"/>
              </a:solidFill>
              <a:latin typeface="Courier New" panose="02070309020205020404" pitchFamily="49" charset="0"/>
            </a:endParaRPr>
          </a:p>
          <a:p>
            <a:r>
              <a:rPr lang="en-US" sz="2800">
                <a:solidFill>
                  <a:srgbClr val="808080"/>
                </a:solidFill>
                <a:effectLst/>
                <a:latin typeface="Courier New" panose="02070309020205020404" pitchFamily="49" charset="0"/>
              </a:rPr>
              <a:t>-- allow some roles only some privileges</a:t>
            </a:r>
            <a:endParaRPr lang="en-US" sz="2800">
              <a:solidFill>
                <a:srgbClr val="000000"/>
              </a:solidFill>
              <a:effectLst/>
              <a:latin typeface="Courier New" panose="02070309020205020404" pitchFamily="49" charset="0"/>
            </a:endParaRPr>
          </a:p>
          <a:p>
            <a:r>
              <a:rPr lang="en-US" sz="2800" b="1">
                <a:solidFill>
                  <a:srgbClr val="800000"/>
                </a:solidFill>
                <a:effectLst/>
                <a:latin typeface="Courier New" panose="02070309020205020404" pitchFamily="49" charset="0"/>
              </a:rPr>
              <a:t>GRANT</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SELECT</a:t>
            </a:r>
            <a:r>
              <a:rPr lang="en-US" sz="2800">
                <a:solidFill>
                  <a:srgbClr val="000000"/>
                </a:solidFill>
                <a:effectLst/>
                <a:latin typeface="Courier New" panose="02070309020205020404" pitchFamily="49" charset="0"/>
              </a:rPr>
              <a:t>,</a:t>
            </a:r>
            <a:r>
              <a:rPr lang="en-US" sz="2800" b="1">
                <a:solidFill>
                  <a:srgbClr val="800000"/>
                </a:solidFill>
                <a:effectLst/>
                <a:latin typeface="Courier New" panose="02070309020205020404" pitchFamily="49" charset="0"/>
              </a:rPr>
              <a:t>INSERT</a:t>
            </a:r>
            <a:r>
              <a:rPr lang="en-US" sz="2800">
                <a:solidFill>
                  <a:srgbClr val="000000"/>
                </a:solidFill>
                <a:effectLst/>
                <a:latin typeface="Courier New" panose="02070309020205020404" pitchFamily="49" charset="0"/>
              </a:rPr>
              <a:t>,</a:t>
            </a:r>
            <a:r>
              <a:rPr lang="en-US" sz="2800" b="1">
                <a:solidFill>
                  <a:srgbClr val="800000"/>
                </a:solidFill>
                <a:effectLst/>
                <a:latin typeface="Courier New" panose="02070309020205020404" pitchFamily="49" charset="0"/>
              </a:rPr>
              <a:t>UPDATE</a:t>
            </a:r>
            <a:endParaRPr lang="en-US" sz="2800">
              <a:solidFill>
                <a:srgbClr val="000000"/>
              </a:solidFill>
              <a:effectLst/>
              <a:latin typeface="Courier New" panose="02070309020205020404" pitchFamily="49" charset="0"/>
            </a:endParaRPr>
          </a:p>
          <a:p>
            <a:r>
              <a:rPr lang="en-US" sz="2800" b="1">
                <a:solidFill>
                  <a:srgbClr val="800000"/>
                </a:solidFill>
                <a:effectLst/>
                <a:latin typeface="Courier New" panose="02070309020205020404" pitchFamily="49" charset="0"/>
              </a:rPr>
              <a:t>ON</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ALL</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TABLES</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IN</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SCHEMA</a:t>
            </a:r>
            <a:r>
              <a:rPr lang="en-US" sz="2800">
                <a:solidFill>
                  <a:srgbClr val="000000"/>
                </a:solidFill>
                <a:effectLst/>
                <a:latin typeface="Courier New" panose="02070309020205020404" pitchFamily="49" charset="0"/>
              </a:rPr>
              <a:t> </a:t>
            </a:r>
            <a:r>
              <a:rPr lang="en-US" sz="2800" err="1">
                <a:solidFill>
                  <a:srgbClr val="000000"/>
                </a:solidFill>
                <a:effectLst/>
                <a:latin typeface="Courier New" panose="02070309020205020404" pitchFamily="49" charset="0"/>
              </a:rPr>
              <a:t>demo_app</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TO</a:t>
            </a:r>
            <a:r>
              <a:rPr lang="en-US" sz="2800">
                <a:solidFill>
                  <a:srgbClr val="000000"/>
                </a:solidFill>
                <a:effectLst/>
                <a:latin typeface="Courier New" panose="02070309020205020404" pitchFamily="49" charset="0"/>
              </a:rPr>
              <a:t> </a:t>
            </a:r>
            <a:r>
              <a:rPr lang="en-US" sz="2800" err="1">
                <a:solidFill>
                  <a:srgbClr val="000000"/>
                </a:solidFill>
                <a:effectLst/>
                <a:latin typeface="Courier New" panose="02070309020205020404" pitchFamily="49" charset="0"/>
              </a:rPr>
              <a:t>jr_dev</a:t>
            </a:r>
            <a:r>
              <a:rPr lang="en-US" sz="2800">
                <a:solidFill>
                  <a:srgbClr val="FF0000"/>
                </a:solidFill>
                <a:effectLst/>
                <a:latin typeface="Courier New" panose="02070309020205020404" pitchFamily="49" charset="0"/>
              </a:rPr>
              <a:t>;</a:t>
            </a:r>
            <a:endParaRPr lang="en-US" sz="2800">
              <a:solidFill>
                <a:srgbClr val="000000"/>
              </a:solidFill>
              <a:effectLst/>
              <a:latin typeface="Courier New" panose="02070309020205020404" pitchFamily="49" charset="0"/>
            </a:endParaRPr>
          </a:p>
          <a:p>
            <a:endParaRPr lang="en-US" sz="2800">
              <a:solidFill>
                <a:srgbClr val="000000"/>
              </a:solidFill>
              <a:effectLst/>
              <a:latin typeface="Courier New" panose="02070309020205020404" pitchFamily="49" charset="0"/>
            </a:endParaRPr>
          </a:p>
          <a:p>
            <a:endParaRPr lang="en-US" sz="3200">
              <a:solidFill>
                <a:srgbClr val="000000"/>
              </a:solidFill>
              <a:latin typeface="Courier New" panose="02070309020205020404" pitchFamily="49" charset="0"/>
            </a:endParaRPr>
          </a:p>
        </p:txBody>
      </p:sp>
    </p:spTree>
    <p:extLst>
      <p:ext uri="{BB962C8B-B14F-4D97-AF65-F5344CB8AC3E}">
        <p14:creationId xmlns:p14="http://schemas.microsoft.com/office/powerpoint/2010/main" val="29769178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4612-BDEA-3EDD-DBAF-B09578D0C44A}"/>
              </a:ext>
            </a:extLst>
          </p:cNvPr>
          <p:cNvSpPr>
            <a:spLocks noGrp="1"/>
          </p:cNvSpPr>
          <p:nvPr>
            <p:ph type="title"/>
          </p:nvPr>
        </p:nvSpPr>
        <p:spPr/>
        <p:txBody>
          <a:bodyPr/>
          <a:lstStyle/>
          <a:p>
            <a:r>
              <a:rPr lang="en-US"/>
              <a:t>Granting Privileges</a:t>
            </a:r>
          </a:p>
        </p:txBody>
      </p:sp>
      <p:sp>
        <p:nvSpPr>
          <p:cNvPr id="3" name="Content Placeholder 2">
            <a:extLst>
              <a:ext uri="{FF2B5EF4-FFF2-40B4-BE49-F238E27FC236}">
                <a16:creationId xmlns:a16="http://schemas.microsoft.com/office/drawing/2014/main" id="{E01B3487-3127-C198-1DD2-23284903C49C}"/>
              </a:ext>
            </a:extLst>
          </p:cNvPr>
          <p:cNvSpPr>
            <a:spLocks noGrp="1"/>
          </p:cNvSpPr>
          <p:nvPr>
            <p:ph idx="1"/>
          </p:nvPr>
        </p:nvSpPr>
        <p:spPr/>
        <p:txBody>
          <a:bodyPr/>
          <a:lstStyle/>
          <a:p>
            <a:r>
              <a:rPr lang="en-US"/>
              <a:t>Remember, explicit grants only effect existing database objects!</a:t>
            </a:r>
          </a:p>
        </p:txBody>
      </p:sp>
      <p:sp>
        <p:nvSpPr>
          <p:cNvPr id="4" name="Rectangle 3">
            <a:extLst>
              <a:ext uri="{FF2B5EF4-FFF2-40B4-BE49-F238E27FC236}">
                <a16:creationId xmlns:a16="http://schemas.microsoft.com/office/drawing/2014/main" id="{6F700483-23E4-5A8C-CF56-94577BEC674D}"/>
              </a:ext>
            </a:extLst>
          </p:cNvPr>
          <p:cNvSpPr/>
          <p:nvPr/>
        </p:nvSpPr>
        <p:spPr>
          <a:xfrm>
            <a:off x="514420" y="3429000"/>
            <a:ext cx="11093380" cy="104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a:solidFill>
                  <a:srgbClr val="808080"/>
                </a:solidFill>
                <a:effectLst/>
                <a:latin typeface="Courier New" panose="02070309020205020404" pitchFamily="49" charset="0"/>
              </a:rPr>
              <a:t>-- This will only grant to existing objects</a:t>
            </a:r>
            <a:endParaRPr lang="en-US" sz="2800">
              <a:solidFill>
                <a:srgbClr val="000000"/>
              </a:solidFill>
              <a:effectLst/>
              <a:latin typeface="Courier New" panose="02070309020205020404" pitchFamily="49" charset="0"/>
            </a:endParaRPr>
          </a:p>
          <a:p>
            <a:r>
              <a:rPr lang="en-US" sz="2800" b="1">
                <a:solidFill>
                  <a:srgbClr val="800000"/>
                </a:solidFill>
                <a:effectLst/>
                <a:latin typeface="Courier New" panose="02070309020205020404" pitchFamily="49" charset="0"/>
              </a:rPr>
              <a:t>GRANT</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ALL</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TO</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ALL</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TABLES</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IN</a:t>
            </a:r>
            <a:r>
              <a:rPr lang="en-US" sz="2800">
                <a:solidFill>
                  <a:srgbClr val="000000"/>
                </a:solidFill>
                <a:effectLst/>
                <a:latin typeface="Courier New" panose="02070309020205020404" pitchFamily="49" charset="0"/>
              </a:rPr>
              <a:t> </a:t>
            </a:r>
            <a:r>
              <a:rPr lang="en-US" sz="2800" b="1">
                <a:solidFill>
                  <a:srgbClr val="800000"/>
                </a:solidFill>
                <a:effectLst/>
                <a:latin typeface="Courier New" panose="02070309020205020404" pitchFamily="49" charset="0"/>
              </a:rPr>
              <a:t>SCHEMA</a:t>
            </a:r>
            <a:r>
              <a:rPr lang="en-US" sz="2800">
                <a:solidFill>
                  <a:srgbClr val="000000"/>
                </a:solidFill>
                <a:effectLst/>
                <a:latin typeface="Courier New" panose="02070309020205020404" pitchFamily="49" charset="0"/>
              </a:rPr>
              <a:t> public </a:t>
            </a:r>
            <a:r>
              <a:rPr lang="en-US" sz="2800" b="1">
                <a:solidFill>
                  <a:srgbClr val="800000"/>
                </a:solidFill>
                <a:effectLst/>
                <a:latin typeface="Courier New" panose="02070309020205020404" pitchFamily="49" charset="0"/>
              </a:rPr>
              <a:t>TO</a:t>
            </a:r>
            <a:r>
              <a:rPr lang="en-US" sz="2800">
                <a:solidFill>
                  <a:srgbClr val="000000"/>
                </a:solidFill>
                <a:effectLst/>
                <a:latin typeface="Courier New" panose="02070309020205020404" pitchFamily="49" charset="0"/>
              </a:rPr>
              <a:t> dev1</a:t>
            </a:r>
            <a:r>
              <a:rPr lang="en-US" sz="2800">
                <a:solidFill>
                  <a:srgbClr val="FF0000"/>
                </a:solidFill>
                <a:effectLst/>
                <a:latin typeface="Courier New" panose="02070309020205020404" pitchFamily="49" charset="0"/>
              </a:rPr>
              <a:t>;</a:t>
            </a:r>
            <a:endParaRPr lang="en-US" sz="280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4448256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FFA2-D084-0F00-7D4B-9C5F209670D9}"/>
              </a:ext>
            </a:extLst>
          </p:cNvPr>
          <p:cNvSpPr>
            <a:spLocks noGrp="1"/>
          </p:cNvSpPr>
          <p:nvPr>
            <p:ph type="title"/>
          </p:nvPr>
        </p:nvSpPr>
        <p:spPr/>
        <p:txBody>
          <a:bodyPr/>
          <a:lstStyle/>
          <a:p>
            <a:r>
              <a:rPr lang="en-US"/>
              <a:t>More Detail on GRANT and REVOKE</a:t>
            </a:r>
          </a:p>
        </p:txBody>
      </p:sp>
      <p:sp>
        <p:nvSpPr>
          <p:cNvPr id="3" name="Content Placeholder 2">
            <a:extLst>
              <a:ext uri="{FF2B5EF4-FFF2-40B4-BE49-F238E27FC236}">
                <a16:creationId xmlns:a16="http://schemas.microsoft.com/office/drawing/2014/main" id="{18D9CD31-5117-0B93-6366-BE2136382EF1}"/>
              </a:ext>
            </a:extLst>
          </p:cNvPr>
          <p:cNvSpPr>
            <a:spLocks noGrp="1"/>
          </p:cNvSpPr>
          <p:nvPr>
            <p:ph idx="1"/>
          </p:nvPr>
        </p:nvSpPr>
        <p:spPr/>
        <p:txBody>
          <a:bodyPr>
            <a:normAutofit lnSpcReduction="10000"/>
          </a:bodyPr>
          <a:lstStyle/>
          <a:p>
            <a:pPr marL="0" indent="0">
              <a:buNone/>
            </a:pPr>
            <a:r>
              <a:rPr lang="en-US" b="1"/>
              <a:t>What the privileges mean:</a:t>
            </a:r>
          </a:p>
          <a:p>
            <a:pPr marL="0" indent="0">
              <a:buNone/>
            </a:pPr>
            <a:r>
              <a:rPr lang="en-US" sz="2800">
                <a:hlinkClick r:id="rId2"/>
              </a:rPr>
              <a:t>https://www.postgresql.org/docs/current/ddl-priv.html</a:t>
            </a:r>
            <a:endParaRPr lang="en-US" sz="2800"/>
          </a:p>
          <a:p>
            <a:pPr marL="0" indent="0">
              <a:buNone/>
            </a:pPr>
            <a:r>
              <a:rPr lang="en-US" sz="3600" b="1"/>
              <a:t>How to GRANT privileges:</a:t>
            </a:r>
          </a:p>
          <a:p>
            <a:pPr marL="0" indent="0">
              <a:buNone/>
            </a:pPr>
            <a:r>
              <a:rPr lang="en-US" sz="2800">
                <a:hlinkClick r:id="rId3"/>
              </a:rPr>
              <a:t>https://www.postgresql.org/docs/current/sql-grant.html</a:t>
            </a:r>
            <a:endParaRPr lang="en-US" sz="2800"/>
          </a:p>
          <a:p>
            <a:pPr marL="0" indent="0">
              <a:buNone/>
            </a:pPr>
            <a:r>
              <a:rPr lang="en-US" b="1"/>
              <a:t>How to REVOKE privileges:</a:t>
            </a:r>
          </a:p>
          <a:p>
            <a:pPr marL="0" indent="0">
              <a:buNone/>
            </a:pPr>
            <a:r>
              <a:rPr lang="en-US" sz="2800">
                <a:hlinkClick r:id="rId4"/>
              </a:rPr>
              <a:t>https://www.postgresql.org/docs/current/sql-revoke.html</a:t>
            </a:r>
            <a:endParaRPr lang="en-US" sz="2800"/>
          </a:p>
          <a:p>
            <a:pPr marL="0" indent="0">
              <a:buNone/>
            </a:pPr>
            <a:endParaRPr lang="en-US"/>
          </a:p>
        </p:txBody>
      </p:sp>
    </p:spTree>
    <p:extLst>
      <p:ext uri="{BB962C8B-B14F-4D97-AF65-F5344CB8AC3E}">
        <p14:creationId xmlns:p14="http://schemas.microsoft.com/office/powerpoint/2010/main" val="16994095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1AFA6-E311-AED6-23EA-338E93F073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41377A9-23A0-20BF-7498-5857893A9458}"/>
              </a:ext>
            </a:extLst>
          </p:cNvPr>
          <p:cNvSpPr>
            <a:spLocks noGrp="1"/>
          </p:cNvSpPr>
          <p:nvPr>
            <p:ph type="title"/>
          </p:nvPr>
        </p:nvSpPr>
        <p:spPr/>
        <p:txBody>
          <a:bodyPr/>
          <a:lstStyle/>
          <a:p>
            <a:r>
              <a:rPr lang="en-US"/>
              <a:t>DEMO!</a:t>
            </a:r>
          </a:p>
        </p:txBody>
      </p:sp>
      <p:pic>
        <p:nvPicPr>
          <p:cNvPr id="8" name="Content Placeholder 7" descr="A blue button with a white arrow&#10;&#10;Description automatically generated">
            <a:extLst>
              <a:ext uri="{FF2B5EF4-FFF2-40B4-BE49-F238E27FC236}">
                <a16:creationId xmlns:a16="http://schemas.microsoft.com/office/drawing/2014/main" id="{FAED6BE7-C56B-716B-D01D-3A8C070ABE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1722" y="803602"/>
            <a:ext cx="4476984" cy="4476984"/>
          </a:xfrm>
        </p:spPr>
      </p:pic>
    </p:spTree>
    <p:extLst>
      <p:ext uri="{BB962C8B-B14F-4D97-AF65-F5344CB8AC3E}">
        <p14:creationId xmlns:p14="http://schemas.microsoft.com/office/powerpoint/2010/main" val="22521266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67A56-EBCA-EFEF-49D0-0C72FF6C471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8301F4C-0A43-EB3B-B098-89B3D74D622A}"/>
              </a:ext>
            </a:extLst>
          </p:cNvPr>
          <p:cNvSpPr txBox="1"/>
          <p:nvPr/>
        </p:nvSpPr>
        <p:spPr>
          <a:xfrm>
            <a:off x="44098" y="1196733"/>
            <a:ext cx="12103803" cy="769441"/>
          </a:xfrm>
          <a:prstGeom prst="rect">
            <a:avLst/>
          </a:prstGeom>
          <a:noFill/>
        </p:spPr>
        <p:txBody>
          <a:bodyPr wrap="square">
            <a:spAutoFit/>
          </a:bodyPr>
          <a:lstStyle/>
          <a:p>
            <a:pPr algn="ctr"/>
            <a:r>
              <a:rPr lang="en-US" sz="4400" dirty="0">
                <a:latin typeface="+mn-lt"/>
              </a:rPr>
              <a:t>https://github.com/ScaryDBA/RedgatePrecon2025</a:t>
            </a:r>
          </a:p>
        </p:txBody>
      </p:sp>
      <p:pic>
        <p:nvPicPr>
          <p:cNvPr id="3" name="Picture 2" descr="A qr code on a white background&#10;&#10;AI-generated content may be incorrect.">
            <a:extLst>
              <a:ext uri="{FF2B5EF4-FFF2-40B4-BE49-F238E27FC236}">
                <a16:creationId xmlns:a16="http://schemas.microsoft.com/office/drawing/2014/main" id="{84FF96EC-EF93-74E7-A864-9AE37EFBC5DA}"/>
              </a:ext>
            </a:extLst>
          </p:cNvPr>
          <p:cNvPicPr>
            <a:picLocks noChangeAspect="1"/>
          </p:cNvPicPr>
          <p:nvPr/>
        </p:nvPicPr>
        <p:blipFill>
          <a:blip r:embed="rId2"/>
          <a:stretch>
            <a:fillRect/>
          </a:stretch>
        </p:blipFill>
        <p:spPr>
          <a:xfrm>
            <a:off x="5030407" y="2667267"/>
            <a:ext cx="2131185" cy="2131185"/>
          </a:xfrm>
          <a:prstGeom prst="rect">
            <a:avLst/>
          </a:prstGeom>
        </p:spPr>
      </p:pic>
    </p:spTree>
    <p:extLst>
      <p:ext uri="{BB962C8B-B14F-4D97-AF65-F5344CB8AC3E}">
        <p14:creationId xmlns:p14="http://schemas.microsoft.com/office/powerpoint/2010/main" val="19769439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318D-4889-2314-706A-9EA378A32DAA}"/>
              </a:ext>
            </a:extLst>
          </p:cNvPr>
          <p:cNvSpPr>
            <a:spLocks noGrp="1"/>
          </p:cNvSpPr>
          <p:nvPr>
            <p:ph type="title"/>
          </p:nvPr>
        </p:nvSpPr>
        <p:spPr/>
        <p:txBody>
          <a:bodyPr/>
          <a:lstStyle/>
          <a:p>
            <a:r>
              <a:rPr lang="en-US"/>
              <a:t>MVCC and Vacuum</a:t>
            </a:r>
          </a:p>
        </p:txBody>
      </p:sp>
      <p:sp>
        <p:nvSpPr>
          <p:cNvPr id="3" name="Content Placeholder 2">
            <a:extLst>
              <a:ext uri="{FF2B5EF4-FFF2-40B4-BE49-F238E27FC236}">
                <a16:creationId xmlns:a16="http://schemas.microsoft.com/office/drawing/2014/main" id="{F1D5DE13-434A-9EC2-108B-AC4DB3BDA1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509346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668E-02BB-2FBD-5E32-5AD9615847EA}"/>
              </a:ext>
            </a:extLst>
          </p:cNvPr>
          <p:cNvSpPr>
            <a:spLocks noGrp="1"/>
          </p:cNvSpPr>
          <p:nvPr>
            <p:ph type="title"/>
          </p:nvPr>
        </p:nvSpPr>
        <p:spPr/>
        <p:txBody>
          <a:bodyPr/>
          <a:lstStyle/>
          <a:p>
            <a:r>
              <a:rPr lang="en-US" b="1"/>
              <a:t>"MVCC Unmasked" </a:t>
            </a:r>
            <a:r>
              <a:rPr lang="en-US"/>
              <a:t>by Bruce </a:t>
            </a:r>
            <a:r>
              <a:rPr lang="en-US" err="1"/>
              <a:t>Momjian</a:t>
            </a:r>
            <a:endParaRPr lang="en-US"/>
          </a:p>
        </p:txBody>
      </p:sp>
      <p:sp>
        <p:nvSpPr>
          <p:cNvPr id="3" name="Content Placeholder 2">
            <a:extLst>
              <a:ext uri="{FF2B5EF4-FFF2-40B4-BE49-F238E27FC236}">
                <a16:creationId xmlns:a16="http://schemas.microsoft.com/office/drawing/2014/main" id="{21C82FA9-4FF7-9323-C304-F4A5933BD366}"/>
              </a:ext>
            </a:extLst>
          </p:cNvPr>
          <p:cNvSpPr>
            <a:spLocks noGrp="1"/>
          </p:cNvSpPr>
          <p:nvPr>
            <p:ph idx="1"/>
          </p:nvPr>
        </p:nvSpPr>
        <p:spPr/>
        <p:txBody>
          <a:bodyPr>
            <a:normAutofit/>
          </a:bodyPr>
          <a:lstStyle/>
          <a:p>
            <a:pPr marL="0" indent="0">
              <a:buNone/>
            </a:pPr>
            <a:r>
              <a:rPr lang="en-US"/>
              <a:t>Portions of this content were sourced from Bruce's seminal talk, "</a:t>
            </a:r>
            <a:r>
              <a:rPr lang="en-US" b="1"/>
              <a:t>MVCC Unmasked"</a:t>
            </a:r>
            <a:r>
              <a:rPr lang="en-US"/>
              <a:t>, under the Creative Commons Attribution License.</a:t>
            </a:r>
            <a:br>
              <a:rPr lang="en-US"/>
            </a:br>
            <a:endParaRPr lang="en-US"/>
          </a:p>
          <a:p>
            <a:pPr marL="0" indent="0" algn="ctr">
              <a:buNone/>
            </a:pPr>
            <a:r>
              <a:rPr lang="en-US" b="1"/>
              <a:t>https://momjian.us/main/writings/pgsql/mvcc.pdf</a:t>
            </a:r>
          </a:p>
        </p:txBody>
      </p:sp>
    </p:spTree>
    <p:extLst>
      <p:ext uri="{BB962C8B-B14F-4D97-AF65-F5344CB8AC3E}">
        <p14:creationId xmlns:p14="http://schemas.microsoft.com/office/powerpoint/2010/main" val="2737609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303E8-6FA7-41C5-A593-B261BBFB040D}"/>
              </a:ext>
            </a:extLst>
          </p:cNvPr>
          <p:cNvSpPr>
            <a:spLocks noGrp="1"/>
          </p:cNvSpPr>
          <p:nvPr>
            <p:ph idx="1"/>
          </p:nvPr>
        </p:nvSpPr>
        <p:spPr>
          <a:xfrm>
            <a:off x="340297" y="2704795"/>
            <a:ext cx="11511405" cy="1448410"/>
          </a:xfrm>
        </p:spPr>
        <p:txBody>
          <a:bodyPr vert="horz" lIns="91440" tIns="45720" rIns="91440" bIns="45720" rtlCol="0" anchor="t">
            <a:normAutofit lnSpcReduction="10000"/>
          </a:bodyPr>
          <a:lstStyle/>
          <a:p>
            <a:pPr marL="0" indent="0" algn="ctr">
              <a:lnSpc>
                <a:spcPct val="120000"/>
              </a:lnSpc>
              <a:buNone/>
            </a:pPr>
            <a:r>
              <a:rPr lang="en-US" sz="8000" b="1" dirty="0"/>
              <a:t>Instance = Cluster</a:t>
            </a:r>
          </a:p>
        </p:txBody>
      </p:sp>
      <p:sp>
        <p:nvSpPr>
          <p:cNvPr id="7" name="TextBox 6">
            <a:extLst>
              <a:ext uri="{FF2B5EF4-FFF2-40B4-BE49-F238E27FC236}">
                <a16:creationId xmlns:a16="http://schemas.microsoft.com/office/drawing/2014/main" id="{FFCD3DCC-D242-5C75-18CF-9D44EF93DDC4}"/>
              </a:ext>
            </a:extLst>
          </p:cNvPr>
          <p:cNvSpPr txBox="1"/>
          <p:nvPr/>
        </p:nvSpPr>
        <p:spPr>
          <a:xfrm>
            <a:off x="3267273" y="4111318"/>
            <a:ext cx="2002298" cy="461665"/>
          </a:xfrm>
          <a:prstGeom prst="rect">
            <a:avLst/>
          </a:prstGeom>
          <a:noFill/>
        </p:spPr>
        <p:txBody>
          <a:bodyPr wrap="square">
            <a:spAutoFit/>
          </a:bodyPr>
          <a:lstStyle/>
          <a:p>
            <a:r>
              <a:rPr lang="en-US" sz="2400" b="0" dirty="0">
                <a:latin typeface="Calibri" panose="020F0502020204030204" pitchFamily="34" charset="0"/>
              </a:rPr>
              <a:t>SQL Server</a:t>
            </a:r>
          </a:p>
        </p:txBody>
      </p:sp>
      <p:sp>
        <p:nvSpPr>
          <p:cNvPr id="8" name="TextBox 7">
            <a:extLst>
              <a:ext uri="{FF2B5EF4-FFF2-40B4-BE49-F238E27FC236}">
                <a16:creationId xmlns:a16="http://schemas.microsoft.com/office/drawing/2014/main" id="{E310187B-336A-CC89-2AF0-5DC0B4D03463}"/>
              </a:ext>
            </a:extLst>
          </p:cNvPr>
          <p:cNvSpPr txBox="1"/>
          <p:nvPr/>
        </p:nvSpPr>
        <p:spPr>
          <a:xfrm>
            <a:off x="7607236" y="4111317"/>
            <a:ext cx="2173908" cy="461665"/>
          </a:xfrm>
          <a:prstGeom prst="rect">
            <a:avLst/>
          </a:prstGeom>
          <a:noFill/>
        </p:spPr>
        <p:txBody>
          <a:bodyPr wrap="square">
            <a:spAutoFit/>
          </a:bodyPr>
          <a:lstStyle/>
          <a:p>
            <a:r>
              <a:rPr lang="en-US" sz="2400" b="0" dirty="0">
                <a:latin typeface="Calibri" panose="020F0502020204030204" pitchFamily="34" charset="0"/>
              </a:rPr>
              <a:t>PostgreSQL</a:t>
            </a:r>
          </a:p>
        </p:txBody>
      </p:sp>
    </p:spTree>
    <p:extLst>
      <p:ext uri="{BB962C8B-B14F-4D97-AF65-F5344CB8AC3E}">
        <p14:creationId xmlns:p14="http://schemas.microsoft.com/office/powerpoint/2010/main" val="14183920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4B93-AD65-5C85-33C1-C3087C888DAF}"/>
              </a:ext>
            </a:extLst>
          </p:cNvPr>
          <p:cNvSpPr>
            <a:spLocks noGrp="1"/>
          </p:cNvSpPr>
          <p:nvPr>
            <p:ph type="ctrTitle" idx="4294967295"/>
          </p:nvPr>
        </p:nvSpPr>
        <p:spPr>
          <a:xfrm>
            <a:off x="1652670" y="1225740"/>
            <a:ext cx="9442450" cy="3703637"/>
          </a:xfrm>
        </p:spPr>
        <p:txBody>
          <a:bodyPr/>
          <a:lstStyle/>
          <a:p>
            <a:r>
              <a:rPr lang="en-US"/>
              <a:t>PostgreSQL documentation uses the word </a:t>
            </a:r>
            <a:r>
              <a:rPr lang="en-US" b="1" u="sng"/>
              <a:t>tuple</a:t>
            </a:r>
            <a:r>
              <a:rPr lang="en-US"/>
              <a:t> for </a:t>
            </a:r>
            <a:r>
              <a:rPr lang="en-US" b="1" u="sng"/>
              <a:t>row</a:t>
            </a:r>
            <a:r>
              <a:rPr lang="en-US"/>
              <a:t>.</a:t>
            </a:r>
            <a:br>
              <a:rPr lang="en-US"/>
            </a:br>
            <a:br>
              <a:rPr lang="en-US"/>
            </a:br>
            <a:r>
              <a:rPr lang="en-US"/>
              <a:t>In technical terms, a tuple is an instance of the row schema.</a:t>
            </a:r>
          </a:p>
        </p:txBody>
      </p:sp>
    </p:spTree>
    <p:extLst>
      <p:ext uri="{BB962C8B-B14F-4D97-AF65-F5344CB8AC3E}">
        <p14:creationId xmlns:p14="http://schemas.microsoft.com/office/powerpoint/2010/main" val="18174589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2ABF2-3C7E-44C1-1D43-338298AA99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EB5FEE-AF43-C0EF-4812-2DCC8E9F54A6}"/>
              </a:ext>
            </a:extLst>
          </p:cNvPr>
          <p:cNvSpPr>
            <a:spLocks noGrp="1"/>
          </p:cNvSpPr>
          <p:nvPr>
            <p:ph idx="1"/>
          </p:nvPr>
        </p:nvSpPr>
        <p:spPr/>
        <p:txBody>
          <a:bodyPr/>
          <a:lstStyle/>
          <a:p>
            <a:pPr marL="0" indent="0">
              <a:buNone/>
            </a:pPr>
            <a:r>
              <a:rPr lang="en-US"/>
              <a:t>Multi-Version Concurrency Control (MVCC) is what allows PostgreSQL (and other databases) to support highly concurrent workloads with the goal that:</a:t>
            </a:r>
          </a:p>
          <a:p>
            <a:pPr marL="0" indent="0">
              <a:lnSpc>
                <a:spcPct val="100000"/>
              </a:lnSpc>
              <a:buNone/>
            </a:pPr>
            <a:endParaRPr lang="en-US" sz="1600"/>
          </a:p>
          <a:p>
            <a:pPr marL="0" indent="0" algn="ctr">
              <a:lnSpc>
                <a:spcPct val="100000"/>
              </a:lnSpc>
              <a:buNone/>
            </a:pPr>
            <a:r>
              <a:rPr lang="en-US" b="1" i="1"/>
              <a:t>"readers never block writers,</a:t>
            </a:r>
          </a:p>
          <a:p>
            <a:pPr marL="0" indent="0" algn="ctr">
              <a:lnSpc>
                <a:spcPct val="100000"/>
              </a:lnSpc>
              <a:buNone/>
            </a:pPr>
            <a:r>
              <a:rPr lang="en-US" b="1" i="1"/>
              <a:t>and writers never block readers"</a:t>
            </a:r>
          </a:p>
        </p:txBody>
      </p:sp>
    </p:spTree>
    <p:extLst>
      <p:ext uri="{BB962C8B-B14F-4D97-AF65-F5344CB8AC3E}">
        <p14:creationId xmlns:p14="http://schemas.microsoft.com/office/powerpoint/2010/main" val="11531379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0BAA-9681-3930-53C7-E1EF68818647}"/>
              </a:ext>
            </a:extLst>
          </p:cNvPr>
          <p:cNvSpPr>
            <a:spLocks noGrp="1"/>
          </p:cNvSpPr>
          <p:nvPr>
            <p:ph type="title"/>
          </p:nvPr>
        </p:nvSpPr>
        <p:spPr/>
        <p:txBody>
          <a:bodyPr/>
          <a:lstStyle/>
          <a:p>
            <a:r>
              <a:rPr lang="en-US"/>
              <a:t>Multi-Version Concurrency Control</a:t>
            </a:r>
          </a:p>
        </p:txBody>
      </p:sp>
      <p:sp>
        <p:nvSpPr>
          <p:cNvPr id="3" name="Content Placeholder 2">
            <a:extLst>
              <a:ext uri="{FF2B5EF4-FFF2-40B4-BE49-F238E27FC236}">
                <a16:creationId xmlns:a16="http://schemas.microsoft.com/office/drawing/2014/main" id="{6486488D-2F1A-8366-4480-5DA0E33CF765}"/>
              </a:ext>
            </a:extLst>
          </p:cNvPr>
          <p:cNvSpPr>
            <a:spLocks noGrp="1"/>
          </p:cNvSpPr>
          <p:nvPr>
            <p:ph idx="1"/>
          </p:nvPr>
        </p:nvSpPr>
        <p:spPr/>
        <p:txBody>
          <a:bodyPr>
            <a:normAutofit fontScale="85000" lnSpcReduction="20000"/>
          </a:bodyPr>
          <a:lstStyle/>
          <a:p>
            <a:pPr marL="0" indent="0">
              <a:buNone/>
            </a:pPr>
            <a:r>
              <a:rPr lang="en-US">
                <a:latin typeface="+mn-lt"/>
              </a:rPr>
              <a:t>For the default </a:t>
            </a:r>
            <a:r>
              <a:rPr lang="en-US" b="1" u="sng">
                <a:latin typeface="+mn-lt"/>
              </a:rPr>
              <a:t>Read Committed Isolation Level</a:t>
            </a:r>
            <a:r>
              <a:rPr lang="en-US">
                <a:latin typeface="+mn-lt"/>
              </a:rPr>
              <a:t>:</a:t>
            </a:r>
          </a:p>
          <a:p>
            <a:r>
              <a:rPr lang="en-US">
                <a:latin typeface="+mn-lt"/>
              </a:rPr>
              <a:t>Each query only sees transactions that were committed before it started (ID less than current transaction)</a:t>
            </a:r>
          </a:p>
          <a:p>
            <a:r>
              <a:rPr lang="en-US">
                <a:latin typeface="+mn-lt"/>
              </a:rPr>
              <a:t>At the beginning of a query, PostgreSQL records:</a:t>
            </a:r>
          </a:p>
          <a:p>
            <a:pPr lvl="1"/>
            <a:r>
              <a:rPr lang="en-US">
                <a:latin typeface="+mn-lt"/>
              </a:rPr>
              <a:t>The transaction ID (</a:t>
            </a:r>
            <a:r>
              <a:rPr lang="en-US" err="1">
                <a:latin typeface="+mn-lt"/>
              </a:rPr>
              <a:t>xid</a:t>
            </a:r>
            <a:r>
              <a:rPr lang="en-US">
                <a:latin typeface="+mn-lt"/>
              </a:rPr>
              <a:t>) of the current command</a:t>
            </a:r>
          </a:p>
          <a:p>
            <a:pPr lvl="1"/>
            <a:r>
              <a:rPr lang="en-US">
                <a:latin typeface="+mn-lt"/>
              </a:rPr>
              <a:t>All transaction IDs that are in process</a:t>
            </a:r>
          </a:p>
          <a:p>
            <a:r>
              <a:rPr lang="en-US">
                <a:latin typeface="+mn-lt"/>
              </a:rPr>
              <a:t>Multi-statement transactions also record any of their own completed statements from earlier in transaction</a:t>
            </a:r>
          </a:p>
        </p:txBody>
      </p:sp>
    </p:spTree>
    <p:extLst>
      <p:ext uri="{BB962C8B-B14F-4D97-AF65-F5344CB8AC3E}">
        <p14:creationId xmlns:p14="http://schemas.microsoft.com/office/powerpoint/2010/main" val="2446831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2ABF2-3C7E-44C1-1D43-338298AA9994}"/>
              </a:ext>
            </a:extLst>
          </p:cNvPr>
          <p:cNvSpPr>
            <a:spLocks noGrp="1"/>
          </p:cNvSpPr>
          <p:nvPr>
            <p:ph type="title"/>
          </p:nvPr>
        </p:nvSpPr>
        <p:spPr/>
        <p:txBody>
          <a:bodyPr/>
          <a:lstStyle/>
          <a:p>
            <a:r>
              <a:rPr lang="en-US"/>
              <a:t>Assigning XIDs</a:t>
            </a:r>
          </a:p>
        </p:txBody>
      </p:sp>
      <p:sp>
        <p:nvSpPr>
          <p:cNvPr id="3" name="Content Placeholder 2">
            <a:extLst>
              <a:ext uri="{FF2B5EF4-FFF2-40B4-BE49-F238E27FC236}">
                <a16:creationId xmlns:a16="http://schemas.microsoft.com/office/drawing/2014/main" id="{C6EB5FEE-AF43-C0EF-4812-2DCC8E9F54A6}"/>
              </a:ext>
            </a:extLst>
          </p:cNvPr>
          <p:cNvSpPr>
            <a:spLocks noGrp="1"/>
          </p:cNvSpPr>
          <p:nvPr>
            <p:ph idx="1"/>
          </p:nvPr>
        </p:nvSpPr>
        <p:spPr/>
        <p:txBody>
          <a:bodyPr/>
          <a:lstStyle/>
          <a:p>
            <a:pPr marL="0" indent="0">
              <a:buNone/>
            </a:pPr>
            <a:r>
              <a:rPr lang="en-US"/>
              <a:t>In PostgreSQL, transaction IDs are assigned when the first command/statement is run within a transaction, </a:t>
            </a:r>
            <a:r>
              <a:rPr lang="en-US" b="1" u="sng"/>
              <a:t>not</a:t>
            </a:r>
            <a:r>
              <a:rPr lang="en-US"/>
              <a:t> when </a:t>
            </a:r>
            <a:r>
              <a:rPr lang="en-US" b="1"/>
              <a:t>BEGIN</a:t>
            </a:r>
            <a:r>
              <a:rPr lang="en-US"/>
              <a:t> is executed.</a:t>
            </a:r>
          </a:p>
        </p:txBody>
      </p:sp>
    </p:spTree>
    <p:extLst>
      <p:ext uri="{BB962C8B-B14F-4D97-AF65-F5344CB8AC3E}">
        <p14:creationId xmlns:p14="http://schemas.microsoft.com/office/powerpoint/2010/main" val="2779372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C319E47-0E1A-AE10-90E4-4FF519845221}"/>
              </a:ext>
            </a:extLst>
          </p:cNvPr>
          <p:cNvGraphicFramePr>
            <a:graphicFrameLocks noGrp="1"/>
          </p:cNvGraphicFramePr>
          <p:nvPr/>
        </p:nvGraphicFramePr>
        <p:xfrm>
          <a:off x="1935526" y="3060700"/>
          <a:ext cx="8101902" cy="736600"/>
        </p:xfrm>
        <a:graphic>
          <a:graphicData uri="http://schemas.openxmlformats.org/drawingml/2006/table">
            <a:tbl>
              <a:tblPr firstRow="1" bandRow="1">
                <a:tableStyleId>{912C8C85-51F0-491E-9774-3900AFEF0FD7}</a:tableStyleId>
              </a:tblPr>
              <a:tblGrid>
                <a:gridCol w="2700634">
                  <a:extLst>
                    <a:ext uri="{9D8B030D-6E8A-4147-A177-3AD203B41FA5}">
                      <a16:colId xmlns:a16="http://schemas.microsoft.com/office/drawing/2014/main" val="3174355229"/>
                    </a:ext>
                  </a:extLst>
                </a:gridCol>
                <a:gridCol w="2700634">
                  <a:extLst>
                    <a:ext uri="{9D8B030D-6E8A-4147-A177-3AD203B41FA5}">
                      <a16:colId xmlns:a16="http://schemas.microsoft.com/office/drawing/2014/main" val="481267539"/>
                    </a:ext>
                  </a:extLst>
                </a:gridCol>
                <a:gridCol w="2700634">
                  <a:extLst>
                    <a:ext uri="{9D8B030D-6E8A-4147-A177-3AD203B41FA5}">
                      <a16:colId xmlns:a16="http://schemas.microsoft.com/office/drawing/2014/main" val="245370019"/>
                    </a:ext>
                  </a:extLst>
                </a:gridCol>
              </a:tblGrid>
              <a:tr h="0">
                <a:tc>
                  <a:txBody>
                    <a:bodyPr/>
                    <a:lstStyle/>
                    <a:p>
                      <a:r>
                        <a:rPr lang="en-US" err="1"/>
                        <a:t>xmin</a:t>
                      </a:r>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err="1"/>
                        <a:t>xmax</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t>User Data</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6025311"/>
                  </a:ext>
                </a:extLst>
              </a:tr>
              <a:tr h="370840">
                <a:tc>
                  <a:txBody>
                    <a:bodyPr/>
                    <a:lstStyle/>
                    <a:p>
                      <a:r>
                        <a:rPr lang="en-US"/>
                        <a:t>48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t>Hello!</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20752122"/>
                  </a:ext>
                </a:extLst>
              </a:tr>
            </a:tbl>
          </a:graphicData>
        </a:graphic>
      </p:graphicFrame>
      <p:sp>
        <p:nvSpPr>
          <p:cNvPr id="6" name="Content Placeholder 2">
            <a:extLst>
              <a:ext uri="{FF2B5EF4-FFF2-40B4-BE49-F238E27FC236}">
                <a16:creationId xmlns:a16="http://schemas.microsoft.com/office/drawing/2014/main" id="{6C4BEFD6-F7BF-58E6-0CBC-752129C50644}"/>
              </a:ext>
            </a:extLst>
          </p:cNvPr>
          <p:cNvSpPr txBox="1">
            <a:spLocks/>
          </p:cNvSpPr>
          <p:nvPr/>
        </p:nvSpPr>
        <p:spPr>
          <a:xfrm>
            <a:off x="668090" y="672139"/>
            <a:ext cx="10515600" cy="4351338"/>
          </a:xfrm>
          <a:prstGeom prst="rect">
            <a:avLst/>
          </a:prstGeom>
        </p:spPr>
        <p:txBody>
          <a:bodyPr>
            <a:normAutofit/>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r>
              <a:rPr lang="en-US" b="1" u="sng" dirty="0">
                <a:latin typeface="+mn-lt"/>
                <a:cs typeface="Calibri" panose="020F0502020204030204" pitchFamily="34" charset="0"/>
              </a:rPr>
              <a:t>INSERT</a:t>
            </a:r>
          </a:p>
          <a:p>
            <a:pPr>
              <a:lnSpc>
                <a:spcPct val="100000"/>
              </a:lnSpc>
              <a:spcBef>
                <a:spcPts val="0"/>
              </a:spcBef>
            </a:pPr>
            <a:r>
              <a:rPr lang="en-US" sz="2400" dirty="0" err="1">
                <a:latin typeface="+mn-lt"/>
                <a:cs typeface="Calibri" panose="020F0502020204030204" pitchFamily="34" charset="0"/>
              </a:rPr>
              <a:t>xmin</a:t>
            </a:r>
            <a:r>
              <a:rPr lang="en-US" sz="2400" dirty="0">
                <a:latin typeface="+mn-lt"/>
                <a:cs typeface="Calibri" panose="020F0502020204030204" pitchFamily="34" charset="0"/>
              </a:rPr>
              <a:t> = current transaction ID</a:t>
            </a:r>
          </a:p>
          <a:p>
            <a:pPr>
              <a:lnSpc>
                <a:spcPct val="100000"/>
              </a:lnSpc>
              <a:spcBef>
                <a:spcPts val="0"/>
              </a:spcBef>
            </a:pPr>
            <a:r>
              <a:rPr lang="en-US" sz="2400" dirty="0" err="1">
                <a:latin typeface="+mn-lt"/>
                <a:cs typeface="Calibri" panose="020F0502020204030204" pitchFamily="34" charset="0"/>
              </a:rPr>
              <a:t>xmax</a:t>
            </a:r>
            <a:r>
              <a:rPr lang="en-US" sz="2400" dirty="0">
                <a:latin typeface="+mn-lt"/>
                <a:cs typeface="Calibri" panose="020F0502020204030204" pitchFamily="34" charset="0"/>
              </a:rPr>
              <a:t> = zero (invalid)</a:t>
            </a:r>
          </a:p>
          <a:p>
            <a:endParaRPr lang="en-US" dirty="0">
              <a:latin typeface="+mn-lt"/>
              <a:cs typeface="Calibri" panose="020F0502020204030204" pitchFamily="34" charset="0"/>
            </a:endParaRPr>
          </a:p>
        </p:txBody>
      </p:sp>
    </p:spTree>
    <p:extLst>
      <p:ext uri="{BB962C8B-B14F-4D97-AF65-F5344CB8AC3E}">
        <p14:creationId xmlns:p14="http://schemas.microsoft.com/office/powerpoint/2010/main" val="20452525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6AD94A1-F935-AB53-DEAE-57057DBC0E02}"/>
              </a:ext>
            </a:extLst>
          </p:cNvPr>
          <p:cNvGraphicFramePr>
            <a:graphicFrameLocks noGrp="1"/>
          </p:cNvGraphicFramePr>
          <p:nvPr/>
        </p:nvGraphicFramePr>
        <p:xfrm>
          <a:off x="2045049" y="3120316"/>
          <a:ext cx="8101902" cy="741680"/>
        </p:xfrm>
        <a:graphic>
          <a:graphicData uri="http://schemas.openxmlformats.org/drawingml/2006/table">
            <a:tbl>
              <a:tblPr firstRow="1" bandRow="1">
                <a:tableStyleId>{912C8C85-51F0-491E-9774-3900AFEF0FD7}</a:tableStyleId>
              </a:tblPr>
              <a:tblGrid>
                <a:gridCol w="2700634">
                  <a:extLst>
                    <a:ext uri="{9D8B030D-6E8A-4147-A177-3AD203B41FA5}">
                      <a16:colId xmlns:a16="http://schemas.microsoft.com/office/drawing/2014/main" val="3174355229"/>
                    </a:ext>
                  </a:extLst>
                </a:gridCol>
                <a:gridCol w="2700634">
                  <a:extLst>
                    <a:ext uri="{9D8B030D-6E8A-4147-A177-3AD203B41FA5}">
                      <a16:colId xmlns:a16="http://schemas.microsoft.com/office/drawing/2014/main" val="481267539"/>
                    </a:ext>
                  </a:extLst>
                </a:gridCol>
                <a:gridCol w="2700634">
                  <a:extLst>
                    <a:ext uri="{9D8B030D-6E8A-4147-A177-3AD203B41FA5}">
                      <a16:colId xmlns:a16="http://schemas.microsoft.com/office/drawing/2014/main" val="245370019"/>
                    </a:ext>
                  </a:extLst>
                </a:gridCol>
              </a:tblGrid>
              <a:tr h="370840">
                <a:tc>
                  <a:txBody>
                    <a:bodyPr/>
                    <a:lstStyle/>
                    <a:p>
                      <a:r>
                        <a:rPr lang="en-US" err="1"/>
                        <a:t>xmin</a:t>
                      </a:r>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err="1"/>
                        <a:t>xmax</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t>User Data</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6025311"/>
                  </a:ext>
                </a:extLst>
              </a:tr>
              <a:tr h="370840">
                <a:tc>
                  <a:txBody>
                    <a:bodyPr/>
                    <a:lstStyle/>
                    <a:p>
                      <a:r>
                        <a:rPr lang="en-US"/>
                        <a:t>48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solidFill>
                            <a:schemeClr val="bg1">
                              <a:lumMod val="75000"/>
                            </a:schemeClr>
                          </a:solidFill>
                        </a:rPr>
                        <a:t>Hello!</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20752122"/>
                  </a:ext>
                </a:extLst>
              </a:tr>
            </a:tbl>
          </a:graphicData>
        </a:graphic>
      </p:graphicFrame>
      <p:sp>
        <p:nvSpPr>
          <p:cNvPr id="5" name="Content Placeholder 2">
            <a:extLst>
              <a:ext uri="{FF2B5EF4-FFF2-40B4-BE49-F238E27FC236}">
                <a16:creationId xmlns:a16="http://schemas.microsoft.com/office/drawing/2014/main" id="{0456FE3D-EBE8-F5CC-5216-60A1BB5826D2}"/>
              </a:ext>
            </a:extLst>
          </p:cNvPr>
          <p:cNvSpPr txBox="1">
            <a:spLocks/>
          </p:cNvSpPr>
          <p:nvPr/>
        </p:nvSpPr>
        <p:spPr>
          <a:xfrm>
            <a:off x="668090" y="672139"/>
            <a:ext cx="10515600" cy="4351338"/>
          </a:xfrm>
          <a:prstGeom prst="rect">
            <a:avLst/>
          </a:prstGeom>
        </p:spPr>
        <p:txBody>
          <a:bodyPr>
            <a:normAutofit/>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r>
              <a:rPr lang="en-US" b="1" u="sng" dirty="0">
                <a:latin typeface="+mn-lt"/>
                <a:cs typeface="Calibri" panose="020F0502020204030204" pitchFamily="34" charset="0"/>
              </a:rPr>
              <a:t>DELETE</a:t>
            </a:r>
          </a:p>
          <a:p>
            <a:pPr>
              <a:lnSpc>
                <a:spcPct val="100000"/>
              </a:lnSpc>
              <a:spcBef>
                <a:spcPts val="0"/>
              </a:spcBef>
            </a:pPr>
            <a:r>
              <a:rPr lang="en-US" sz="2400" dirty="0" err="1">
                <a:latin typeface="+mn-lt"/>
                <a:cs typeface="Calibri" panose="020F0502020204030204" pitchFamily="34" charset="0"/>
              </a:rPr>
              <a:t>xmin</a:t>
            </a:r>
            <a:r>
              <a:rPr lang="en-US" sz="2400" dirty="0">
                <a:latin typeface="+mn-lt"/>
                <a:cs typeface="Calibri" panose="020F0502020204030204" pitchFamily="34" charset="0"/>
              </a:rPr>
              <a:t> is unchanged</a:t>
            </a:r>
          </a:p>
          <a:p>
            <a:pPr>
              <a:lnSpc>
                <a:spcPct val="100000"/>
              </a:lnSpc>
              <a:spcBef>
                <a:spcPts val="0"/>
              </a:spcBef>
            </a:pPr>
            <a:r>
              <a:rPr lang="en-US" sz="2400" dirty="0" err="1">
                <a:latin typeface="+mn-lt"/>
                <a:cs typeface="Calibri" panose="020F0502020204030204" pitchFamily="34" charset="0"/>
              </a:rPr>
              <a:t>xmax</a:t>
            </a:r>
            <a:r>
              <a:rPr lang="en-US" sz="2400" dirty="0">
                <a:latin typeface="+mn-lt"/>
                <a:cs typeface="Calibri" panose="020F0502020204030204" pitchFamily="34" charset="0"/>
              </a:rPr>
              <a:t> = current transaction ID</a:t>
            </a:r>
          </a:p>
          <a:p>
            <a:endParaRPr lang="en-US" dirty="0">
              <a:latin typeface="+mn-lt"/>
              <a:cs typeface="Calibri" panose="020F0502020204030204" pitchFamily="34" charset="0"/>
            </a:endParaRPr>
          </a:p>
        </p:txBody>
      </p:sp>
      <p:grpSp>
        <p:nvGrpSpPr>
          <p:cNvPr id="6" name="Group 5">
            <a:extLst>
              <a:ext uri="{FF2B5EF4-FFF2-40B4-BE49-F238E27FC236}">
                <a16:creationId xmlns:a16="http://schemas.microsoft.com/office/drawing/2014/main" id="{012A5F7A-616E-0EAB-7BAB-5F3BBE232D96}"/>
              </a:ext>
            </a:extLst>
          </p:cNvPr>
          <p:cNvGrpSpPr/>
          <p:nvPr/>
        </p:nvGrpSpPr>
        <p:grpSpPr>
          <a:xfrm>
            <a:off x="2000774" y="1161350"/>
            <a:ext cx="8839021" cy="2752114"/>
            <a:chOff x="2483141" y="2386143"/>
            <a:chExt cx="8839021" cy="2752114"/>
          </a:xfrm>
        </p:grpSpPr>
        <p:sp>
          <p:nvSpPr>
            <p:cNvPr id="7" name="Rectangle 6">
              <a:extLst>
                <a:ext uri="{FF2B5EF4-FFF2-40B4-BE49-F238E27FC236}">
                  <a16:creationId xmlns:a16="http://schemas.microsoft.com/office/drawing/2014/main" id="{BF672D72-C433-EE4C-8C4E-01F87F6B2A77}"/>
                </a:ext>
              </a:extLst>
            </p:cNvPr>
            <p:cNvSpPr/>
            <p:nvPr/>
          </p:nvSpPr>
          <p:spPr>
            <a:xfrm>
              <a:off x="2483141" y="4681057"/>
              <a:ext cx="8263156" cy="4572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grpSp>
          <p:nvGrpSpPr>
            <p:cNvPr id="8" name="Group 7">
              <a:extLst>
                <a:ext uri="{FF2B5EF4-FFF2-40B4-BE49-F238E27FC236}">
                  <a16:creationId xmlns:a16="http://schemas.microsoft.com/office/drawing/2014/main" id="{031C4841-00FE-0D06-AABB-3F0542F4111D}"/>
                </a:ext>
              </a:extLst>
            </p:cNvPr>
            <p:cNvGrpSpPr/>
            <p:nvPr/>
          </p:nvGrpSpPr>
          <p:grpSpPr>
            <a:xfrm>
              <a:off x="7597809" y="2386143"/>
              <a:ext cx="3724353" cy="2294914"/>
              <a:chOff x="7597809" y="2386143"/>
              <a:chExt cx="3724353" cy="2294914"/>
            </a:xfrm>
          </p:grpSpPr>
          <p:cxnSp>
            <p:nvCxnSpPr>
              <p:cNvPr id="9" name="Straight Arrow Connector 8">
                <a:extLst>
                  <a:ext uri="{FF2B5EF4-FFF2-40B4-BE49-F238E27FC236}">
                    <a16:creationId xmlns:a16="http://schemas.microsoft.com/office/drawing/2014/main" id="{80ED8D42-74AE-6942-EA33-73DEDF201E82}"/>
                  </a:ext>
                </a:extLst>
              </p:cNvPr>
              <p:cNvCxnSpPr>
                <a:cxnSpLocks/>
              </p:cNvCxnSpPr>
              <p:nvPr/>
            </p:nvCxnSpPr>
            <p:spPr>
              <a:xfrm flipH="1">
                <a:off x="9345336" y="3211455"/>
                <a:ext cx="310392" cy="14696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FF0CFBE-91F1-184A-16A5-BD015E31FE00}"/>
                  </a:ext>
                </a:extLst>
              </p:cNvPr>
              <p:cNvSpPr/>
              <p:nvPr/>
            </p:nvSpPr>
            <p:spPr>
              <a:xfrm>
                <a:off x="7597809" y="2386143"/>
                <a:ext cx="3724353"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Dead Tuple</a:t>
                </a:r>
              </a:p>
            </p:txBody>
          </p:sp>
        </p:grpSp>
      </p:grpSp>
    </p:spTree>
    <p:extLst>
      <p:ext uri="{BB962C8B-B14F-4D97-AF65-F5344CB8AC3E}">
        <p14:creationId xmlns:p14="http://schemas.microsoft.com/office/powerpoint/2010/main" val="6846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A703174-D552-200A-CBCA-F6987D719D2B}"/>
              </a:ext>
            </a:extLst>
          </p:cNvPr>
          <p:cNvGraphicFramePr>
            <a:graphicFrameLocks noGrp="1"/>
          </p:cNvGraphicFramePr>
          <p:nvPr/>
        </p:nvGraphicFramePr>
        <p:xfrm>
          <a:off x="2579613" y="4369809"/>
          <a:ext cx="6692553" cy="1107440"/>
        </p:xfrm>
        <a:graphic>
          <a:graphicData uri="http://schemas.openxmlformats.org/drawingml/2006/table">
            <a:tbl>
              <a:tblPr firstRow="1" bandRow="1">
                <a:tableStyleId>{912C8C85-51F0-491E-9774-3900AFEF0FD7}</a:tableStyleId>
              </a:tblPr>
              <a:tblGrid>
                <a:gridCol w="2230851">
                  <a:extLst>
                    <a:ext uri="{9D8B030D-6E8A-4147-A177-3AD203B41FA5}">
                      <a16:colId xmlns:a16="http://schemas.microsoft.com/office/drawing/2014/main" val="3174355229"/>
                    </a:ext>
                  </a:extLst>
                </a:gridCol>
                <a:gridCol w="2230851">
                  <a:extLst>
                    <a:ext uri="{9D8B030D-6E8A-4147-A177-3AD203B41FA5}">
                      <a16:colId xmlns:a16="http://schemas.microsoft.com/office/drawing/2014/main" val="481267539"/>
                    </a:ext>
                  </a:extLst>
                </a:gridCol>
                <a:gridCol w="2230851">
                  <a:extLst>
                    <a:ext uri="{9D8B030D-6E8A-4147-A177-3AD203B41FA5}">
                      <a16:colId xmlns:a16="http://schemas.microsoft.com/office/drawing/2014/main" val="245370019"/>
                    </a:ext>
                  </a:extLst>
                </a:gridCol>
              </a:tblGrid>
              <a:tr h="0">
                <a:tc>
                  <a:txBody>
                    <a:bodyPr/>
                    <a:lstStyle/>
                    <a:p>
                      <a:r>
                        <a:rPr lang="en-US" err="1"/>
                        <a:t>xmin</a:t>
                      </a:r>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err="1"/>
                        <a:t>xmax</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t>User Data</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6025311"/>
                  </a:ext>
                </a:extLst>
              </a:tr>
              <a:tr h="370840">
                <a:tc>
                  <a:txBody>
                    <a:bodyPr/>
                    <a:lstStyle/>
                    <a:p>
                      <a:r>
                        <a:rPr lang="en-US"/>
                        <a:t>48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lumMod val="75000"/>
                            </a:schemeClr>
                          </a:solidFill>
                        </a:rPr>
                        <a:t>Hello!</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0752122"/>
                  </a:ext>
                </a:extLst>
              </a:tr>
              <a:tr h="370840">
                <a:tc>
                  <a:txBody>
                    <a:bodyPr/>
                    <a:lstStyle/>
                    <a:p>
                      <a:r>
                        <a:rPr lang="en-US"/>
                        <a:t>78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solidFill>
                            <a:schemeClr val="tx1"/>
                          </a:solidFill>
                        </a:rPr>
                        <a:t>Hello World!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36369657"/>
                  </a:ext>
                </a:extLst>
              </a:tr>
            </a:tbl>
          </a:graphicData>
        </a:graphic>
      </p:graphicFrame>
      <p:sp>
        <p:nvSpPr>
          <p:cNvPr id="5" name="Content Placeholder 2">
            <a:extLst>
              <a:ext uri="{FF2B5EF4-FFF2-40B4-BE49-F238E27FC236}">
                <a16:creationId xmlns:a16="http://schemas.microsoft.com/office/drawing/2014/main" id="{D53CBBE4-D213-0559-B0E0-AC55E4FDD126}"/>
              </a:ext>
            </a:extLst>
          </p:cNvPr>
          <p:cNvSpPr txBox="1">
            <a:spLocks/>
          </p:cNvSpPr>
          <p:nvPr/>
        </p:nvSpPr>
        <p:spPr>
          <a:xfrm>
            <a:off x="668090" y="672139"/>
            <a:ext cx="10515600" cy="4351338"/>
          </a:xfrm>
          <a:prstGeom prst="rect">
            <a:avLst/>
          </a:prstGeom>
        </p:spPr>
        <p:txBody>
          <a:bodyPr>
            <a:normAutofit/>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r>
              <a:rPr lang="en-US" b="1" u="sng" dirty="0">
                <a:latin typeface="+mn-lt"/>
                <a:cs typeface="Calibri" panose="020F0502020204030204" pitchFamily="34" charset="0"/>
              </a:rPr>
              <a:t>UPDATE</a:t>
            </a:r>
          </a:p>
          <a:p>
            <a:pPr marL="0" indent="0">
              <a:lnSpc>
                <a:spcPct val="100000"/>
              </a:lnSpc>
              <a:spcBef>
                <a:spcPts val="0"/>
              </a:spcBef>
              <a:buNone/>
            </a:pPr>
            <a:r>
              <a:rPr lang="en-US" sz="2400" dirty="0">
                <a:latin typeface="+mn-lt"/>
                <a:cs typeface="Calibri" panose="020F0502020204030204" pitchFamily="34" charset="0"/>
              </a:rPr>
              <a:t>Original tuple:</a:t>
            </a:r>
          </a:p>
          <a:p>
            <a:pPr>
              <a:lnSpc>
                <a:spcPct val="100000"/>
              </a:lnSpc>
              <a:spcBef>
                <a:spcPts val="0"/>
              </a:spcBef>
            </a:pPr>
            <a:r>
              <a:rPr lang="en-US" sz="2400" dirty="0" err="1">
                <a:latin typeface="+mn-lt"/>
                <a:cs typeface="Calibri" panose="020F0502020204030204" pitchFamily="34" charset="0"/>
              </a:rPr>
              <a:t>xmin</a:t>
            </a:r>
            <a:r>
              <a:rPr lang="en-US" sz="2400" dirty="0">
                <a:latin typeface="+mn-lt"/>
                <a:cs typeface="Calibri" panose="020F0502020204030204" pitchFamily="34" charset="0"/>
              </a:rPr>
              <a:t> is unchanged</a:t>
            </a:r>
          </a:p>
          <a:p>
            <a:pPr>
              <a:lnSpc>
                <a:spcPct val="100000"/>
              </a:lnSpc>
              <a:spcBef>
                <a:spcPts val="0"/>
              </a:spcBef>
            </a:pPr>
            <a:r>
              <a:rPr lang="en-US" sz="2400" dirty="0" err="1">
                <a:latin typeface="+mn-lt"/>
                <a:cs typeface="Calibri" panose="020F0502020204030204" pitchFamily="34" charset="0"/>
              </a:rPr>
              <a:t>xmax</a:t>
            </a:r>
            <a:r>
              <a:rPr lang="en-US" sz="2400" dirty="0">
                <a:latin typeface="+mn-lt"/>
                <a:cs typeface="Calibri" panose="020F0502020204030204" pitchFamily="34" charset="0"/>
              </a:rPr>
              <a:t> = current transaction ID</a:t>
            </a:r>
          </a:p>
          <a:p>
            <a:pPr>
              <a:lnSpc>
                <a:spcPct val="100000"/>
              </a:lnSpc>
              <a:spcBef>
                <a:spcPts val="0"/>
              </a:spcBef>
            </a:pPr>
            <a:endParaRPr lang="en-US" sz="2400" dirty="0">
              <a:latin typeface="+mn-lt"/>
              <a:cs typeface="Calibri" panose="020F0502020204030204" pitchFamily="34" charset="0"/>
            </a:endParaRPr>
          </a:p>
          <a:p>
            <a:pPr marL="0" indent="0">
              <a:lnSpc>
                <a:spcPct val="100000"/>
              </a:lnSpc>
              <a:spcBef>
                <a:spcPts val="0"/>
              </a:spcBef>
              <a:buNone/>
            </a:pPr>
            <a:r>
              <a:rPr lang="en-US" sz="2400" dirty="0">
                <a:latin typeface="+mn-lt"/>
                <a:cs typeface="Calibri" panose="020F0502020204030204" pitchFamily="34" charset="0"/>
              </a:rPr>
              <a:t>New tuple:</a:t>
            </a:r>
          </a:p>
          <a:p>
            <a:pPr>
              <a:lnSpc>
                <a:spcPct val="100000"/>
              </a:lnSpc>
              <a:spcBef>
                <a:spcPts val="0"/>
              </a:spcBef>
            </a:pPr>
            <a:r>
              <a:rPr lang="en-US" sz="2400" dirty="0" err="1">
                <a:latin typeface="+mn-lt"/>
                <a:cs typeface="Calibri" panose="020F0502020204030204" pitchFamily="34" charset="0"/>
              </a:rPr>
              <a:t>xmin</a:t>
            </a:r>
            <a:r>
              <a:rPr lang="en-US" sz="2400" dirty="0">
                <a:latin typeface="+mn-lt"/>
                <a:cs typeface="Calibri" panose="020F0502020204030204" pitchFamily="34" charset="0"/>
              </a:rPr>
              <a:t> = current transaction ID</a:t>
            </a:r>
          </a:p>
          <a:p>
            <a:pPr>
              <a:lnSpc>
                <a:spcPct val="100000"/>
              </a:lnSpc>
              <a:spcBef>
                <a:spcPts val="0"/>
              </a:spcBef>
            </a:pPr>
            <a:r>
              <a:rPr lang="en-US" sz="2400" dirty="0" err="1">
                <a:latin typeface="+mn-lt"/>
                <a:cs typeface="Calibri" panose="020F0502020204030204" pitchFamily="34" charset="0"/>
              </a:rPr>
              <a:t>xmax</a:t>
            </a:r>
            <a:r>
              <a:rPr lang="en-US" sz="2400" dirty="0">
                <a:latin typeface="+mn-lt"/>
                <a:cs typeface="Calibri" panose="020F0502020204030204" pitchFamily="34" charset="0"/>
              </a:rPr>
              <a:t> = zero</a:t>
            </a:r>
          </a:p>
          <a:p>
            <a:endParaRPr lang="en-US" dirty="0">
              <a:latin typeface="+mn-lt"/>
              <a:cs typeface="Calibri" panose="020F0502020204030204" pitchFamily="34" charset="0"/>
            </a:endParaRPr>
          </a:p>
        </p:txBody>
      </p:sp>
      <p:grpSp>
        <p:nvGrpSpPr>
          <p:cNvPr id="12" name="Group 11">
            <a:extLst>
              <a:ext uri="{FF2B5EF4-FFF2-40B4-BE49-F238E27FC236}">
                <a16:creationId xmlns:a16="http://schemas.microsoft.com/office/drawing/2014/main" id="{77CF3280-5E91-297E-D44D-B8295535740E}"/>
              </a:ext>
            </a:extLst>
          </p:cNvPr>
          <p:cNvGrpSpPr/>
          <p:nvPr/>
        </p:nvGrpSpPr>
        <p:grpSpPr>
          <a:xfrm>
            <a:off x="2483141" y="2386143"/>
            <a:ext cx="8839021" cy="2752114"/>
            <a:chOff x="2483141" y="2386143"/>
            <a:chExt cx="8839021" cy="2752114"/>
          </a:xfrm>
        </p:grpSpPr>
        <p:sp>
          <p:nvSpPr>
            <p:cNvPr id="6" name="Rectangle 5">
              <a:extLst>
                <a:ext uri="{FF2B5EF4-FFF2-40B4-BE49-F238E27FC236}">
                  <a16:creationId xmlns:a16="http://schemas.microsoft.com/office/drawing/2014/main" id="{A445E691-CB1F-6C4B-E2C5-220ACAD969C6}"/>
                </a:ext>
              </a:extLst>
            </p:cNvPr>
            <p:cNvSpPr/>
            <p:nvPr/>
          </p:nvSpPr>
          <p:spPr>
            <a:xfrm>
              <a:off x="2483141" y="4681057"/>
              <a:ext cx="6891556" cy="4572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grpSp>
          <p:nvGrpSpPr>
            <p:cNvPr id="11" name="Group 10">
              <a:extLst>
                <a:ext uri="{FF2B5EF4-FFF2-40B4-BE49-F238E27FC236}">
                  <a16:creationId xmlns:a16="http://schemas.microsoft.com/office/drawing/2014/main" id="{101877E9-CAF6-7AF5-15A1-8B0C1FBFF704}"/>
                </a:ext>
              </a:extLst>
            </p:cNvPr>
            <p:cNvGrpSpPr/>
            <p:nvPr/>
          </p:nvGrpSpPr>
          <p:grpSpPr>
            <a:xfrm>
              <a:off x="7597809" y="2386143"/>
              <a:ext cx="3724353" cy="2294914"/>
              <a:chOff x="7597809" y="2386143"/>
              <a:chExt cx="3724353" cy="2294914"/>
            </a:xfrm>
          </p:grpSpPr>
          <p:cxnSp>
            <p:nvCxnSpPr>
              <p:cNvPr id="8" name="Straight Arrow Connector 7">
                <a:extLst>
                  <a:ext uri="{FF2B5EF4-FFF2-40B4-BE49-F238E27FC236}">
                    <a16:creationId xmlns:a16="http://schemas.microsoft.com/office/drawing/2014/main" id="{83187B28-EDA0-8EE3-B74C-7043B4FBD267}"/>
                  </a:ext>
                </a:extLst>
              </p:cNvPr>
              <p:cNvCxnSpPr>
                <a:cxnSpLocks/>
              </p:cNvCxnSpPr>
              <p:nvPr/>
            </p:nvCxnSpPr>
            <p:spPr>
              <a:xfrm flipH="1">
                <a:off x="9345336" y="3211455"/>
                <a:ext cx="310392" cy="14696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D8BFB1-EB6B-8503-F83B-F9FA9071F18F}"/>
                  </a:ext>
                </a:extLst>
              </p:cNvPr>
              <p:cNvSpPr/>
              <p:nvPr/>
            </p:nvSpPr>
            <p:spPr>
              <a:xfrm>
                <a:off x="7597809" y="2386143"/>
                <a:ext cx="3724353"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Dead Tuple</a:t>
                </a:r>
              </a:p>
            </p:txBody>
          </p:sp>
        </p:grpSp>
      </p:grpSp>
    </p:spTree>
    <p:extLst>
      <p:ext uri="{BB962C8B-B14F-4D97-AF65-F5344CB8AC3E}">
        <p14:creationId xmlns:p14="http://schemas.microsoft.com/office/powerpoint/2010/main" val="191176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A703174-D552-200A-CBCA-F6987D719D2B}"/>
              </a:ext>
            </a:extLst>
          </p:cNvPr>
          <p:cNvGraphicFramePr>
            <a:graphicFrameLocks noGrp="1"/>
          </p:cNvGraphicFramePr>
          <p:nvPr/>
        </p:nvGraphicFramePr>
        <p:xfrm>
          <a:off x="2579613" y="4369809"/>
          <a:ext cx="6692553" cy="1107440"/>
        </p:xfrm>
        <a:graphic>
          <a:graphicData uri="http://schemas.openxmlformats.org/drawingml/2006/table">
            <a:tbl>
              <a:tblPr firstRow="1" bandRow="1">
                <a:tableStyleId>{912C8C85-51F0-491E-9774-3900AFEF0FD7}</a:tableStyleId>
              </a:tblPr>
              <a:tblGrid>
                <a:gridCol w="2230851">
                  <a:extLst>
                    <a:ext uri="{9D8B030D-6E8A-4147-A177-3AD203B41FA5}">
                      <a16:colId xmlns:a16="http://schemas.microsoft.com/office/drawing/2014/main" val="3174355229"/>
                    </a:ext>
                  </a:extLst>
                </a:gridCol>
                <a:gridCol w="2230851">
                  <a:extLst>
                    <a:ext uri="{9D8B030D-6E8A-4147-A177-3AD203B41FA5}">
                      <a16:colId xmlns:a16="http://schemas.microsoft.com/office/drawing/2014/main" val="481267539"/>
                    </a:ext>
                  </a:extLst>
                </a:gridCol>
                <a:gridCol w="2230851">
                  <a:extLst>
                    <a:ext uri="{9D8B030D-6E8A-4147-A177-3AD203B41FA5}">
                      <a16:colId xmlns:a16="http://schemas.microsoft.com/office/drawing/2014/main" val="245370019"/>
                    </a:ext>
                  </a:extLst>
                </a:gridCol>
              </a:tblGrid>
              <a:tr h="0">
                <a:tc>
                  <a:txBody>
                    <a:bodyPr/>
                    <a:lstStyle/>
                    <a:p>
                      <a:r>
                        <a:rPr lang="en-US" err="1"/>
                        <a:t>xmin</a:t>
                      </a:r>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err="1"/>
                        <a:t>xmax</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t>User Data</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6025311"/>
                  </a:ext>
                </a:extLst>
              </a:tr>
              <a:tr h="370840">
                <a:tc>
                  <a:txBody>
                    <a:bodyPr/>
                    <a:lstStyle/>
                    <a:p>
                      <a:r>
                        <a:rPr lang="en-US"/>
                        <a:t>48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lumMod val="75000"/>
                            </a:schemeClr>
                          </a:solidFill>
                        </a:rPr>
                        <a:t>Hello!</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0752122"/>
                  </a:ext>
                </a:extLst>
              </a:tr>
              <a:tr h="370840">
                <a:tc>
                  <a:txBody>
                    <a:bodyPr/>
                    <a:lstStyle/>
                    <a:p>
                      <a:r>
                        <a:rPr lang="en-US"/>
                        <a:t>78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solidFill>
                            <a:schemeClr val="tx1"/>
                          </a:solidFill>
                        </a:rPr>
                        <a:t>Hello!</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36369657"/>
                  </a:ext>
                </a:extLst>
              </a:tr>
            </a:tbl>
          </a:graphicData>
        </a:graphic>
      </p:graphicFrame>
      <p:sp>
        <p:nvSpPr>
          <p:cNvPr id="5" name="Content Placeholder 2">
            <a:extLst>
              <a:ext uri="{FF2B5EF4-FFF2-40B4-BE49-F238E27FC236}">
                <a16:creationId xmlns:a16="http://schemas.microsoft.com/office/drawing/2014/main" id="{D53CBBE4-D213-0559-B0E0-AC55E4FDD126}"/>
              </a:ext>
            </a:extLst>
          </p:cNvPr>
          <p:cNvSpPr txBox="1">
            <a:spLocks/>
          </p:cNvSpPr>
          <p:nvPr/>
        </p:nvSpPr>
        <p:spPr>
          <a:xfrm>
            <a:off x="668090" y="672139"/>
            <a:ext cx="10515600" cy="4351338"/>
          </a:xfrm>
          <a:prstGeom prst="rect">
            <a:avLst/>
          </a:prstGeom>
        </p:spPr>
        <p:txBody>
          <a:bodyPr>
            <a:normAutofit/>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r>
              <a:rPr lang="en-US" b="1" u="sng" dirty="0">
                <a:latin typeface="+mn-lt"/>
                <a:cs typeface="Calibri" panose="020F0502020204030204" pitchFamily="34" charset="0"/>
              </a:rPr>
              <a:t>UPDATE</a:t>
            </a:r>
            <a:r>
              <a:rPr lang="en-US" dirty="0">
                <a:latin typeface="+mn-lt"/>
                <a:cs typeface="Calibri" panose="020F0502020204030204" pitchFamily="34" charset="0"/>
              </a:rPr>
              <a:t> (with the same value)</a:t>
            </a:r>
            <a:endParaRPr lang="en-US" b="1" u="sng" dirty="0">
              <a:latin typeface="+mn-lt"/>
              <a:cs typeface="Calibri" panose="020F0502020204030204" pitchFamily="34" charset="0"/>
            </a:endParaRPr>
          </a:p>
          <a:p>
            <a:pPr marL="0" indent="0">
              <a:lnSpc>
                <a:spcPct val="100000"/>
              </a:lnSpc>
              <a:spcBef>
                <a:spcPts val="0"/>
              </a:spcBef>
              <a:buNone/>
            </a:pPr>
            <a:r>
              <a:rPr lang="en-US" sz="2400" dirty="0">
                <a:latin typeface="+mn-lt"/>
                <a:cs typeface="Calibri" panose="020F0502020204030204" pitchFamily="34" charset="0"/>
              </a:rPr>
              <a:t>Original tuple:</a:t>
            </a:r>
          </a:p>
          <a:p>
            <a:pPr>
              <a:lnSpc>
                <a:spcPct val="100000"/>
              </a:lnSpc>
              <a:spcBef>
                <a:spcPts val="0"/>
              </a:spcBef>
            </a:pPr>
            <a:r>
              <a:rPr lang="en-US" sz="2400" dirty="0" err="1">
                <a:latin typeface="+mn-lt"/>
                <a:cs typeface="Calibri" panose="020F0502020204030204" pitchFamily="34" charset="0"/>
              </a:rPr>
              <a:t>xmin</a:t>
            </a:r>
            <a:r>
              <a:rPr lang="en-US" sz="2400" dirty="0">
                <a:latin typeface="+mn-lt"/>
                <a:cs typeface="Calibri" panose="020F0502020204030204" pitchFamily="34" charset="0"/>
              </a:rPr>
              <a:t> is unchanged</a:t>
            </a:r>
          </a:p>
          <a:p>
            <a:pPr>
              <a:lnSpc>
                <a:spcPct val="100000"/>
              </a:lnSpc>
              <a:spcBef>
                <a:spcPts val="0"/>
              </a:spcBef>
            </a:pPr>
            <a:r>
              <a:rPr lang="en-US" sz="2400" dirty="0" err="1">
                <a:latin typeface="+mn-lt"/>
                <a:cs typeface="Calibri" panose="020F0502020204030204" pitchFamily="34" charset="0"/>
              </a:rPr>
              <a:t>xmax</a:t>
            </a:r>
            <a:r>
              <a:rPr lang="en-US" sz="2400" dirty="0">
                <a:latin typeface="+mn-lt"/>
                <a:cs typeface="Calibri" panose="020F0502020204030204" pitchFamily="34" charset="0"/>
              </a:rPr>
              <a:t> = current transaction ID</a:t>
            </a:r>
          </a:p>
          <a:p>
            <a:pPr>
              <a:lnSpc>
                <a:spcPct val="100000"/>
              </a:lnSpc>
              <a:spcBef>
                <a:spcPts val="0"/>
              </a:spcBef>
            </a:pPr>
            <a:endParaRPr lang="en-US" sz="2400" dirty="0">
              <a:latin typeface="+mn-lt"/>
              <a:cs typeface="Calibri" panose="020F0502020204030204" pitchFamily="34" charset="0"/>
            </a:endParaRPr>
          </a:p>
          <a:p>
            <a:pPr marL="0" indent="0">
              <a:lnSpc>
                <a:spcPct val="100000"/>
              </a:lnSpc>
              <a:spcBef>
                <a:spcPts val="0"/>
              </a:spcBef>
              <a:buNone/>
            </a:pPr>
            <a:r>
              <a:rPr lang="en-US" sz="2400" dirty="0">
                <a:latin typeface="+mn-lt"/>
                <a:cs typeface="Calibri" panose="020F0502020204030204" pitchFamily="34" charset="0"/>
              </a:rPr>
              <a:t>New tuple:</a:t>
            </a:r>
          </a:p>
          <a:p>
            <a:pPr>
              <a:lnSpc>
                <a:spcPct val="100000"/>
              </a:lnSpc>
              <a:spcBef>
                <a:spcPts val="0"/>
              </a:spcBef>
            </a:pPr>
            <a:r>
              <a:rPr lang="en-US" sz="2400" dirty="0" err="1">
                <a:latin typeface="+mn-lt"/>
                <a:cs typeface="Calibri" panose="020F0502020204030204" pitchFamily="34" charset="0"/>
              </a:rPr>
              <a:t>xmin</a:t>
            </a:r>
            <a:r>
              <a:rPr lang="en-US" sz="2400" dirty="0">
                <a:latin typeface="+mn-lt"/>
                <a:cs typeface="Calibri" panose="020F0502020204030204" pitchFamily="34" charset="0"/>
              </a:rPr>
              <a:t> = current transaction ID</a:t>
            </a:r>
          </a:p>
          <a:p>
            <a:pPr>
              <a:lnSpc>
                <a:spcPct val="100000"/>
              </a:lnSpc>
              <a:spcBef>
                <a:spcPts val="0"/>
              </a:spcBef>
            </a:pPr>
            <a:r>
              <a:rPr lang="en-US" sz="2400" dirty="0" err="1">
                <a:latin typeface="+mn-lt"/>
                <a:cs typeface="Calibri" panose="020F0502020204030204" pitchFamily="34" charset="0"/>
              </a:rPr>
              <a:t>xmax</a:t>
            </a:r>
            <a:r>
              <a:rPr lang="en-US" sz="2400" dirty="0">
                <a:latin typeface="+mn-lt"/>
                <a:cs typeface="Calibri" panose="020F0502020204030204" pitchFamily="34" charset="0"/>
              </a:rPr>
              <a:t> = zero</a:t>
            </a:r>
          </a:p>
          <a:p>
            <a:endParaRPr lang="en-US" dirty="0">
              <a:latin typeface="+mn-lt"/>
              <a:cs typeface="Calibri" panose="020F0502020204030204" pitchFamily="34" charset="0"/>
            </a:endParaRPr>
          </a:p>
        </p:txBody>
      </p:sp>
      <p:grpSp>
        <p:nvGrpSpPr>
          <p:cNvPr id="12" name="Group 11">
            <a:extLst>
              <a:ext uri="{FF2B5EF4-FFF2-40B4-BE49-F238E27FC236}">
                <a16:creationId xmlns:a16="http://schemas.microsoft.com/office/drawing/2014/main" id="{77CF3280-5E91-297E-D44D-B8295535740E}"/>
              </a:ext>
            </a:extLst>
          </p:cNvPr>
          <p:cNvGrpSpPr/>
          <p:nvPr/>
        </p:nvGrpSpPr>
        <p:grpSpPr>
          <a:xfrm>
            <a:off x="2483141" y="2386143"/>
            <a:ext cx="8839021" cy="2752114"/>
            <a:chOff x="2483141" y="2386143"/>
            <a:chExt cx="8839021" cy="2752114"/>
          </a:xfrm>
        </p:grpSpPr>
        <p:sp>
          <p:nvSpPr>
            <p:cNvPr id="6" name="Rectangle 5">
              <a:extLst>
                <a:ext uri="{FF2B5EF4-FFF2-40B4-BE49-F238E27FC236}">
                  <a16:creationId xmlns:a16="http://schemas.microsoft.com/office/drawing/2014/main" id="{A445E691-CB1F-6C4B-E2C5-220ACAD969C6}"/>
                </a:ext>
              </a:extLst>
            </p:cNvPr>
            <p:cNvSpPr/>
            <p:nvPr/>
          </p:nvSpPr>
          <p:spPr>
            <a:xfrm>
              <a:off x="2483141" y="4681057"/>
              <a:ext cx="6891556" cy="4572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grpSp>
          <p:nvGrpSpPr>
            <p:cNvPr id="11" name="Group 10">
              <a:extLst>
                <a:ext uri="{FF2B5EF4-FFF2-40B4-BE49-F238E27FC236}">
                  <a16:creationId xmlns:a16="http://schemas.microsoft.com/office/drawing/2014/main" id="{101877E9-CAF6-7AF5-15A1-8B0C1FBFF704}"/>
                </a:ext>
              </a:extLst>
            </p:cNvPr>
            <p:cNvGrpSpPr/>
            <p:nvPr/>
          </p:nvGrpSpPr>
          <p:grpSpPr>
            <a:xfrm>
              <a:off x="7597809" y="2386143"/>
              <a:ext cx="3724353" cy="2294914"/>
              <a:chOff x="7597809" y="2386143"/>
              <a:chExt cx="3724353" cy="2294914"/>
            </a:xfrm>
          </p:grpSpPr>
          <p:cxnSp>
            <p:nvCxnSpPr>
              <p:cNvPr id="8" name="Straight Arrow Connector 7">
                <a:extLst>
                  <a:ext uri="{FF2B5EF4-FFF2-40B4-BE49-F238E27FC236}">
                    <a16:creationId xmlns:a16="http://schemas.microsoft.com/office/drawing/2014/main" id="{83187B28-EDA0-8EE3-B74C-7043B4FBD267}"/>
                  </a:ext>
                </a:extLst>
              </p:cNvPr>
              <p:cNvCxnSpPr>
                <a:cxnSpLocks/>
              </p:cNvCxnSpPr>
              <p:nvPr/>
            </p:nvCxnSpPr>
            <p:spPr>
              <a:xfrm flipH="1">
                <a:off x="9345336" y="3211455"/>
                <a:ext cx="310392" cy="14696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D8BFB1-EB6B-8503-F83B-F9FA9071F18F}"/>
                  </a:ext>
                </a:extLst>
              </p:cNvPr>
              <p:cNvSpPr/>
              <p:nvPr/>
            </p:nvSpPr>
            <p:spPr>
              <a:xfrm>
                <a:off x="7597809" y="2386143"/>
                <a:ext cx="3724353"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Dead Tuple</a:t>
                </a:r>
              </a:p>
            </p:txBody>
          </p:sp>
        </p:grpSp>
      </p:grpSp>
    </p:spTree>
    <p:extLst>
      <p:ext uri="{BB962C8B-B14F-4D97-AF65-F5344CB8AC3E}">
        <p14:creationId xmlns:p14="http://schemas.microsoft.com/office/powerpoint/2010/main" val="33682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0BAA-9681-3930-53C7-E1EF68818647}"/>
              </a:ext>
            </a:extLst>
          </p:cNvPr>
          <p:cNvSpPr>
            <a:spLocks noGrp="1"/>
          </p:cNvSpPr>
          <p:nvPr>
            <p:ph type="title"/>
          </p:nvPr>
        </p:nvSpPr>
        <p:spPr/>
        <p:txBody>
          <a:bodyPr/>
          <a:lstStyle/>
          <a:p>
            <a:r>
              <a:rPr lang="en-US"/>
              <a:t>Visible Tuples</a:t>
            </a:r>
          </a:p>
        </p:txBody>
      </p:sp>
      <p:sp>
        <p:nvSpPr>
          <p:cNvPr id="3" name="Content Placeholder 2">
            <a:extLst>
              <a:ext uri="{FF2B5EF4-FFF2-40B4-BE49-F238E27FC236}">
                <a16:creationId xmlns:a16="http://schemas.microsoft.com/office/drawing/2014/main" id="{6486488D-2F1A-8366-4480-5DA0E33CF765}"/>
              </a:ext>
            </a:extLst>
          </p:cNvPr>
          <p:cNvSpPr>
            <a:spLocks noGrp="1"/>
          </p:cNvSpPr>
          <p:nvPr>
            <p:ph idx="1"/>
          </p:nvPr>
        </p:nvSpPr>
        <p:spPr/>
        <p:txBody>
          <a:bodyPr>
            <a:normAutofit fontScale="92500" lnSpcReduction="20000"/>
          </a:bodyPr>
          <a:lstStyle/>
          <a:p>
            <a:pPr marL="0" indent="0">
              <a:buNone/>
            </a:pPr>
            <a:r>
              <a:rPr lang="en-US">
                <a:latin typeface="+mn-lt"/>
              </a:rPr>
              <a:t>A tuple is considered "visible" when creation XID (</a:t>
            </a:r>
            <a:r>
              <a:rPr lang="en-US" b="1" err="1">
                <a:latin typeface="+mn-lt"/>
              </a:rPr>
              <a:t>xmin</a:t>
            </a:r>
            <a:r>
              <a:rPr lang="en-US">
                <a:latin typeface="+mn-lt"/>
              </a:rPr>
              <a:t>):</a:t>
            </a:r>
          </a:p>
          <a:p>
            <a:pPr lvl="1"/>
            <a:r>
              <a:rPr lang="en-US">
                <a:latin typeface="+mn-lt"/>
              </a:rPr>
              <a:t>is a committed transaction</a:t>
            </a:r>
          </a:p>
          <a:p>
            <a:pPr lvl="1"/>
            <a:r>
              <a:rPr lang="en-US">
                <a:latin typeface="+mn-lt"/>
              </a:rPr>
              <a:t>is less than the XID stored at the start of the current query</a:t>
            </a:r>
          </a:p>
          <a:p>
            <a:pPr lvl="1"/>
            <a:r>
              <a:rPr lang="en-US">
                <a:latin typeface="+mn-lt"/>
              </a:rPr>
              <a:t>was not in-process at the start of the current query</a:t>
            </a:r>
          </a:p>
          <a:p>
            <a:pPr marL="0" indent="0">
              <a:buNone/>
            </a:pPr>
            <a:r>
              <a:rPr lang="en-US">
                <a:latin typeface="+mn-lt"/>
              </a:rPr>
              <a:t>Visible tuples must </a:t>
            </a:r>
            <a:r>
              <a:rPr lang="en-US" i="1">
                <a:latin typeface="+mn-lt"/>
              </a:rPr>
              <a:t>also</a:t>
            </a:r>
            <a:r>
              <a:rPr lang="en-US">
                <a:latin typeface="+mn-lt"/>
              </a:rPr>
              <a:t> have an expired XID (</a:t>
            </a:r>
            <a:r>
              <a:rPr lang="en-US" b="1" err="1">
                <a:latin typeface="+mn-lt"/>
              </a:rPr>
              <a:t>xmax</a:t>
            </a:r>
            <a:r>
              <a:rPr lang="en-US">
                <a:latin typeface="+mn-lt"/>
              </a:rPr>
              <a:t>) that:</a:t>
            </a:r>
          </a:p>
          <a:p>
            <a:pPr lvl="1"/>
            <a:r>
              <a:rPr lang="en-US">
                <a:latin typeface="+mn-lt"/>
              </a:rPr>
              <a:t>is blank </a:t>
            </a:r>
            <a:r>
              <a:rPr lang="en-US" i="1">
                <a:latin typeface="+mn-lt"/>
              </a:rPr>
              <a:t>or</a:t>
            </a:r>
            <a:r>
              <a:rPr lang="en-US">
                <a:latin typeface="+mn-lt"/>
              </a:rPr>
              <a:t> aborted </a:t>
            </a:r>
            <a:r>
              <a:rPr lang="en-US" i="1">
                <a:latin typeface="+mn-lt"/>
              </a:rPr>
              <a:t>or</a:t>
            </a:r>
          </a:p>
          <a:p>
            <a:pPr lvl="1"/>
            <a:r>
              <a:rPr lang="en-US">
                <a:latin typeface="+mn-lt"/>
              </a:rPr>
              <a:t>is greater than the transaction counter stored at query start </a:t>
            </a:r>
            <a:r>
              <a:rPr lang="en-US" i="1">
                <a:latin typeface="+mn-lt"/>
              </a:rPr>
              <a:t>or</a:t>
            </a:r>
          </a:p>
          <a:p>
            <a:pPr lvl="1"/>
            <a:r>
              <a:rPr lang="en-US">
                <a:latin typeface="+mn-lt"/>
              </a:rPr>
              <a:t>was in-process at query start</a:t>
            </a:r>
          </a:p>
          <a:p>
            <a:endParaRPr lang="en-US">
              <a:latin typeface="+mn-lt"/>
            </a:endParaRPr>
          </a:p>
        </p:txBody>
      </p:sp>
    </p:spTree>
    <p:extLst>
      <p:ext uri="{BB962C8B-B14F-4D97-AF65-F5344CB8AC3E}">
        <p14:creationId xmlns:p14="http://schemas.microsoft.com/office/powerpoint/2010/main" val="251225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A703174-D552-200A-CBCA-F6987D719D2B}"/>
              </a:ext>
            </a:extLst>
          </p:cNvPr>
          <p:cNvGraphicFramePr>
            <a:graphicFrameLocks noGrp="1"/>
          </p:cNvGraphicFramePr>
          <p:nvPr/>
        </p:nvGraphicFramePr>
        <p:xfrm>
          <a:off x="743823" y="1947505"/>
          <a:ext cx="3640822" cy="1478280"/>
        </p:xfrm>
        <a:graphic>
          <a:graphicData uri="http://schemas.openxmlformats.org/drawingml/2006/table">
            <a:tbl>
              <a:tblPr firstRow="1" bandRow="1">
                <a:tableStyleId>{912C8C85-51F0-491E-9774-3900AFEF0FD7}</a:tableStyleId>
              </a:tblPr>
              <a:tblGrid>
                <a:gridCol w="1090569">
                  <a:extLst>
                    <a:ext uri="{9D8B030D-6E8A-4147-A177-3AD203B41FA5}">
                      <a16:colId xmlns:a16="http://schemas.microsoft.com/office/drawing/2014/main" val="3174355229"/>
                    </a:ext>
                  </a:extLst>
                </a:gridCol>
                <a:gridCol w="935373">
                  <a:extLst>
                    <a:ext uri="{9D8B030D-6E8A-4147-A177-3AD203B41FA5}">
                      <a16:colId xmlns:a16="http://schemas.microsoft.com/office/drawing/2014/main" val="481267539"/>
                    </a:ext>
                  </a:extLst>
                </a:gridCol>
                <a:gridCol w="1614880">
                  <a:extLst>
                    <a:ext uri="{9D8B030D-6E8A-4147-A177-3AD203B41FA5}">
                      <a16:colId xmlns:a16="http://schemas.microsoft.com/office/drawing/2014/main" val="245370019"/>
                    </a:ext>
                  </a:extLst>
                </a:gridCol>
              </a:tblGrid>
              <a:tr h="0">
                <a:tc>
                  <a:txBody>
                    <a:bodyPr/>
                    <a:lstStyle/>
                    <a:p>
                      <a:r>
                        <a:rPr lang="en-US" err="1"/>
                        <a:t>xmin</a:t>
                      </a:r>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err="1"/>
                        <a:t>xmax</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t>User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6025311"/>
                  </a:ext>
                </a:extLst>
              </a:tr>
              <a:tr h="370840">
                <a:tc>
                  <a:txBody>
                    <a:bodyPr/>
                    <a:lstStyle/>
                    <a:p>
                      <a:r>
                        <a:rPr lang="en-US"/>
                        <a:t>10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tx1"/>
                          </a:solidFill>
                        </a:rPr>
                        <a:t>Hello!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0752122"/>
                  </a:ext>
                </a:extLst>
              </a:tr>
              <a:tr h="370840">
                <a:tc>
                  <a:txBody>
                    <a:bodyPr/>
                    <a:lstStyle/>
                    <a:p>
                      <a:r>
                        <a:rPr lang="en-US">
                          <a:solidFill>
                            <a:schemeClr val="bg1">
                              <a:lumMod val="50000"/>
                            </a:schemeClr>
                          </a:solidFill>
                        </a:rPr>
                        <a:t>50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err="1">
                          <a:solidFill>
                            <a:schemeClr val="tx1"/>
                          </a:solidFill>
                        </a:rPr>
                        <a:t>Velkommen</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6369657"/>
                  </a:ext>
                </a:extLst>
              </a:tr>
              <a:tr h="370840">
                <a:tc>
                  <a:txBody>
                    <a:bodyPr/>
                    <a:lstStyle/>
                    <a:p>
                      <a:r>
                        <a:rPr lang="en-US">
                          <a:solidFill>
                            <a:schemeClr val="bg1">
                              <a:lumMod val="50000"/>
                            </a:schemeClr>
                          </a:solidFill>
                        </a:rPr>
                        <a:t>100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800" b="0" i="0" kern="1200" err="1">
                          <a:solidFill>
                            <a:schemeClr val="tx1"/>
                          </a:solidFill>
                          <a:effectLst/>
                          <a:latin typeface="+mn-lt"/>
                          <a:ea typeface="+mn-ea"/>
                          <a:cs typeface="+mn-cs"/>
                        </a:rPr>
                        <a:t>willkommen</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1833386"/>
                  </a:ext>
                </a:extLst>
              </a:tr>
            </a:tbl>
          </a:graphicData>
        </a:graphic>
      </p:graphicFrame>
      <p:sp>
        <p:nvSpPr>
          <p:cNvPr id="5" name="Content Placeholder 2">
            <a:extLst>
              <a:ext uri="{FF2B5EF4-FFF2-40B4-BE49-F238E27FC236}">
                <a16:creationId xmlns:a16="http://schemas.microsoft.com/office/drawing/2014/main" id="{D53CBBE4-D213-0559-B0E0-AC55E4FDD126}"/>
              </a:ext>
            </a:extLst>
          </p:cNvPr>
          <p:cNvSpPr txBox="1">
            <a:spLocks/>
          </p:cNvSpPr>
          <p:nvPr/>
        </p:nvSpPr>
        <p:spPr>
          <a:xfrm>
            <a:off x="668090" y="672139"/>
            <a:ext cx="10515600" cy="921769"/>
          </a:xfrm>
          <a:prstGeom prst="rect">
            <a:avLst/>
          </a:prstGeom>
        </p:spPr>
        <p:txBody>
          <a:bodyPr>
            <a:normAutofit/>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r>
              <a:rPr lang="en-US" b="1" u="sng" dirty="0">
                <a:latin typeface="+mn-lt"/>
                <a:cs typeface="Calibri" panose="020F0502020204030204" pitchFamily="34" charset="0"/>
              </a:rPr>
              <a:t>Tuple Visibility and Snapshots</a:t>
            </a:r>
          </a:p>
        </p:txBody>
      </p:sp>
      <p:sp>
        <p:nvSpPr>
          <p:cNvPr id="2" name="Content Placeholder 2">
            <a:extLst>
              <a:ext uri="{FF2B5EF4-FFF2-40B4-BE49-F238E27FC236}">
                <a16:creationId xmlns:a16="http://schemas.microsoft.com/office/drawing/2014/main" id="{B67F9FA0-E20B-3FEC-BD9A-B994E9B44314}"/>
              </a:ext>
            </a:extLst>
          </p:cNvPr>
          <p:cNvSpPr txBox="1">
            <a:spLocks/>
          </p:cNvSpPr>
          <p:nvPr/>
        </p:nvSpPr>
        <p:spPr>
          <a:xfrm>
            <a:off x="7180976" y="1592131"/>
            <a:ext cx="4535881" cy="4460526"/>
          </a:xfrm>
          <a:prstGeom prst="rect">
            <a:avLst/>
          </a:prstGeom>
        </p:spPr>
        <p:txBody>
          <a:bodyPr>
            <a:normAutofit/>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endParaRPr lang="en-US" b="1" u="sng" dirty="0">
              <a:latin typeface="+mn-lt"/>
              <a:cs typeface="Calibri" panose="020F0502020204030204" pitchFamily="34" charset="0"/>
            </a:endParaRPr>
          </a:p>
        </p:txBody>
      </p:sp>
      <p:sp>
        <p:nvSpPr>
          <p:cNvPr id="3" name="Content Placeholder 2">
            <a:extLst>
              <a:ext uri="{FF2B5EF4-FFF2-40B4-BE49-F238E27FC236}">
                <a16:creationId xmlns:a16="http://schemas.microsoft.com/office/drawing/2014/main" id="{5723A17E-C97D-FB53-9AAB-E67BD1777062}"/>
              </a:ext>
            </a:extLst>
          </p:cNvPr>
          <p:cNvSpPr txBox="1">
            <a:spLocks/>
          </p:cNvSpPr>
          <p:nvPr/>
        </p:nvSpPr>
        <p:spPr>
          <a:xfrm>
            <a:off x="6618914" y="1756798"/>
            <a:ext cx="5392490" cy="2500615"/>
          </a:xfrm>
          <a:prstGeom prst="rect">
            <a:avLst/>
          </a:prstGeom>
        </p:spPr>
        <p:txBody>
          <a:bodyPr>
            <a:normAutofit lnSpcReduction="10000"/>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r>
              <a:rPr lang="en-US" b="1" u="sng" dirty="0">
                <a:latin typeface="+mn-lt"/>
                <a:cs typeface="Calibri" panose="020F0502020204030204" pitchFamily="34" charset="0"/>
              </a:rPr>
              <a:t>Snapshot</a:t>
            </a:r>
            <a:endParaRPr lang="en-US" dirty="0">
              <a:latin typeface="+mn-lt"/>
              <a:cs typeface="Calibri" panose="020F0502020204030204" pitchFamily="34" charset="0"/>
            </a:endParaRPr>
          </a:p>
          <a:p>
            <a:pPr lvl="1"/>
            <a:r>
              <a:rPr lang="en-US" dirty="0">
                <a:latin typeface="+mn-lt"/>
                <a:cs typeface="Calibri" panose="020F0502020204030204" pitchFamily="34" charset="0"/>
              </a:rPr>
              <a:t>Highest committed XID = 90</a:t>
            </a:r>
          </a:p>
          <a:p>
            <a:pPr lvl="1"/>
            <a:r>
              <a:rPr lang="en-US" dirty="0">
                <a:latin typeface="+mn-lt"/>
                <a:cs typeface="Calibri" panose="020F0502020204030204" pitchFamily="34" charset="0"/>
              </a:rPr>
              <a:t>Open transactions: 20,50,100</a:t>
            </a:r>
          </a:p>
          <a:p>
            <a:pPr lvl="1"/>
            <a:r>
              <a:rPr lang="en-US" dirty="0">
                <a:latin typeface="+mn-lt"/>
                <a:cs typeface="Calibri" panose="020F0502020204030204" pitchFamily="34" charset="0"/>
              </a:rPr>
              <a:t>Current XID = 110</a:t>
            </a:r>
          </a:p>
        </p:txBody>
      </p:sp>
      <p:sp>
        <p:nvSpPr>
          <p:cNvPr id="7" name="TextBox 6">
            <a:extLst>
              <a:ext uri="{FF2B5EF4-FFF2-40B4-BE49-F238E27FC236}">
                <a16:creationId xmlns:a16="http://schemas.microsoft.com/office/drawing/2014/main" id="{5D4BCE5A-2190-4026-8D10-E287EFD49566}"/>
              </a:ext>
            </a:extLst>
          </p:cNvPr>
          <p:cNvSpPr txBox="1"/>
          <p:nvPr/>
        </p:nvSpPr>
        <p:spPr>
          <a:xfrm>
            <a:off x="4496258" y="2317313"/>
            <a:ext cx="870751" cy="369332"/>
          </a:xfrm>
          <a:prstGeom prst="rect">
            <a:avLst/>
          </a:prstGeom>
          <a:noFill/>
        </p:spPr>
        <p:txBody>
          <a:bodyPr wrap="none" rtlCol="0">
            <a:spAutoFit/>
          </a:bodyPr>
          <a:lstStyle/>
          <a:p>
            <a:pPr algn="l"/>
            <a:r>
              <a:rPr lang="en-US" b="0" i="0">
                <a:latin typeface="Roboto" panose="02000000000000000000" pitchFamily="2" charset="0"/>
                <a:ea typeface="Roboto" panose="02000000000000000000" pitchFamily="2" charset="0"/>
              </a:rPr>
              <a:t>Visible</a:t>
            </a:r>
          </a:p>
        </p:txBody>
      </p:sp>
      <p:sp>
        <p:nvSpPr>
          <p:cNvPr id="9" name="TextBox 8">
            <a:extLst>
              <a:ext uri="{FF2B5EF4-FFF2-40B4-BE49-F238E27FC236}">
                <a16:creationId xmlns:a16="http://schemas.microsoft.com/office/drawing/2014/main" id="{476845B5-EED2-79BB-4E80-7D47FEE1F62B}"/>
              </a:ext>
            </a:extLst>
          </p:cNvPr>
          <p:cNvSpPr txBox="1"/>
          <p:nvPr/>
        </p:nvSpPr>
        <p:spPr>
          <a:xfrm>
            <a:off x="4511331" y="2686645"/>
            <a:ext cx="1349777" cy="369332"/>
          </a:xfrm>
          <a:prstGeom prst="rect">
            <a:avLst/>
          </a:prstGeom>
          <a:noFill/>
        </p:spPr>
        <p:txBody>
          <a:bodyPr wrap="square" rtlCol="0">
            <a:spAutoFit/>
          </a:bodyPr>
          <a:lstStyle/>
          <a:p>
            <a:pPr algn="l"/>
            <a:r>
              <a:rPr lang="en-US" b="0" i="0">
                <a:solidFill>
                  <a:schemeClr val="bg1">
                    <a:lumMod val="50000"/>
                  </a:schemeClr>
                </a:solidFill>
                <a:latin typeface="Roboto" panose="02000000000000000000" pitchFamily="2" charset="0"/>
                <a:ea typeface="Roboto" panose="02000000000000000000" pitchFamily="2" charset="0"/>
              </a:rPr>
              <a:t>Not Visible</a:t>
            </a:r>
          </a:p>
        </p:txBody>
      </p:sp>
      <p:sp>
        <p:nvSpPr>
          <p:cNvPr id="13" name="TextBox 12">
            <a:extLst>
              <a:ext uri="{FF2B5EF4-FFF2-40B4-BE49-F238E27FC236}">
                <a16:creationId xmlns:a16="http://schemas.microsoft.com/office/drawing/2014/main" id="{3EBA15CF-3552-E3B5-EE26-23E2CDDC4D71}"/>
              </a:ext>
            </a:extLst>
          </p:cNvPr>
          <p:cNvSpPr txBox="1"/>
          <p:nvPr/>
        </p:nvSpPr>
        <p:spPr>
          <a:xfrm>
            <a:off x="4526404" y="3055977"/>
            <a:ext cx="1349777" cy="369332"/>
          </a:xfrm>
          <a:prstGeom prst="rect">
            <a:avLst/>
          </a:prstGeom>
          <a:noFill/>
        </p:spPr>
        <p:txBody>
          <a:bodyPr wrap="square" rtlCol="0">
            <a:spAutoFit/>
          </a:bodyPr>
          <a:lstStyle/>
          <a:p>
            <a:pPr algn="l"/>
            <a:r>
              <a:rPr lang="en-US" b="0" i="0">
                <a:solidFill>
                  <a:schemeClr val="bg1">
                    <a:lumMod val="50000"/>
                  </a:schemeClr>
                </a:solidFill>
                <a:latin typeface="Roboto" panose="02000000000000000000" pitchFamily="2" charset="0"/>
                <a:ea typeface="Roboto" panose="02000000000000000000" pitchFamily="2" charset="0"/>
              </a:rPr>
              <a:t>Not Visible</a:t>
            </a:r>
          </a:p>
        </p:txBody>
      </p:sp>
      <p:graphicFrame>
        <p:nvGraphicFramePr>
          <p:cNvPr id="14" name="Table 13">
            <a:extLst>
              <a:ext uri="{FF2B5EF4-FFF2-40B4-BE49-F238E27FC236}">
                <a16:creationId xmlns:a16="http://schemas.microsoft.com/office/drawing/2014/main" id="{3B9E5EE6-5CA6-5764-A34A-E33D2A00596C}"/>
              </a:ext>
            </a:extLst>
          </p:cNvPr>
          <p:cNvGraphicFramePr>
            <a:graphicFrameLocks noGrp="1"/>
          </p:cNvGraphicFramePr>
          <p:nvPr/>
        </p:nvGraphicFramePr>
        <p:xfrm>
          <a:off x="743823" y="4518523"/>
          <a:ext cx="3640822" cy="1478280"/>
        </p:xfrm>
        <a:graphic>
          <a:graphicData uri="http://schemas.openxmlformats.org/drawingml/2006/table">
            <a:tbl>
              <a:tblPr firstRow="1" bandRow="1">
                <a:tableStyleId>{912C8C85-51F0-491E-9774-3900AFEF0FD7}</a:tableStyleId>
              </a:tblPr>
              <a:tblGrid>
                <a:gridCol w="1090569">
                  <a:extLst>
                    <a:ext uri="{9D8B030D-6E8A-4147-A177-3AD203B41FA5}">
                      <a16:colId xmlns:a16="http://schemas.microsoft.com/office/drawing/2014/main" val="3174355229"/>
                    </a:ext>
                  </a:extLst>
                </a:gridCol>
                <a:gridCol w="935373">
                  <a:extLst>
                    <a:ext uri="{9D8B030D-6E8A-4147-A177-3AD203B41FA5}">
                      <a16:colId xmlns:a16="http://schemas.microsoft.com/office/drawing/2014/main" val="481267539"/>
                    </a:ext>
                  </a:extLst>
                </a:gridCol>
                <a:gridCol w="1614880">
                  <a:extLst>
                    <a:ext uri="{9D8B030D-6E8A-4147-A177-3AD203B41FA5}">
                      <a16:colId xmlns:a16="http://schemas.microsoft.com/office/drawing/2014/main" val="245370019"/>
                    </a:ext>
                  </a:extLst>
                </a:gridCol>
              </a:tblGrid>
              <a:tr h="0">
                <a:tc>
                  <a:txBody>
                    <a:bodyPr/>
                    <a:lstStyle/>
                    <a:p>
                      <a:r>
                        <a:rPr lang="en-US" err="1"/>
                        <a:t>xmin</a:t>
                      </a:r>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err="1"/>
                        <a:t>xmax</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t>User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6025311"/>
                  </a:ext>
                </a:extLst>
              </a:tr>
              <a:tr h="370840">
                <a:tc>
                  <a:txBody>
                    <a:bodyPr/>
                    <a:lstStyle/>
                    <a:p>
                      <a:r>
                        <a:rPr lang="en-US"/>
                        <a:t>10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lumMod val="50000"/>
                            </a:schemeClr>
                          </a:solidFill>
                        </a:rPr>
                        <a:t>Hello!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0752122"/>
                  </a:ext>
                </a:extLst>
              </a:tr>
              <a:tr h="370840">
                <a:tc>
                  <a:txBody>
                    <a:bodyPr/>
                    <a:lstStyle/>
                    <a:p>
                      <a:r>
                        <a:rPr lang="en-US">
                          <a:solidFill>
                            <a:schemeClr val="tx1"/>
                          </a:solidFill>
                        </a:rPr>
                        <a:t>40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lumMod val="50000"/>
                            </a:schemeClr>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err="1">
                          <a:solidFill>
                            <a:schemeClr val="tx1"/>
                          </a:solidFill>
                        </a:rPr>
                        <a:t>Velkommen</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6369657"/>
                  </a:ext>
                </a:extLst>
              </a:tr>
              <a:tr h="370840">
                <a:tc>
                  <a:txBody>
                    <a:bodyPr/>
                    <a:lstStyle/>
                    <a:p>
                      <a:r>
                        <a:rPr lang="en-US">
                          <a:solidFill>
                            <a:schemeClr val="tx1"/>
                          </a:solidFill>
                        </a:rPr>
                        <a:t>48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solidFill>
                            <a:schemeClr val="bg1">
                              <a:lumMod val="50000"/>
                            </a:schemeClr>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800" b="0" i="0" kern="1200" err="1">
                          <a:solidFill>
                            <a:schemeClr val="tx1"/>
                          </a:solidFill>
                          <a:effectLst/>
                          <a:latin typeface="+mn-lt"/>
                          <a:ea typeface="+mn-ea"/>
                          <a:cs typeface="+mn-cs"/>
                        </a:rPr>
                        <a:t>willkommen</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1833386"/>
                  </a:ext>
                </a:extLst>
              </a:tr>
            </a:tbl>
          </a:graphicData>
        </a:graphic>
      </p:graphicFrame>
      <p:sp>
        <p:nvSpPr>
          <p:cNvPr id="15" name="TextBox 14">
            <a:extLst>
              <a:ext uri="{FF2B5EF4-FFF2-40B4-BE49-F238E27FC236}">
                <a16:creationId xmlns:a16="http://schemas.microsoft.com/office/drawing/2014/main" id="{5AACB5A3-FC31-587E-20BC-9BD78655BC03}"/>
              </a:ext>
            </a:extLst>
          </p:cNvPr>
          <p:cNvSpPr txBox="1"/>
          <p:nvPr/>
        </p:nvSpPr>
        <p:spPr>
          <a:xfrm>
            <a:off x="4496258" y="4888331"/>
            <a:ext cx="1300356" cy="369332"/>
          </a:xfrm>
          <a:prstGeom prst="rect">
            <a:avLst/>
          </a:prstGeom>
          <a:noFill/>
        </p:spPr>
        <p:txBody>
          <a:bodyPr wrap="none" rtlCol="0">
            <a:spAutoFit/>
          </a:bodyPr>
          <a:lstStyle/>
          <a:p>
            <a:pPr algn="l"/>
            <a:r>
              <a:rPr lang="en-US" b="0" i="0">
                <a:solidFill>
                  <a:schemeClr val="bg1">
                    <a:lumMod val="50000"/>
                  </a:schemeClr>
                </a:solidFill>
                <a:latin typeface="Roboto" panose="02000000000000000000" pitchFamily="2" charset="0"/>
                <a:ea typeface="Roboto" panose="02000000000000000000" pitchFamily="2" charset="0"/>
              </a:rPr>
              <a:t>Not Visible</a:t>
            </a:r>
          </a:p>
        </p:txBody>
      </p:sp>
      <p:sp>
        <p:nvSpPr>
          <p:cNvPr id="16" name="TextBox 15">
            <a:extLst>
              <a:ext uri="{FF2B5EF4-FFF2-40B4-BE49-F238E27FC236}">
                <a16:creationId xmlns:a16="http://schemas.microsoft.com/office/drawing/2014/main" id="{55E21924-1E60-6024-A78F-0C91690AB785}"/>
              </a:ext>
            </a:extLst>
          </p:cNvPr>
          <p:cNvSpPr txBox="1"/>
          <p:nvPr/>
        </p:nvSpPr>
        <p:spPr>
          <a:xfrm>
            <a:off x="4511331" y="5257663"/>
            <a:ext cx="1349777" cy="369332"/>
          </a:xfrm>
          <a:prstGeom prst="rect">
            <a:avLst/>
          </a:prstGeom>
          <a:noFill/>
        </p:spPr>
        <p:txBody>
          <a:bodyPr wrap="square" rtlCol="0">
            <a:spAutoFit/>
          </a:bodyPr>
          <a:lstStyle/>
          <a:p>
            <a:pPr algn="l"/>
            <a:r>
              <a:rPr lang="en-US" b="0" i="0">
                <a:latin typeface="Roboto" panose="02000000000000000000" pitchFamily="2" charset="0"/>
                <a:ea typeface="Roboto" panose="02000000000000000000" pitchFamily="2" charset="0"/>
              </a:rPr>
              <a:t>Visible</a:t>
            </a:r>
          </a:p>
        </p:txBody>
      </p:sp>
      <p:sp>
        <p:nvSpPr>
          <p:cNvPr id="17" name="TextBox 16">
            <a:extLst>
              <a:ext uri="{FF2B5EF4-FFF2-40B4-BE49-F238E27FC236}">
                <a16:creationId xmlns:a16="http://schemas.microsoft.com/office/drawing/2014/main" id="{C8480333-7747-1325-DA3B-5C68B3AA13E9}"/>
              </a:ext>
            </a:extLst>
          </p:cNvPr>
          <p:cNvSpPr txBox="1"/>
          <p:nvPr/>
        </p:nvSpPr>
        <p:spPr>
          <a:xfrm>
            <a:off x="4526404" y="5626995"/>
            <a:ext cx="1349777" cy="369332"/>
          </a:xfrm>
          <a:prstGeom prst="rect">
            <a:avLst/>
          </a:prstGeom>
          <a:noFill/>
        </p:spPr>
        <p:txBody>
          <a:bodyPr wrap="square" rtlCol="0">
            <a:spAutoFit/>
          </a:bodyPr>
          <a:lstStyle/>
          <a:p>
            <a:pPr algn="l"/>
            <a:r>
              <a:rPr lang="en-US" b="0" i="0">
                <a:latin typeface="Roboto" panose="02000000000000000000" pitchFamily="2" charset="0"/>
                <a:ea typeface="Roboto" panose="02000000000000000000" pitchFamily="2" charset="0"/>
              </a:rPr>
              <a:t>Visible</a:t>
            </a:r>
          </a:p>
        </p:txBody>
      </p:sp>
      <p:sp>
        <p:nvSpPr>
          <p:cNvPr id="18" name="TextBox 17">
            <a:extLst>
              <a:ext uri="{FF2B5EF4-FFF2-40B4-BE49-F238E27FC236}">
                <a16:creationId xmlns:a16="http://schemas.microsoft.com/office/drawing/2014/main" id="{5199BAD0-BC17-1357-2E48-DA717712C441}"/>
              </a:ext>
            </a:extLst>
          </p:cNvPr>
          <p:cNvSpPr txBox="1"/>
          <p:nvPr/>
        </p:nvSpPr>
        <p:spPr>
          <a:xfrm>
            <a:off x="743823" y="1592131"/>
            <a:ext cx="1638590" cy="307777"/>
          </a:xfrm>
          <a:prstGeom prst="rect">
            <a:avLst/>
          </a:prstGeom>
          <a:noFill/>
        </p:spPr>
        <p:txBody>
          <a:bodyPr wrap="none" rtlCol="0">
            <a:spAutoFit/>
          </a:bodyPr>
          <a:lstStyle/>
          <a:p>
            <a:pPr algn="l"/>
            <a:r>
              <a:rPr lang="en-US" sz="1400" u="sng">
                <a:latin typeface="Roboto" panose="02000000000000000000" pitchFamily="2" charset="0"/>
                <a:ea typeface="Roboto" panose="02000000000000000000" pitchFamily="2" charset="0"/>
              </a:rPr>
              <a:t>Created rows only</a:t>
            </a:r>
            <a:endParaRPr lang="en-US" sz="1400" i="0" u="sng">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75DB4589-4D87-0FDC-5114-12DE2D7408CD}"/>
              </a:ext>
            </a:extLst>
          </p:cNvPr>
          <p:cNvSpPr txBox="1"/>
          <p:nvPr/>
        </p:nvSpPr>
        <p:spPr>
          <a:xfrm>
            <a:off x="743823" y="4177338"/>
            <a:ext cx="1295547" cy="307777"/>
          </a:xfrm>
          <a:prstGeom prst="rect">
            <a:avLst/>
          </a:prstGeom>
          <a:noFill/>
        </p:spPr>
        <p:txBody>
          <a:bodyPr wrap="none" rtlCol="0">
            <a:spAutoFit/>
          </a:bodyPr>
          <a:lstStyle/>
          <a:p>
            <a:pPr algn="l"/>
            <a:r>
              <a:rPr lang="en-US" sz="1400" u="sng">
                <a:latin typeface="Roboto" panose="02000000000000000000" pitchFamily="2" charset="0"/>
                <a:ea typeface="Roboto" panose="02000000000000000000" pitchFamily="2" charset="0"/>
              </a:rPr>
              <a:t>Updated rows</a:t>
            </a:r>
            <a:endParaRPr lang="en-US" sz="1400" i="0" u="sng">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68230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303E8-6FA7-41C5-A593-B261BBFB040D}"/>
              </a:ext>
            </a:extLst>
          </p:cNvPr>
          <p:cNvSpPr>
            <a:spLocks noGrp="1"/>
          </p:cNvSpPr>
          <p:nvPr>
            <p:ph idx="1"/>
          </p:nvPr>
        </p:nvSpPr>
        <p:spPr>
          <a:xfrm>
            <a:off x="340297" y="2704795"/>
            <a:ext cx="11511405" cy="1448410"/>
          </a:xfrm>
        </p:spPr>
        <p:txBody>
          <a:bodyPr vert="horz" lIns="91440" tIns="45720" rIns="91440" bIns="45720" rtlCol="0" anchor="t">
            <a:normAutofit lnSpcReduction="10000"/>
          </a:bodyPr>
          <a:lstStyle/>
          <a:p>
            <a:pPr marL="0" indent="0" algn="ctr">
              <a:lnSpc>
                <a:spcPct val="120000"/>
              </a:lnSpc>
              <a:buNone/>
            </a:pPr>
            <a:r>
              <a:rPr lang="en-US" sz="8000" b="1" dirty="0"/>
              <a:t>User = Role</a:t>
            </a:r>
          </a:p>
        </p:txBody>
      </p:sp>
      <p:sp>
        <p:nvSpPr>
          <p:cNvPr id="7" name="TextBox 6">
            <a:extLst>
              <a:ext uri="{FF2B5EF4-FFF2-40B4-BE49-F238E27FC236}">
                <a16:creationId xmlns:a16="http://schemas.microsoft.com/office/drawing/2014/main" id="{FFCD3DCC-D242-5C75-18CF-9D44EF93DDC4}"/>
              </a:ext>
            </a:extLst>
          </p:cNvPr>
          <p:cNvSpPr txBox="1"/>
          <p:nvPr/>
        </p:nvSpPr>
        <p:spPr>
          <a:xfrm>
            <a:off x="3922717" y="4114254"/>
            <a:ext cx="2002298" cy="461665"/>
          </a:xfrm>
          <a:prstGeom prst="rect">
            <a:avLst/>
          </a:prstGeom>
          <a:noFill/>
        </p:spPr>
        <p:txBody>
          <a:bodyPr wrap="square">
            <a:spAutoFit/>
          </a:bodyPr>
          <a:lstStyle/>
          <a:p>
            <a:r>
              <a:rPr lang="en-US" sz="2400" b="0" dirty="0">
                <a:latin typeface="Calibri" panose="020F0502020204030204" pitchFamily="34" charset="0"/>
              </a:rPr>
              <a:t>SQL Server</a:t>
            </a:r>
          </a:p>
        </p:txBody>
      </p:sp>
      <p:sp>
        <p:nvSpPr>
          <p:cNvPr id="8" name="TextBox 7">
            <a:extLst>
              <a:ext uri="{FF2B5EF4-FFF2-40B4-BE49-F238E27FC236}">
                <a16:creationId xmlns:a16="http://schemas.microsoft.com/office/drawing/2014/main" id="{E310187B-336A-CC89-2AF0-5DC0B4D03463}"/>
              </a:ext>
            </a:extLst>
          </p:cNvPr>
          <p:cNvSpPr txBox="1"/>
          <p:nvPr/>
        </p:nvSpPr>
        <p:spPr>
          <a:xfrm>
            <a:off x="6714450" y="4114253"/>
            <a:ext cx="2173908" cy="461665"/>
          </a:xfrm>
          <a:prstGeom prst="rect">
            <a:avLst/>
          </a:prstGeom>
          <a:noFill/>
        </p:spPr>
        <p:txBody>
          <a:bodyPr wrap="square">
            <a:spAutoFit/>
          </a:bodyPr>
          <a:lstStyle/>
          <a:p>
            <a:r>
              <a:rPr lang="en-US" sz="2400" b="0" dirty="0">
                <a:latin typeface="Calibri" panose="020F0502020204030204" pitchFamily="34" charset="0"/>
              </a:rPr>
              <a:t>PostgreSQL</a:t>
            </a:r>
          </a:p>
        </p:txBody>
      </p:sp>
    </p:spTree>
    <p:extLst>
      <p:ext uri="{BB962C8B-B14F-4D97-AF65-F5344CB8AC3E}">
        <p14:creationId xmlns:p14="http://schemas.microsoft.com/office/powerpoint/2010/main" val="265304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5.1. Transaction ids in PostgreSQL.">
            <a:extLst>
              <a:ext uri="{FF2B5EF4-FFF2-40B4-BE49-F238E27FC236}">
                <a16:creationId xmlns:a16="http://schemas.microsoft.com/office/drawing/2014/main" id="{5D1DA7CC-0F09-F727-3152-F4082F6CD3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2386" y="1298449"/>
            <a:ext cx="10432026" cy="42611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269EB9-E8DE-EE2F-8D99-BD64E0E0FE94}"/>
              </a:ext>
            </a:extLst>
          </p:cNvPr>
          <p:cNvSpPr txBox="1"/>
          <p:nvPr/>
        </p:nvSpPr>
        <p:spPr>
          <a:xfrm>
            <a:off x="3303639" y="6235799"/>
            <a:ext cx="6096000" cy="369332"/>
          </a:xfrm>
          <a:prstGeom prst="rect">
            <a:avLst/>
          </a:prstGeom>
          <a:noFill/>
        </p:spPr>
        <p:txBody>
          <a:bodyPr wrap="square">
            <a:spAutoFit/>
          </a:bodyPr>
          <a:lstStyle/>
          <a:p>
            <a:r>
              <a:rPr lang="en-US" b="0"/>
              <a:t>Image Credit: https://www.interdb.jp/pg/pgsql05.html</a:t>
            </a:r>
          </a:p>
        </p:txBody>
      </p:sp>
      <p:sp>
        <p:nvSpPr>
          <p:cNvPr id="2" name="Content Placeholder 2">
            <a:extLst>
              <a:ext uri="{FF2B5EF4-FFF2-40B4-BE49-F238E27FC236}">
                <a16:creationId xmlns:a16="http://schemas.microsoft.com/office/drawing/2014/main" id="{DD0C1677-04CC-164E-0AC4-D3ACFB66BEB2}"/>
              </a:ext>
            </a:extLst>
          </p:cNvPr>
          <p:cNvSpPr txBox="1">
            <a:spLocks/>
          </p:cNvSpPr>
          <p:nvPr/>
        </p:nvSpPr>
        <p:spPr>
          <a:xfrm>
            <a:off x="959149" y="3582312"/>
            <a:ext cx="5392490" cy="2500615"/>
          </a:xfrm>
          <a:prstGeom prst="rect">
            <a:avLst/>
          </a:prstGeom>
        </p:spPr>
        <p:txBody>
          <a:bodyPr>
            <a:normAutofit fontScale="92500"/>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r>
              <a:rPr lang="en-US" b="1" u="sng" dirty="0">
                <a:latin typeface="+mn-lt"/>
                <a:cs typeface="Calibri" panose="020F0502020204030204" pitchFamily="34" charset="0"/>
              </a:rPr>
              <a:t>XIDs are stored as INT (32-bit)</a:t>
            </a:r>
          </a:p>
          <a:p>
            <a:pPr lvl="1"/>
            <a:r>
              <a:rPr lang="en-US" dirty="0">
                <a:latin typeface="+mn-lt"/>
                <a:cs typeface="Calibri" panose="020F0502020204030204" pitchFamily="34" charset="0"/>
              </a:rPr>
              <a:t>Compared using modulo-2</a:t>
            </a:r>
            <a:r>
              <a:rPr lang="en-US" baseline="30000" dirty="0">
                <a:latin typeface="+mn-lt"/>
                <a:cs typeface="Calibri" panose="020F0502020204030204" pitchFamily="34" charset="0"/>
              </a:rPr>
              <a:t>32</a:t>
            </a:r>
          </a:p>
          <a:p>
            <a:pPr lvl="1"/>
            <a:r>
              <a:rPr lang="en-US" dirty="0">
                <a:latin typeface="+mn-lt"/>
                <a:cs typeface="Calibri" panose="020F0502020204030204" pitchFamily="34" charset="0"/>
              </a:rPr>
              <a:t>2.1 billion XIDs in the "past"</a:t>
            </a:r>
          </a:p>
          <a:p>
            <a:pPr lvl="1"/>
            <a:r>
              <a:rPr lang="en-US" dirty="0">
                <a:latin typeface="+mn-lt"/>
                <a:cs typeface="Calibri" panose="020F0502020204030204" pitchFamily="34" charset="0"/>
              </a:rPr>
              <a:t>2.1 billion XIDs in the "future"</a:t>
            </a:r>
          </a:p>
        </p:txBody>
      </p:sp>
    </p:spTree>
    <p:extLst>
      <p:ext uri="{BB962C8B-B14F-4D97-AF65-F5344CB8AC3E}">
        <p14:creationId xmlns:p14="http://schemas.microsoft.com/office/powerpoint/2010/main" val="39307997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2078EDDB-D4C3-88B0-D7C4-A3F48CDF9297}"/>
              </a:ext>
            </a:extLst>
          </p:cNvPr>
          <p:cNvSpPr>
            <a:spLocks noGrp="1"/>
          </p:cNvSpPr>
          <p:nvPr>
            <p:ph type="title"/>
          </p:nvPr>
        </p:nvSpPr>
        <p:spPr>
          <a:xfrm>
            <a:off x="584200" y="365125"/>
            <a:ext cx="10020300" cy="1325563"/>
          </a:xfrm>
        </p:spPr>
        <p:txBody>
          <a:bodyPr/>
          <a:lstStyle/>
          <a:p>
            <a:r>
              <a:rPr lang="en-US"/>
              <a:t>PostgreSQL Heap Page Layout</a:t>
            </a:r>
          </a:p>
        </p:txBody>
      </p:sp>
      <p:pic>
        <p:nvPicPr>
          <p:cNvPr id="1026" name="Picture 2" descr="Fig. 1.4. Page layout of a heap table file.">
            <a:extLst>
              <a:ext uri="{FF2B5EF4-FFF2-40B4-BE49-F238E27FC236}">
                <a16:creationId xmlns:a16="http://schemas.microsoft.com/office/drawing/2014/main" id="{82847928-E654-762C-3D09-DF48408598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84200" y="2171324"/>
            <a:ext cx="10515600" cy="3659940"/>
          </a:xfrm>
          <a:prstGeom prst="rect">
            <a:avLst/>
          </a:prstGeom>
          <a:solidFill>
            <a:srgbClr val="FFFFFF"/>
          </a:solidFill>
        </p:spPr>
      </p:pic>
      <p:sp>
        <p:nvSpPr>
          <p:cNvPr id="3" name="TextBox 2">
            <a:extLst>
              <a:ext uri="{FF2B5EF4-FFF2-40B4-BE49-F238E27FC236}">
                <a16:creationId xmlns:a16="http://schemas.microsoft.com/office/drawing/2014/main" id="{AE4512F6-B01E-459B-6095-29D74F106C6A}"/>
              </a:ext>
            </a:extLst>
          </p:cNvPr>
          <p:cNvSpPr txBox="1"/>
          <p:nvPr/>
        </p:nvSpPr>
        <p:spPr>
          <a:xfrm>
            <a:off x="3304214" y="6308209"/>
            <a:ext cx="6096698" cy="369332"/>
          </a:xfrm>
          <a:prstGeom prst="rect">
            <a:avLst/>
          </a:prstGeom>
          <a:noFill/>
        </p:spPr>
        <p:txBody>
          <a:bodyPr wrap="square">
            <a:spAutoFit/>
          </a:bodyPr>
          <a:lstStyle/>
          <a:p>
            <a:r>
              <a:rPr lang="en-US" b="0"/>
              <a:t>Image credit: https://www.interdb.jp/pg/pgsql01.html</a:t>
            </a:r>
          </a:p>
        </p:txBody>
      </p:sp>
    </p:spTree>
    <p:extLst>
      <p:ext uri="{BB962C8B-B14F-4D97-AF65-F5344CB8AC3E}">
        <p14:creationId xmlns:p14="http://schemas.microsoft.com/office/powerpoint/2010/main" val="41223237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4. Page layout of a heap table file.">
            <a:extLst>
              <a:ext uri="{FF2B5EF4-FFF2-40B4-BE49-F238E27FC236}">
                <a16:creationId xmlns:a16="http://schemas.microsoft.com/office/drawing/2014/main" id="{82847928-E654-762C-3D09-DF48408598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1755"/>
          <a:stretch/>
        </p:blipFill>
        <p:spPr bwMode="auto">
          <a:xfrm>
            <a:off x="2065409" y="362500"/>
            <a:ext cx="4977149" cy="6132999"/>
          </a:xfrm>
          <a:prstGeom prst="rect">
            <a:avLst/>
          </a:prstGeom>
          <a:solidFill>
            <a:srgbClr val="FFFFFF"/>
          </a:solidFill>
        </p:spPr>
      </p:pic>
    </p:spTree>
    <p:extLst>
      <p:ext uri="{BB962C8B-B14F-4D97-AF65-F5344CB8AC3E}">
        <p14:creationId xmlns:p14="http://schemas.microsoft.com/office/powerpoint/2010/main" val="259226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2078EDDB-D4C3-88B0-D7C4-A3F48CDF9297}"/>
              </a:ext>
            </a:extLst>
          </p:cNvPr>
          <p:cNvSpPr>
            <a:spLocks noGrp="1"/>
          </p:cNvSpPr>
          <p:nvPr>
            <p:ph type="title"/>
          </p:nvPr>
        </p:nvSpPr>
        <p:spPr>
          <a:xfrm>
            <a:off x="584200" y="365125"/>
            <a:ext cx="10020300" cy="1325563"/>
          </a:xfrm>
        </p:spPr>
        <p:txBody>
          <a:bodyPr/>
          <a:lstStyle/>
          <a:p>
            <a:r>
              <a:rPr lang="en-US"/>
              <a:t>PostgreSQL Heap Page Layout</a:t>
            </a:r>
          </a:p>
        </p:txBody>
      </p:sp>
      <p:pic>
        <p:nvPicPr>
          <p:cNvPr id="1026" name="Picture 2" descr="Fig. 1.4. Page layout of a heap table file.">
            <a:extLst>
              <a:ext uri="{FF2B5EF4-FFF2-40B4-BE49-F238E27FC236}">
                <a16:creationId xmlns:a16="http://schemas.microsoft.com/office/drawing/2014/main" id="{82847928-E654-762C-3D09-DF48408598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84200" y="2171324"/>
            <a:ext cx="10515600" cy="3659940"/>
          </a:xfrm>
          <a:prstGeom prst="rect">
            <a:avLst/>
          </a:prstGeom>
          <a:solidFill>
            <a:srgbClr val="FFFFFF"/>
          </a:solidFill>
        </p:spPr>
      </p:pic>
    </p:spTree>
    <p:extLst>
      <p:ext uri="{BB962C8B-B14F-4D97-AF65-F5344CB8AC3E}">
        <p14:creationId xmlns:p14="http://schemas.microsoft.com/office/powerpoint/2010/main" val="68097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4. Page layout of a heap table file.">
            <a:extLst>
              <a:ext uri="{FF2B5EF4-FFF2-40B4-BE49-F238E27FC236}">
                <a16:creationId xmlns:a16="http://schemas.microsoft.com/office/drawing/2014/main" id="{82847928-E654-762C-3D09-DF48408598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173"/>
          <a:stretch/>
        </p:blipFill>
        <p:spPr bwMode="auto">
          <a:xfrm>
            <a:off x="1367406" y="733629"/>
            <a:ext cx="9719811" cy="5139193"/>
          </a:xfrm>
          <a:prstGeom prst="rect">
            <a:avLst/>
          </a:prstGeom>
          <a:solidFill>
            <a:srgbClr val="FFFFFF"/>
          </a:solidFill>
        </p:spPr>
      </p:pic>
    </p:spTree>
    <p:extLst>
      <p:ext uri="{BB962C8B-B14F-4D97-AF65-F5344CB8AC3E}">
        <p14:creationId xmlns:p14="http://schemas.microsoft.com/office/powerpoint/2010/main" val="51540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B2CFE-407B-9A3B-9698-0CC8BDDD22E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A44A44C5-0BEB-2A5B-62C7-692A8A5A73D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9703A43B-DD24-642B-2B8C-E6AB54DE9AE0}"/>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48D2482C-1F4A-78C4-8DCE-41D1B7659386}"/>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lp1</a:t>
            </a:r>
          </a:p>
        </p:txBody>
      </p:sp>
      <p:sp>
        <p:nvSpPr>
          <p:cNvPr id="8" name="Rectangle 7">
            <a:extLst>
              <a:ext uri="{FF2B5EF4-FFF2-40B4-BE49-F238E27FC236}">
                <a16:creationId xmlns:a16="http://schemas.microsoft.com/office/drawing/2014/main" id="{A62C626F-366C-E25A-10CD-DBE6195EF7D9}"/>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lp2</a:t>
            </a:r>
          </a:p>
        </p:txBody>
      </p:sp>
      <p:sp>
        <p:nvSpPr>
          <p:cNvPr id="9" name="Rectangle 8">
            <a:extLst>
              <a:ext uri="{FF2B5EF4-FFF2-40B4-BE49-F238E27FC236}">
                <a16:creationId xmlns:a16="http://schemas.microsoft.com/office/drawing/2014/main" id="{B5F33451-1F84-8881-C1EE-CC2D3FC70C9B}"/>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2</a:t>
            </a:r>
          </a:p>
        </p:txBody>
      </p:sp>
      <p:sp>
        <p:nvSpPr>
          <p:cNvPr id="10" name="Rectangle 9">
            <a:extLst>
              <a:ext uri="{FF2B5EF4-FFF2-40B4-BE49-F238E27FC236}">
                <a16:creationId xmlns:a16="http://schemas.microsoft.com/office/drawing/2014/main" id="{8DB1DFDB-6C5E-2E47-1B90-58FAA035D006}"/>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1</a:t>
            </a:r>
          </a:p>
        </p:txBody>
      </p:sp>
      <p:sp>
        <p:nvSpPr>
          <p:cNvPr id="12" name="Rectangle 11">
            <a:extLst>
              <a:ext uri="{FF2B5EF4-FFF2-40B4-BE49-F238E27FC236}">
                <a16:creationId xmlns:a16="http://schemas.microsoft.com/office/drawing/2014/main" id="{51461156-1E64-430B-3CAF-2BC852A231DD}"/>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cxnSp>
        <p:nvCxnSpPr>
          <p:cNvPr id="14" name="Connector: Curved 13">
            <a:extLst>
              <a:ext uri="{FF2B5EF4-FFF2-40B4-BE49-F238E27FC236}">
                <a16:creationId xmlns:a16="http://schemas.microsoft.com/office/drawing/2014/main" id="{4CDF4BD1-1244-845D-4D9B-EF212E15542F}"/>
              </a:ext>
            </a:extLst>
          </p:cNvPr>
          <p:cNvCxnSpPr>
            <a:cxnSpLocks/>
            <a:stCxn id="7" idx="2"/>
            <a:endCxn id="10" idx="1"/>
          </p:cNvCxnSpPr>
          <p:nvPr/>
        </p:nvCxnSpPr>
        <p:spPr>
          <a:xfrm rot="5400000">
            <a:off x="5126143" y="2609905"/>
            <a:ext cx="1334313" cy="1567343"/>
          </a:xfrm>
          <a:prstGeom prst="curvedConnector4">
            <a:avLst>
              <a:gd name="adj1" fmla="val 37426"/>
              <a:gd name="adj2" fmla="val 127163"/>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637EFF3-6B3A-4780-E793-2ECBB656FA42}"/>
              </a:ext>
            </a:extLst>
          </p:cNvPr>
          <p:cNvSpPr/>
          <p:nvPr/>
        </p:nvSpPr>
        <p:spPr>
          <a:xfrm>
            <a:off x="4200788" y="402207"/>
            <a:ext cx="3491917" cy="1078450"/>
          </a:xfrm>
          <a:prstGeom prst="ellipse">
            <a:avLst/>
          </a:prstGeom>
          <a:solidFill>
            <a:schemeClr val="accent5"/>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panose="02000000000000000000" pitchFamily="2" charset="0"/>
                <a:ea typeface="Roboto" panose="02000000000000000000" pitchFamily="2" charset="0"/>
              </a:rPr>
              <a:t>Index</a:t>
            </a:r>
          </a:p>
        </p:txBody>
      </p:sp>
      <p:cxnSp>
        <p:nvCxnSpPr>
          <p:cNvPr id="21" name="Connector: Curved 20">
            <a:extLst>
              <a:ext uri="{FF2B5EF4-FFF2-40B4-BE49-F238E27FC236}">
                <a16:creationId xmlns:a16="http://schemas.microsoft.com/office/drawing/2014/main" id="{C013BE05-2000-5EA3-085B-757226CD651A}"/>
              </a:ext>
            </a:extLst>
          </p:cNvPr>
          <p:cNvCxnSpPr>
            <a:cxnSpLocks/>
            <a:stCxn id="20" idx="4"/>
            <a:endCxn id="7" idx="0"/>
          </p:cNvCxnSpPr>
          <p:nvPr/>
        </p:nvCxnSpPr>
        <p:spPr>
          <a:xfrm rot="16200000" flipH="1">
            <a:off x="5857090" y="1570313"/>
            <a:ext cx="809536" cy="630223"/>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22F2283A-0F6C-5A32-D566-FF761F83BDD2}"/>
              </a:ext>
            </a:extLst>
          </p:cNvPr>
          <p:cNvCxnSpPr>
            <a:cxnSpLocks/>
            <a:stCxn id="20" idx="5"/>
          </p:cNvCxnSpPr>
          <p:nvPr/>
        </p:nvCxnSpPr>
        <p:spPr>
          <a:xfrm rot="16200000" flipH="1">
            <a:off x="7109295" y="1394753"/>
            <a:ext cx="959543" cy="815480"/>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D12AD414-D632-62A6-1E98-41A6CFF85222}"/>
              </a:ext>
            </a:extLst>
          </p:cNvPr>
          <p:cNvGrpSpPr/>
          <p:nvPr/>
        </p:nvGrpSpPr>
        <p:grpSpPr>
          <a:xfrm>
            <a:off x="-6094604" y="1853967"/>
            <a:ext cx="7860486" cy="2432807"/>
            <a:chOff x="2088858" y="1853967"/>
            <a:chExt cx="7860486" cy="2432807"/>
          </a:xfrm>
        </p:grpSpPr>
        <p:sp>
          <p:nvSpPr>
            <p:cNvPr id="29" name="Rectangle 28">
              <a:extLst>
                <a:ext uri="{FF2B5EF4-FFF2-40B4-BE49-F238E27FC236}">
                  <a16:creationId xmlns:a16="http://schemas.microsoft.com/office/drawing/2014/main" id="{E4D856F5-EA0D-B05A-A1B0-75D69397A88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0" name="Rectangle 29">
              <a:extLst>
                <a:ext uri="{FF2B5EF4-FFF2-40B4-BE49-F238E27FC236}">
                  <a16:creationId xmlns:a16="http://schemas.microsoft.com/office/drawing/2014/main" id="{C462BE32-A47B-AB81-0CFB-9C1B884E287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1" name="Rectangle 30">
              <a:extLst>
                <a:ext uri="{FF2B5EF4-FFF2-40B4-BE49-F238E27FC236}">
                  <a16:creationId xmlns:a16="http://schemas.microsoft.com/office/drawing/2014/main" id="{8E84CC4F-B050-F3D9-20AB-729975087EB7}"/>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2" name="Rectangle 31">
              <a:extLst>
                <a:ext uri="{FF2B5EF4-FFF2-40B4-BE49-F238E27FC236}">
                  <a16:creationId xmlns:a16="http://schemas.microsoft.com/office/drawing/2014/main" id="{E2FC4548-33D3-3A5B-D5D8-9E264C130077}"/>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lp1</a:t>
              </a:r>
            </a:p>
          </p:txBody>
        </p:sp>
        <p:sp>
          <p:nvSpPr>
            <p:cNvPr id="33" name="Rectangle 32">
              <a:extLst>
                <a:ext uri="{FF2B5EF4-FFF2-40B4-BE49-F238E27FC236}">
                  <a16:creationId xmlns:a16="http://schemas.microsoft.com/office/drawing/2014/main" id="{55BEA04E-48AD-4ED9-5187-098850AA2F3A}"/>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lp2</a:t>
              </a:r>
            </a:p>
          </p:txBody>
        </p:sp>
        <p:sp>
          <p:nvSpPr>
            <p:cNvPr id="34" name="Rectangle 33">
              <a:extLst>
                <a:ext uri="{FF2B5EF4-FFF2-40B4-BE49-F238E27FC236}">
                  <a16:creationId xmlns:a16="http://schemas.microsoft.com/office/drawing/2014/main" id="{AFF8830A-20E6-4E7C-7594-2F0F9953CA67}"/>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2</a:t>
              </a:r>
            </a:p>
          </p:txBody>
        </p:sp>
        <p:sp>
          <p:nvSpPr>
            <p:cNvPr id="35" name="Rectangle 34">
              <a:extLst>
                <a:ext uri="{FF2B5EF4-FFF2-40B4-BE49-F238E27FC236}">
                  <a16:creationId xmlns:a16="http://schemas.microsoft.com/office/drawing/2014/main" id="{60FCA838-993F-33DF-1ABD-1D80472621B7}"/>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1</a:t>
              </a:r>
            </a:p>
          </p:txBody>
        </p:sp>
        <p:sp>
          <p:nvSpPr>
            <p:cNvPr id="36" name="Rectangle 35">
              <a:extLst>
                <a:ext uri="{FF2B5EF4-FFF2-40B4-BE49-F238E27FC236}">
                  <a16:creationId xmlns:a16="http://schemas.microsoft.com/office/drawing/2014/main" id="{65DCCB1F-BB2A-1F2C-EB9E-85B8343D96FE}"/>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cxnSp>
          <p:nvCxnSpPr>
            <p:cNvPr id="37" name="Connector: Curved 36">
              <a:extLst>
                <a:ext uri="{FF2B5EF4-FFF2-40B4-BE49-F238E27FC236}">
                  <a16:creationId xmlns:a16="http://schemas.microsoft.com/office/drawing/2014/main" id="{550B8658-971B-2122-8641-A7EDDF94FC9E}"/>
                </a:ext>
              </a:extLst>
            </p:cNvPr>
            <p:cNvCxnSpPr>
              <a:cxnSpLocks/>
              <a:stCxn id="32" idx="2"/>
              <a:endCxn id="35" idx="1"/>
            </p:cNvCxnSpPr>
            <p:nvPr/>
          </p:nvCxnSpPr>
          <p:spPr>
            <a:xfrm rot="5400000">
              <a:off x="5126143" y="2609905"/>
              <a:ext cx="1334313" cy="1567343"/>
            </a:xfrm>
            <a:prstGeom prst="curvedConnector4">
              <a:avLst>
                <a:gd name="adj1" fmla="val 37426"/>
                <a:gd name="adj2" fmla="val 127163"/>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653091D-CA46-C3EA-FE16-0272C7FB62CE}"/>
                </a:ext>
              </a:extLst>
            </p:cNvPr>
            <p:cNvCxnSpPr>
              <a:cxnSpLocks/>
              <a:endCxn id="34" idx="1"/>
            </p:cNvCxnSpPr>
            <p:nvPr/>
          </p:nvCxnSpPr>
          <p:spPr>
            <a:xfrm rot="16200000" flipH="1">
              <a:off x="7731039" y="2973545"/>
              <a:ext cx="902048" cy="399874"/>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Connector: Curved 39">
            <a:extLst>
              <a:ext uri="{FF2B5EF4-FFF2-40B4-BE49-F238E27FC236}">
                <a16:creationId xmlns:a16="http://schemas.microsoft.com/office/drawing/2014/main" id="{A11BB564-F458-5D4D-2292-73C7DDA897BB}"/>
              </a:ext>
            </a:extLst>
          </p:cNvPr>
          <p:cNvCxnSpPr>
            <a:cxnSpLocks/>
            <a:endCxn id="33" idx="3"/>
          </p:cNvCxnSpPr>
          <p:nvPr/>
        </p:nvCxnSpPr>
        <p:spPr>
          <a:xfrm rot="10800000" flipV="1">
            <a:off x="473977" y="1340141"/>
            <a:ext cx="4365946" cy="1168165"/>
          </a:xfrm>
          <a:prstGeom prst="curvedConnector3">
            <a:avLst>
              <a:gd name="adj1" fmla="val 67647"/>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A170825-AE34-C214-CF78-BF3E8C8E3705}"/>
              </a:ext>
            </a:extLst>
          </p:cNvPr>
          <p:cNvSpPr/>
          <p:nvPr/>
        </p:nvSpPr>
        <p:spPr>
          <a:xfrm>
            <a:off x="8657439" y="2290193"/>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lp3</a:t>
            </a:r>
          </a:p>
        </p:txBody>
      </p:sp>
      <p:sp>
        <p:nvSpPr>
          <p:cNvPr id="44" name="Rectangle 43">
            <a:extLst>
              <a:ext uri="{FF2B5EF4-FFF2-40B4-BE49-F238E27FC236}">
                <a16:creationId xmlns:a16="http://schemas.microsoft.com/office/drawing/2014/main" id="{2333F890-ED01-8761-68B4-7E6DD1C5164A}"/>
              </a:ext>
            </a:extLst>
          </p:cNvPr>
          <p:cNvSpPr/>
          <p:nvPr/>
        </p:nvSpPr>
        <p:spPr>
          <a:xfrm>
            <a:off x="5469468" y="3406392"/>
            <a:ext cx="2901772"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3</a:t>
            </a:r>
          </a:p>
        </p:txBody>
      </p:sp>
      <p:cxnSp>
        <p:nvCxnSpPr>
          <p:cNvPr id="16" name="Connector: Curved 15">
            <a:extLst>
              <a:ext uri="{FF2B5EF4-FFF2-40B4-BE49-F238E27FC236}">
                <a16:creationId xmlns:a16="http://schemas.microsoft.com/office/drawing/2014/main" id="{AFA4596A-BF18-15EE-F1E4-A0E779768ACE}"/>
              </a:ext>
            </a:extLst>
          </p:cNvPr>
          <p:cNvCxnSpPr>
            <a:cxnSpLocks/>
            <a:stCxn id="8" idx="2"/>
            <a:endCxn id="9" idx="0"/>
          </p:cNvCxnSpPr>
          <p:nvPr/>
        </p:nvCxnSpPr>
        <p:spPr>
          <a:xfrm rot="16200000" flipH="1">
            <a:off x="8241253" y="2481973"/>
            <a:ext cx="679972" cy="1168866"/>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B2A64E9C-2664-795A-3CFF-C94ECAAC93EF}"/>
              </a:ext>
            </a:extLst>
          </p:cNvPr>
          <p:cNvCxnSpPr>
            <a:cxnSpLocks/>
            <a:stCxn id="43" idx="2"/>
            <a:endCxn id="44" idx="0"/>
          </p:cNvCxnSpPr>
          <p:nvPr/>
        </p:nvCxnSpPr>
        <p:spPr>
          <a:xfrm rot="5400000">
            <a:off x="7771887" y="1874888"/>
            <a:ext cx="679972" cy="2383037"/>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7A1C4D4-A63D-5F67-D09C-47D3A68B0E6F}"/>
              </a:ext>
            </a:extLst>
          </p:cNvPr>
          <p:cNvCxnSpPr>
            <a:cxnSpLocks/>
            <a:stCxn id="20" idx="6"/>
            <a:endCxn id="43" idx="0"/>
          </p:cNvCxnSpPr>
          <p:nvPr/>
        </p:nvCxnSpPr>
        <p:spPr>
          <a:xfrm>
            <a:off x="7692705" y="941432"/>
            <a:ext cx="1610686" cy="1348761"/>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590774"/>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B2CFE-407B-9A3B-9698-0CC8BDDD22E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A44A44C5-0BEB-2A5B-62C7-692A8A5A73D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9703A43B-DD24-642B-2B8C-E6AB54DE9AE0}"/>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48D2482C-1F4A-78C4-8DCE-41D1B7659386}"/>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8" name="Rectangle 7">
            <a:extLst>
              <a:ext uri="{FF2B5EF4-FFF2-40B4-BE49-F238E27FC236}">
                <a16:creationId xmlns:a16="http://schemas.microsoft.com/office/drawing/2014/main" id="{A62C626F-366C-E25A-10CD-DBE6195EF7D9}"/>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9" name="Rectangle 8">
            <a:extLst>
              <a:ext uri="{FF2B5EF4-FFF2-40B4-BE49-F238E27FC236}">
                <a16:creationId xmlns:a16="http://schemas.microsoft.com/office/drawing/2014/main" id="{B5F33451-1F84-8881-C1EE-CC2D3FC70C9B}"/>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10" name="Rectangle 9">
            <a:extLst>
              <a:ext uri="{FF2B5EF4-FFF2-40B4-BE49-F238E27FC236}">
                <a16:creationId xmlns:a16="http://schemas.microsoft.com/office/drawing/2014/main" id="{8DB1DFDB-6C5E-2E47-1B90-58FAA035D006}"/>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12" name="Rectangle 11">
            <a:extLst>
              <a:ext uri="{FF2B5EF4-FFF2-40B4-BE49-F238E27FC236}">
                <a16:creationId xmlns:a16="http://schemas.microsoft.com/office/drawing/2014/main" id="{51461156-1E64-430B-3CAF-2BC852A231DD}"/>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20" name="Oval 19">
            <a:extLst>
              <a:ext uri="{FF2B5EF4-FFF2-40B4-BE49-F238E27FC236}">
                <a16:creationId xmlns:a16="http://schemas.microsoft.com/office/drawing/2014/main" id="{5637EFF3-6B3A-4780-E793-2ECBB656FA42}"/>
              </a:ext>
            </a:extLst>
          </p:cNvPr>
          <p:cNvSpPr/>
          <p:nvPr/>
        </p:nvSpPr>
        <p:spPr>
          <a:xfrm>
            <a:off x="4200788" y="402207"/>
            <a:ext cx="3491917" cy="1078450"/>
          </a:xfrm>
          <a:prstGeom prst="ellipse">
            <a:avLst/>
          </a:prstGeom>
          <a:solidFill>
            <a:schemeClr val="accent5"/>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panose="02000000000000000000" pitchFamily="2" charset="0"/>
                <a:ea typeface="Roboto" panose="02000000000000000000" pitchFamily="2" charset="0"/>
              </a:rPr>
              <a:t>Index</a:t>
            </a:r>
          </a:p>
        </p:txBody>
      </p:sp>
      <p:cxnSp>
        <p:nvCxnSpPr>
          <p:cNvPr id="21" name="Connector: Curved 20">
            <a:extLst>
              <a:ext uri="{FF2B5EF4-FFF2-40B4-BE49-F238E27FC236}">
                <a16:creationId xmlns:a16="http://schemas.microsoft.com/office/drawing/2014/main" id="{C013BE05-2000-5EA3-085B-757226CD651A}"/>
              </a:ext>
            </a:extLst>
          </p:cNvPr>
          <p:cNvCxnSpPr>
            <a:cxnSpLocks/>
            <a:stCxn id="20" idx="4"/>
            <a:endCxn id="7" idx="0"/>
          </p:cNvCxnSpPr>
          <p:nvPr/>
        </p:nvCxnSpPr>
        <p:spPr>
          <a:xfrm rot="16200000" flipH="1">
            <a:off x="5857090" y="1570313"/>
            <a:ext cx="809536" cy="630223"/>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22F2283A-0F6C-5A32-D566-FF761F83BDD2}"/>
              </a:ext>
            </a:extLst>
          </p:cNvPr>
          <p:cNvCxnSpPr>
            <a:cxnSpLocks/>
            <a:stCxn id="20" idx="5"/>
          </p:cNvCxnSpPr>
          <p:nvPr/>
        </p:nvCxnSpPr>
        <p:spPr>
          <a:xfrm rot="16200000" flipH="1">
            <a:off x="7109295" y="1394753"/>
            <a:ext cx="959543" cy="815480"/>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D12AD414-D632-62A6-1E98-41A6CFF85222}"/>
              </a:ext>
            </a:extLst>
          </p:cNvPr>
          <p:cNvGrpSpPr/>
          <p:nvPr/>
        </p:nvGrpSpPr>
        <p:grpSpPr>
          <a:xfrm>
            <a:off x="-6094604" y="1853967"/>
            <a:ext cx="7860486" cy="2432807"/>
            <a:chOff x="2088858" y="1853967"/>
            <a:chExt cx="7860486" cy="2432807"/>
          </a:xfrm>
        </p:grpSpPr>
        <p:sp>
          <p:nvSpPr>
            <p:cNvPr id="29" name="Rectangle 28">
              <a:extLst>
                <a:ext uri="{FF2B5EF4-FFF2-40B4-BE49-F238E27FC236}">
                  <a16:creationId xmlns:a16="http://schemas.microsoft.com/office/drawing/2014/main" id="{E4D856F5-EA0D-B05A-A1B0-75D69397A88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0" name="Rectangle 29">
              <a:extLst>
                <a:ext uri="{FF2B5EF4-FFF2-40B4-BE49-F238E27FC236}">
                  <a16:creationId xmlns:a16="http://schemas.microsoft.com/office/drawing/2014/main" id="{C462BE32-A47B-AB81-0CFB-9C1B884E287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1" name="Rectangle 30">
              <a:extLst>
                <a:ext uri="{FF2B5EF4-FFF2-40B4-BE49-F238E27FC236}">
                  <a16:creationId xmlns:a16="http://schemas.microsoft.com/office/drawing/2014/main" id="{8E84CC4F-B050-F3D9-20AB-729975087EB7}"/>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2" name="Rectangle 31">
              <a:extLst>
                <a:ext uri="{FF2B5EF4-FFF2-40B4-BE49-F238E27FC236}">
                  <a16:creationId xmlns:a16="http://schemas.microsoft.com/office/drawing/2014/main" id="{E2FC4548-33D3-3A5B-D5D8-9E264C130077}"/>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lp1</a:t>
              </a:r>
            </a:p>
          </p:txBody>
        </p:sp>
        <p:sp>
          <p:nvSpPr>
            <p:cNvPr id="33" name="Rectangle 32">
              <a:extLst>
                <a:ext uri="{FF2B5EF4-FFF2-40B4-BE49-F238E27FC236}">
                  <a16:creationId xmlns:a16="http://schemas.microsoft.com/office/drawing/2014/main" id="{55BEA04E-48AD-4ED9-5187-098850AA2F3A}"/>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lp2</a:t>
              </a:r>
            </a:p>
          </p:txBody>
        </p:sp>
        <p:sp>
          <p:nvSpPr>
            <p:cNvPr id="34" name="Rectangle 33">
              <a:extLst>
                <a:ext uri="{FF2B5EF4-FFF2-40B4-BE49-F238E27FC236}">
                  <a16:creationId xmlns:a16="http://schemas.microsoft.com/office/drawing/2014/main" id="{AFF8830A-20E6-4E7C-7594-2F0F9953CA67}"/>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2</a:t>
              </a:r>
            </a:p>
          </p:txBody>
        </p:sp>
        <p:sp>
          <p:nvSpPr>
            <p:cNvPr id="35" name="Rectangle 34">
              <a:extLst>
                <a:ext uri="{FF2B5EF4-FFF2-40B4-BE49-F238E27FC236}">
                  <a16:creationId xmlns:a16="http://schemas.microsoft.com/office/drawing/2014/main" id="{60FCA838-993F-33DF-1ABD-1D80472621B7}"/>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1</a:t>
              </a:r>
            </a:p>
          </p:txBody>
        </p:sp>
        <p:sp>
          <p:nvSpPr>
            <p:cNvPr id="36" name="Rectangle 35">
              <a:extLst>
                <a:ext uri="{FF2B5EF4-FFF2-40B4-BE49-F238E27FC236}">
                  <a16:creationId xmlns:a16="http://schemas.microsoft.com/office/drawing/2014/main" id="{65DCCB1F-BB2A-1F2C-EB9E-85B8343D96FE}"/>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cxnSp>
          <p:nvCxnSpPr>
            <p:cNvPr id="37" name="Connector: Curved 36">
              <a:extLst>
                <a:ext uri="{FF2B5EF4-FFF2-40B4-BE49-F238E27FC236}">
                  <a16:creationId xmlns:a16="http://schemas.microsoft.com/office/drawing/2014/main" id="{550B8658-971B-2122-8641-A7EDDF94FC9E}"/>
                </a:ext>
              </a:extLst>
            </p:cNvPr>
            <p:cNvCxnSpPr>
              <a:cxnSpLocks/>
              <a:stCxn id="32" idx="2"/>
              <a:endCxn id="35" idx="1"/>
            </p:cNvCxnSpPr>
            <p:nvPr/>
          </p:nvCxnSpPr>
          <p:spPr>
            <a:xfrm rot="5400000">
              <a:off x="5126143" y="2609905"/>
              <a:ext cx="1334313" cy="1567343"/>
            </a:xfrm>
            <a:prstGeom prst="curvedConnector4">
              <a:avLst>
                <a:gd name="adj1" fmla="val 37426"/>
                <a:gd name="adj2" fmla="val 127163"/>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653091D-CA46-C3EA-FE16-0272C7FB62CE}"/>
                </a:ext>
              </a:extLst>
            </p:cNvPr>
            <p:cNvCxnSpPr>
              <a:cxnSpLocks/>
              <a:endCxn id="34" idx="1"/>
            </p:cNvCxnSpPr>
            <p:nvPr/>
          </p:nvCxnSpPr>
          <p:spPr>
            <a:xfrm rot="16200000" flipH="1">
              <a:off x="7731039" y="2973545"/>
              <a:ext cx="902048" cy="399874"/>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Connector: Curved 39">
            <a:extLst>
              <a:ext uri="{FF2B5EF4-FFF2-40B4-BE49-F238E27FC236}">
                <a16:creationId xmlns:a16="http://schemas.microsoft.com/office/drawing/2014/main" id="{A11BB564-F458-5D4D-2292-73C7DDA897BB}"/>
              </a:ext>
            </a:extLst>
          </p:cNvPr>
          <p:cNvCxnSpPr>
            <a:cxnSpLocks/>
            <a:endCxn id="33" idx="3"/>
          </p:cNvCxnSpPr>
          <p:nvPr/>
        </p:nvCxnSpPr>
        <p:spPr>
          <a:xfrm rot="10800000" flipV="1">
            <a:off x="473977" y="1340141"/>
            <a:ext cx="4365946" cy="1168165"/>
          </a:xfrm>
          <a:prstGeom prst="curvedConnector3">
            <a:avLst>
              <a:gd name="adj1" fmla="val 67647"/>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A170825-AE34-C214-CF78-BF3E8C8E3705}"/>
              </a:ext>
            </a:extLst>
          </p:cNvPr>
          <p:cNvSpPr/>
          <p:nvPr/>
        </p:nvSpPr>
        <p:spPr>
          <a:xfrm>
            <a:off x="8657439" y="2290193"/>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lp3</a:t>
            </a:r>
          </a:p>
        </p:txBody>
      </p:sp>
      <p:sp>
        <p:nvSpPr>
          <p:cNvPr id="44" name="Rectangle 43">
            <a:extLst>
              <a:ext uri="{FF2B5EF4-FFF2-40B4-BE49-F238E27FC236}">
                <a16:creationId xmlns:a16="http://schemas.microsoft.com/office/drawing/2014/main" id="{2333F890-ED01-8761-68B4-7E6DD1C5164A}"/>
              </a:ext>
            </a:extLst>
          </p:cNvPr>
          <p:cNvSpPr/>
          <p:nvPr/>
        </p:nvSpPr>
        <p:spPr>
          <a:xfrm>
            <a:off x="5469468" y="3406392"/>
            <a:ext cx="2901772"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3</a:t>
            </a:r>
          </a:p>
        </p:txBody>
      </p:sp>
      <p:cxnSp>
        <p:nvCxnSpPr>
          <p:cNvPr id="47" name="Connector: Curved 46">
            <a:extLst>
              <a:ext uri="{FF2B5EF4-FFF2-40B4-BE49-F238E27FC236}">
                <a16:creationId xmlns:a16="http://schemas.microsoft.com/office/drawing/2014/main" id="{B2A64E9C-2664-795A-3CFF-C94ECAAC93EF}"/>
              </a:ext>
            </a:extLst>
          </p:cNvPr>
          <p:cNvCxnSpPr>
            <a:cxnSpLocks/>
            <a:stCxn id="43" idx="2"/>
            <a:endCxn id="44" idx="0"/>
          </p:cNvCxnSpPr>
          <p:nvPr/>
        </p:nvCxnSpPr>
        <p:spPr>
          <a:xfrm rot="5400000">
            <a:off x="7771887" y="1874888"/>
            <a:ext cx="679972" cy="2383037"/>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7A1C4D4-A63D-5F67-D09C-47D3A68B0E6F}"/>
              </a:ext>
            </a:extLst>
          </p:cNvPr>
          <p:cNvCxnSpPr>
            <a:cxnSpLocks/>
            <a:stCxn id="20" idx="6"/>
            <a:endCxn id="43" idx="0"/>
          </p:cNvCxnSpPr>
          <p:nvPr/>
        </p:nvCxnSpPr>
        <p:spPr>
          <a:xfrm>
            <a:off x="7692705" y="941432"/>
            <a:ext cx="1610686" cy="1348761"/>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339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B2CFE-407B-9A3B-9698-0CC8BDDD22E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A44A44C5-0BEB-2A5B-62C7-692A8A5A73D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9703A43B-DD24-642B-2B8C-E6AB54DE9AE0}"/>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48D2482C-1F4A-78C4-8DCE-41D1B7659386}"/>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8" name="Rectangle 7">
            <a:extLst>
              <a:ext uri="{FF2B5EF4-FFF2-40B4-BE49-F238E27FC236}">
                <a16:creationId xmlns:a16="http://schemas.microsoft.com/office/drawing/2014/main" id="{A62C626F-366C-E25A-10CD-DBE6195EF7D9}"/>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9" name="Rectangle 8">
            <a:extLst>
              <a:ext uri="{FF2B5EF4-FFF2-40B4-BE49-F238E27FC236}">
                <a16:creationId xmlns:a16="http://schemas.microsoft.com/office/drawing/2014/main" id="{B5F33451-1F84-8881-C1EE-CC2D3FC70C9B}"/>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10" name="Rectangle 9">
            <a:extLst>
              <a:ext uri="{FF2B5EF4-FFF2-40B4-BE49-F238E27FC236}">
                <a16:creationId xmlns:a16="http://schemas.microsoft.com/office/drawing/2014/main" id="{8DB1DFDB-6C5E-2E47-1B90-58FAA035D006}"/>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12" name="Rectangle 11">
            <a:extLst>
              <a:ext uri="{FF2B5EF4-FFF2-40B4-BE49-F238E27FC236}">
                <a16:creationId xmlns:a16="http://schemas.microsoft.com/office/drawing/2014/main" id="{51461156-1E64-430B-3CAF-2BC852A231DD}"/>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20" name="Oval 19">
            <a:extLst>
              <a:ext uri="{FF2B5EF4-FFF2-40B4-BE49-F238E27FC236}">
                <a16:creationId xmlns:a16="http://schemas.microsoft.com/office/drawing/2014/main" id="{5637EFF3-6B3A-4780-E793-2ECBB656FA42}"/>
              </a:ext>
            </a:extLst>
          </p:cNvPr>
          <p:cNvSpPr/>
          <p:nvPr/>
        </p:nvSpPr>
        <p:spPr>
          <a:xfrm>
            <a:off x="4200788" y="402207"/>
            <a:ext cx="3491917" cy="1078450"/>
          </a:xfrm>
          <a:prstGeom prst="ellipse">
            <a:avLst/>
          </a:prstGeom>
          <a:solidFill>
            <a:schemeClr val="accent5"/>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panose="02000000000000000000" pitchFamily="2" charset="0"/>
                <a:ea typeface="Roboto" panose="02000000000000000000" pitchFamily="2" charset="0"/>
              </a:rPr>
              <a:t>Index</a:t>
            </a:r>
          </a:p>
        </p:txBody>
      </p:sp>
      <p:cxnSp>
        <p:nvCxnSpPr>
          <p:cNvPr id="21" name="Connector: Curved 20">
            <a:extLst>
              <a:ext uri="{FF2B5EF4-FFF2-40B4-BE49-F238E27FC236}">
                <a16:creationId xmlns:a16="http://schemas.microsoft.com/office/drawing/2014/main" id="{C013BE05-2000-5EA3-085B-757226CD651A}"/>
              </a:ext>
            </a:extLst>
          </p:cNvPr>
          <p:cNvCxnSpPr>
            <a:cxnSpLocks/>
            <a:stCxn id="20" idx="4"/>
            <a:endCxn id="7" idx="0"/>
          </p:cNvCxnSpPr>
          <p:nvPr/>
        </p:nvCxnSpPr>
        <p:spPr>
          <a:xfrm rot="16200000" flipH="1">
            <a:off x="5857090" y="1570313"/>
            <a:ext cx="809536" cy="630223"/>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22F2283A-0F6C-5A32-D566-FF761F83BDD2}"/>
              </a:ext>
            </a:extLst>
          </p:cNvPr>
          <p:cNvCxnSpPr>
            <a:cxnSpLocks/>
            <a:stCxn id="20" idx="5"/>
          </p:cNvCxnSpPr>
          <p:nvPr/>
        </p:nvCxnSpPr>
        <p:spPr>
          <a:xfrm rot="16200000" flipH="1">
            <a:off x="7109295" y="1394753"/>
            <a:ext cx="959543" cy="815480"/>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D12AD414-D632-62A6-1E98-41A6CFF85222}"/>
              </a:ext>
            </a:extLst>
          </p:cNvPr>
          <p:cNvGrpSpPr/>
          <p:nvPr/>
        </p:nvGrpSpPr>
        <p:grpSpPr>
          <a:xfrm>
            <a:off x="-6094604" y="1853967"/>
            <a:ext cx="7860486" cy="2432807"/>
            <a:chOff x="2088858" y="1853967"/>
            <a:chExt cx="7860486" cy="2432807"/>
          </a:xfrm>
        </p:grpSpPr>
        <p:sp>
          <p:nvSpPr>
            <p:cNvPr id="29" name="Rectangle 28">
              <a:extLst>
                <a:ext uri="{FF2B5EF4-FFF2-40B4-BE49-F238E27FC236}">
                  <a16:creationId xmlns:a16="http://schemas.microsoft.com/office/drawing/2014/main" id="{E4D856F5-EA0D-B05A-A1B0-75D69397A88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0" name="Rectangle 29">
              <a:extLst>
                <a:ext uri="{FF2B5EF4-FFF2-40B4-BE49-F238E27FC236}">
                  <a16:creationId xmlns:a16="http://schemas.microsoft.com/office/drawing/2014/main" id="{C462BE32-A47B-AB81-0CFB-9C1B884E287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1" name="Rectangle 30">
              <a:extLst>
                <a:ext uri="{FF2B5EF4-FFF2-40B4-BE49-F238E27FC236}">
                  <a16:creationId xmlns:a16="http://schemas.microsoft.com/office/drawing/2014/main" id="{8E84CC4F-B050-F3D9-20AB-729975087EB7}"/>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2" name="Rectangle 31">
              <a:extLst>
                <a:ext uri="{FF2B5EF4-FFF2-40B4-BE49-F238E27FC236}">
                  <a16:creationId xmlns:a16="http://schemas.microsoft.com/office/drawing/2014/main" id="{E2FC4548-33D3-3A5B-D5D8-9E264C130077}"/>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lp1</a:t>
              </a:r>
            </a:p>
          </p:txBody>
        </p:sp>
        <p:sp>
          <p:nvSpPr>
            <p:cNvPr id="33" name="Rectangle 32">
              <a:extLst>
                <a:ext uri="{FF2B5EF4-FFF2-40B4-BE49-F238E27FC236}">
                  <a16:creationId xmlns:a16="http://schemas.microsoft.com/office/drawing/2014/main" id="{55BEA04E-48AD-4ED9-5187-098850AA2F3A}"/>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lp2</a:t>
              </a:r>
            </a:p>
          </p:txBody>
        </p:sp>
        <p:sp>
          <p:nvSpPr>
            <p:cNvPr id="34" name="Rectangle 33">
              <a:extLst>
                <a:ext uri="{FF2B5EF4-FFF2-40B4-BE49-F238E27FC236}">
                  <a16:creationId xmlns:a16="http://schemas.microsoft.com/office/drawing/2014/main" id="{AFF8830A-20E6-4E7C-7594-2F0F9953CA67}"/>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2</a:t>
              </a:r>
            </a:p>
          </p:txBody>
        </p:sp>
        <p:sp>
          <p:nvSpPr>
            <p:cNvPr id="35" name="Rectangle 34">
              <a:extLst>
                <a:ext uri="{FF2B5EF4-FFF2-40B4-BE49-F238E27FC236}">
                  <a16:creationId xmlns:a16="http://schemas.microsoft.com/office/drawing/2014/main" id="{60FCA838-993F-33DF-1ABD-1D80472621B7}"/>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1</a:t>
              </a:r>
            </a:p>
          </p:txBody>
        </p:sp>
        <p:sp>
          <p:nvSpPr>
            <p:cNvPr id="36" name="Rectangle 35">
              <a:extLst>
                <a:ext uri="{FF2B5EF4-FFF2-40B4-BE49-F238E27FC236}">
                  <a16:creationId xmlns:a16="http://schemas.microsoft.com/office/drawing/2014/main" id="{65DCCB1F-BB2A-1F2C-EB9E-85B8343D96FE}"/>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cxnSp>
          <p:nvCxnSpPr>
            <p:cNvPr id="37" name="Connector: Curved 36">
              <a:extLst>
                <a:ext uri="{FF2B5EF4-FFF2-40B4-BE49-F238E27FC236}">
                  <a16:creationId xmlns:a16="http://schemas.microsoft.com/office/drawing/2014/main" id="{550B8658-971B-2122-8641-A7EDDF94FC9E}"/>
                </a:ext>
              </a:extLst>
            </p:cNvPr>
            <p:cNvCxnSpPr>
              <a:cxnSpLocks/>
              <a:stCxn id="32" idx="2"/>
              <a:endCxn id="35" idx="1"/>
            </p:cNvCxnSpPr>
            <p:nvPr/>
          </p:nvCxnSpPr>
          <p:spPr>
            <a:xfrm rot="5400000">
              <a:off x="5126143" y="2609905"/>
              <a:ext cx="1334313" cy="1567343"/>
            </a:xfrm>
            <a:prstGeom prst="curvedConnector4">
              <a:avLst>
                <a:gd name="adj1" fmla="val 37426"/>
                <a:gd name="adj2" fmla="val 127163"/>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653091D-CA46-C3EA-FE16-0272C7FB62CE}"/>
                </a:ext>
              </a:extLst>
            </p:cNvPr>
            <p:cNvCxnSpPr>
              <a:cxnSpLocks/>
              <a:endCxn id="34" idx="1"/>
            </p:cNvCxnSpPr>
            <p:nvPr/>
          </p:nvCxnSpPr>
          <p:spPr>
            <a:xfrm rot="16200000" flipH="1">
              <a:off x="7731039" y="2973545"/>
              <a:ext cx="902048" cy="399874"/>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Connector: Curved 39">
            <a:extLst>
              <a:ext uri="{FF2B5EF4-FFF2-40B4-BE49-F238E27FC236}">
                <a16:creationId xmlns:a16="http://schemas.microsoft.com/office/drawing/2014/main" id="{A11BB564-F458-5D4D-2292-73C7DDA897BB}"/>
              </a:ext>
            </a:extLst>
          </p:cNvPr>
          <p:cNvCxnSpPr>
            <a:cxnSpLocks/>
            <a:endCxn id="33" idx="3"/>
          </p:cNvCxnSpPr>
          <p:nvPr/>
        </p:nvCxnSpPr>
        <p:spPr>
          <a:xfrm rot="10800000" flipV="1">
            <a:off x="473977" y="1340141"/>
            <a:ext cx="4365946" cy="1168165"/>
          </a:xfrm>
          <a:prstGeom prst="curvedConnector3">
            <a:avLst>
              <a:gd name="adj1" fmla="val 67647"/>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A170825-AE34-C214-CF78-BF3E8C8E3705}"/>
              </a:ext>
            </a:extLst>
          </p:cNvPr>
          <p:cNvSpPr/>
          <p:nvPr/>
        </p:nvSpPr>
        <p:spPr>
          <a:xfrm>
            <a:off x="8657439" y="2290193"/>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lp3</a:t>
            </a:r>
          </a:p>
        </p:txBody>
      </p:sp>
      <p:sp>
        <p:nvSpPr>
          <p:cNvPr id="44" name="Rectangle 43">
            <a:extLst>
              <a:ext uri="{FF2B5EF4-FFF2-40B4-BE49-F238E27FC236}">
                <a16:creationId xmlns:a16="http://schemas.microsoft.com/office/drawing/2014/main" id="{2333F890-ED01-8761-68B4-7E6DD1C5164A}"/>
              </a:ext>
            </a:extLst>
          </p:cNvPr>
          <p:cNvSpPr/>
          <p:nvPr/>
        </p:nvSpPr>
        <p:spPr>
          <a:xfrm>
            <a:off x="5469468" y="3406392"/>
            <a:ext cx="2901772"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3</a:t>
            </a:r>
          </a:p>
        </p:txBody>
      </p:sp>
      <p:cxnSp>
        <p:nvCxnSpPr>
          <p:cNvPr id="47" name="Connector: Curved 46">
            <a:extLst>
              <a:ext uri="{FF2B5EF4-FFF2-40B4-BE49-F238E27FC236}">
                <a16:creationId xmlns:a16="http://schemas.microsoft.com/office/drawing/2014/main" id="{B2A64E9C-2664-795A-3CFF-C94ECAAC93EF}"/>
              </a:ext>
            </a:extLst>
          </p:cNvPr>
          <p:cNvCxnSpPr>
            <a:cxnSpLocks/>
            <a:stCxn id="43" idx="2"/>
            <a:endCxn id="44" idx="0"/>
          </p:cNvCxnSpPr>
          <p:nvPr/>
        </p:nvCxnSpPr>
        <p:spPr>
          <a:xfrm rot="5400000">
            <a:off x="7771887" y="1874888"/>
            <a:ext cx="679972" cy="2383037"/>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7A1C4D4-A63D-5F67-D09C-47D3A68B0E6F}"/>
              </a:ext>
            </a:extLst>
          </p:cNvPr>
          <p:cNvCxnSpPr>
            <a:cxnSpLocks/>
            <a:stCxn id="20" idx="6"/>
            <a:endCxn id="43" idx="0"/>
          </p:cNvCxnSpPr>
          <p:nvPr/>
        </p:nvCxnSpPr>
        <p:spPr>
          <a:xfrm>
            <a:off x="7692705" y="941432"/>
            <a:ext cx="1610686" cy="1348761"/>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E5B91AD-1FC4-01BB-A540-001BA043ED80}"/>
              </a:ext>
            </a:extLst>
          </p:cNvPr>
          <p:cNvSpPr/>
          <p:nvPr/>
        </p:nvSpPr>
        <p:spPr>
          <a:xfrm>
            <a:off x="2088858" y="2730769"/>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lp4</a:t>
            </a:r>
          </a:p>
        </p:txBody>
      </p:sp>
      <p:sp>
        <p:nvSpPr>
          <p:cNvPr id="3" name="Rectangle 2">
            <a:extLst>
              <a:ext uri="{FF2B5EF4-FFF2-40B4-BE49-F238E27FC236}">
                <a16:creationId xmlns:a16="http://schemas.microsoft.com/office/drawing/2014/main" id="{F4A9C84F-2F82-9790-F57C-65309E9570CC}"/>
              </a:ext>
            </a:extLst>
          </p:cNvPr>
          <p:cNvSpPr/>
          <p:nvPr/>
        </p:nvSpPr>
        <p:spPr>
          <a:xfrm>
            <a:off x="3348566" y="3406391"/>
            <a:ext cx="2120901"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4</a:t>
            </a:r>
          </a:p>
        </p:txBody>
      </p:sp>
      <p:cxnSp>
        <p:nvCxnSpPr>
          <p:cNvPr id="11" name="Connector: Curved 10">
            <a:extLst>
              <a:ext uri="{FF2B5EF4-FFF2-40B4-BE49-F238E27FC236}">
                <a16:creationId xmlns:a16="http://schemas.microsoft.com/office/drawing/2014/main" id="{3C72ECB1-DAB7-ABEB-2446-DD3D4A78DED6}"/>
              </a:ext>
            </a:extLst>
          </p:cNvPr>
          <p:cNvCxnSpPr>
            <a:cxnSpLocks/>
            <a:stCxn id="2" idx="3"/>
            <a:endCxn id="3" idx="1"/>
          </p:cNvCxnSpPr>
          <p:nvPr/>
        </p:nvCxnSpPr>
        <p:spPr>
          <a:xfrm flipH="1">
            <a:off x="3348566" y="2948883"/>
            <a:ext cx="32196" cy="675622"/>
          </a:xfrm>
          <a:prstGeom prst="curvedConnector5">
            <a:avLst>
              <a:gd name="adj1" fmla="val -710026"/>
              <a:gd name="adj2" fmla="val 50000"/>
              <a:gd name="adj3" fmla="val 810026"/>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71A9D1D4-2A20-E171-72DC-7E1D038D22B3}"/>
              </a:ext>
            </a:extLst>
          </p:cNvPr>
          <p:cNvCxnSpPr>
            <a:cxnSpLocks/>
            <a:stCxn id="20" idx="4"/>
            <a:endCxn id="2" idx="0"/>
          </p:cNvCxnSpPr>
          <p:nvPr/>
        </p:nvCxnSpPr>
        <p:spPr>
          <a:xfrm rot="5400000">
            <a:off x="3715723" y="499745"/>
            <a:ext cx="1250112" cy="3211937"/>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4748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F5985C-4CD0-B361-14C4-5E396095C305}"/>
              </a:ext>
            </a:extLst>
          </p:cNvPr>
          <p:cNvPicPr>
            <a:picLocks noChangeAspect="1"/>
          </p:cNvPicPr>
          <p:nvPr/>
        </p:nvPicPr>
        <p:blipFill>
          <a:blip r:embed="rId2"/>
          <a:stretch>
            <a:fillRect/>
          </a:stretch>
        </p:blipFill>
        <p:spPr>
          <a:xfrm>
            <a:off x="568009" y="1335498"/>
            <a:ext cx="11156647" cy="3901778"/>
          </a:xfrm>
          <a:prstGeom prst="rect">
            <a:avLst/>
          </a:prstGeom>
          <a:ln>
            <a:solidFill>
              <a:schemeClr val="tx1">
                <a:lumMod val="60000"/>
                <a:lumOff val="40000"/>
              </a:schemeClr>
            </a:solidFill>
          </a:ln>
        </p:spPr>
      </p:pic>
    </p:spTree>
    <p:extLst>
      <p:ext uri="{BB962C8B-B14F-4D97-AF65-F5344CB8AC3E}">
        <p14:creationId xmlns:p14="http://schemas.microsoft.com/office/powerpoint/2010/main" val="18864727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4. Page layout of a heap table file.">
            <a:extLst>
              <a:ext uri="{FF2B5EF4-FFF2-40B4-BE49-F238E27FC236}">
                <a16:creationId xmlns:a16="http://schemas.microsoft.com/office/drawing/2014/main" id="{82847928-E654-762C-3D09-DF48408598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1755"/>
          <a:stretch/>
        </p:blipFill>
        <p:spPr bwMode="auto">
          <a:xfrm>
            <a:off x="2065409" y="362500"/>
            <a:ext cx="4977149" cy="6132999"/>
          </a:xfrm>
          <a:prstGeom prst="rect">
            <a:avLst/>
          </a:prstGeom>
          <a:solidFill>
            <a:srgbClr val="FFFFFF"/>
          </a:solidFill>
        </p:spPr>
      </p:pic>
    </p:spTree>
    <p:extLst>
      <p:ext uri="{BB962C8B-B14F-4D97-AF65-F5344CB8AC3E}">
        <p14:creationId xmlns:p14="http://schemas.microsoft.com/office/powerpoint/2010/main" val="2080799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303E8-6FA7-41C5-A593-B261BBFB040D}"/>
              </a:ext>
            </a:extLst>
          </p:cNvPr>
          <p:cNvSpPr>
            <a:spLocks noGrp="1"/>
          </p:cNvSpPr>
          <p:nvPr>
            <p:ph idx="1"/>
          </p:nvPr>
        </p:nvSpPr>
        <p:spPr>
          <a:xfrm>
            <a:off x="340297" y="2704795"/>
            <a:ext cx="11612891" cy="1448410"/>
          </a:xfrm>
        </p:spPr>
        <p:txBody>
          <a:bodyPr vert="horz" lIns="91440" tIns="45720" rIns="91440" bIns="45720" rtlCol="0" anchor="t">
            <a:normAutofit fontScale="77500" lnSpcReduction="20000"/>
          </a:bodyPr>
          <a:lstStyle/>
          <a:p>
            <a:pPr marL="0" indent="0" algn="ctr">
              <a:lnSpc>
                <a:spcPct val="120000"/>
              </a:lnSpc>
              <a:buNone/>
            </a:pPr>
            <a:r>
              <a:rPr lang="en-US" sz="8000" b="1"/>
              <a:t>Transaction Log ≈ Write Ahead Log</a:t>
            </a:r>
          </a:p>
        </p:txBody>
      </p:sp>
      <p:sp>
        <p:nvSpPr>
          <p:cNvPr id="7" name="TextBox 6">
            <a:extLst>
              <a:ext uri="{FF2B5EF4-FFF2-40B4-BE49-F238E27FC236}">
                <a16:creationId xmlns:a16="http://schemas.microsoft.com/office/drawing/2014/main" id="{FFCD3DCC-D242-5C75-18CF-9D44EF93DDC4}"/>
              </a:ext>
            </a:extLst>
          </p:cNvPr>
          <p:cNvSpPr txBox="1"/>
          <p:nvPr/>
        </p:nvSpPr>
        <p:spPr>
          <a:xfrm>
            <a:off x="2507256" y="3701440"/>
            <a:ext cx="2002298" cy="461665"/>
          </a:xfrm>
          <a:prstGeom prst="rect">
            <a:avLst/>
          </a:prstGeom>
          <a:noFill/>
        </p:spPr>
        <p:txBody>
          <a:bodyPr wrap="square">
            <a:spAutoFit/>
          </a:bodyPr>
          <a:lstStyle/>
          <a:p>
            <a:r>
              <a:rPr lang="en-US" sz="2400" b="0" dirty="0">
                <a:latin typeface="Calibri" panose="020F0502020204030204" pitchFamily="34" charset="0"/>
              </a:rPr>
              <a:t>SQL Server</a:t>
            </a:r>
          </a:p>
        </p:txBody>
      </p:sp>
      <p:sp>
        <p:nvSpPr>
          <p:cNvPr id="8" name="TextBox 7">
            <a:extLst>
              <a:ext uri="{FF2B5EF4-FFF2-40B4-BE49-F238E27FC236}">
                <a16:creationId xmlns:a16="http://schemas.microsoft.com/office/drawing/2014/main" id="{E310187B-336A-CC89-2AF0-5DC0B4D03463}"/>
              </a:ext>
            </a:extLst>
          </p:cNvPr>
          <p:cNvSpPr txBox="1"/>
          <p:nvPr/>
        </p:nvSpPr>
        <p:spPr>
          <a:xfrm>
            <a:off x="7937065" y="3647423"/>
            <a:ext cx="2173908" cy="461665"/>
          </a:xfrm>
          <a:prstGeom prst="rect">
            <a:avLst/>
          </a:prstGeom>
          <a:noFill/>
        </p:spPr>
        <p:txBody>
          <a:bodyPr wrap="square">
            <a:spAutoFit/>
          </a:bodyPr>
          <a:lstStyle/>
          <a:p>
            <a:r>
              <a:rPr lang="en-US" sz="2400" b="0" dirty="0">
                <a:latin typeface="Calibri" panose="020F0502020204030204" pitchFamily="34" charset="0"/>
              </a:rPr>
              <a:t>PostgreSQL</a:t>
            </a:r>
          </a:p>
        </p:txBody>
      </p:sp>
    </p:spTree>
    <p:extLst>
      <p:ext uri="{BB962C8B-B14F-4D97-AF65-F5344CB8AC3E}">
        <p14:creationId xmlns:p14="http://schemas.microsoft.com/office/powerpoint/2010/main" val="1789531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F82F0A-C13E-E4A3-3A7B-8A71211740ED}"/>
              </a:ext>
            </a:extLst>
          </p:cNvPr>
          <p:cNvGrpSpPr/>
          <p:nvPr/>
        </p:nvGrpSpPr>
        <p:grpSpPr>
          <a:xfrm>
            <a:off x="7767478" y="624347"/>
            <a:ext cx="678427" cy="5471654"/>
            <a:chOff x="6882575" y="444909"/>
            <a:chExt cx="678427" cy="5471654"/>
          </a:xfrm>
        </p:grpSpPr>
        <p:sp>
          <p:nvSpPr>
            <p:cNvPr id="2" name="Rectangle 1">
              <a:extLst>
                <a:ext uri="{FF2B5EF4-FFF2-40B4-BE49-F238E27FC236}">
                  <a16:creationId xmlns:a16="http://schemas.microsoft.com/office/drawing/2014/main" id="{42A85933-8A6A-F04E-8904-CC05B36DC7BA}"/>
                </a:ext>
              </a:extLst>
            </p:cNvPr>
            <p:cNvSpPr/>
            <p:nvPr/>
          </p:nvSpPr>
          <p:spPr>
            <a:xfrm>
              <a:off x="6882577" y="444909"/>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4FD4051B-F14C-736F-78AC-359C8BCE4943}"/>
                </a:ext>
              </a:extLst>
            </p:cNvPr>
            <p:cNvSpPr/>
            <p:nvPr/>
          </p:nvSpPr>
          <p:spPr>
            <a:xfrm>
              <a:off x="6882576" y="1379957"/>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CA113A55-AC94-A449-E217-0344BBFED3AC}"/>
                </a:ext>
              </a:extLst>
            </p:cNvPr>
            <p:cNvSpPr/>
            <p:nvPr/>
          </p:nvSpPr>
          <p:spPr>
            <a:xfrm>
              <a:off x="6882575" y="2315005"/>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3A2ACF52-480F-CA16-C7D0-D601B64C02F7}"/>
                </a:ext>
              </a:extLst>
            </p:cNvPr>
            <p:cNvSpPr/>
            <p:nvPr/>
          </p:nvSpPr>
          <p:spPr>
            <a:xfrm>
              <a:off x="6882575" y="3250053"/>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61E27663-EAA2-C209-D490-492EE0B696B8}"/>
                </a:ext>
              </a:extLst>
            </p:cNvPr>
            <p:cNvSpPr/>
            <p:nvPr/>
          </p:nvSpPr>
          <p:spPr>
            <a:xfrm>
              <a:off x="6882575" y="4185101"/>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11A6CBCB-8DEF-FF74-BEA8-E9EA2FDE75D6}"/>
                </a:ext>
              </a:extLst>
            </p:cNvPr>
            <p:cNvSpPr/>
            <p:nvPr/>
          </p:nvSpPr>
          <p:spPr>
            <a:xfrm>
              <a:off x="6882575" y="5120150"/>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grpSp>
      <p:graphicFrame>
        <p:nvGraphicFramePr>
          <p:cNvPr id="12" name="Table 11">
            <a:extLst>
              <a:ext uri="{FF2B5EF4-FFF2-40B4-BE49-F238E27FC236}">
                <a16:creationId xmlns:a16="http://schemas.microsoft.com/office/drawing/2014/main" id="{56430FBE-496A-19C2-585E-F26CBE3533F7}"/>
              </a:ext>
            </a:extLst>
          </p:cNvPr>
          <p:cNvGraphicFramePr>
            <a:graphicFrameLocks noGrp="1"/>
          </p:cNvGraphicFramePr>
          <p:nvPr/>
        </p:nvGraphicFramePr>
        <p:xfrm>
          <a:off x="852129" y="1539729"/>
          <a:ext cx="5764981" cy="2219960"/>
        </p:xfrm>
        <a:graphic>
          <a:graphicData uri="http://schemas.openxmlformats.org/drawingml/2006/table">
            <a:tbl>
              <a:tblPr firstRow="1" bandRow="1">
                <a:tableStyleId>{7DF18680-E054-41AD-8BC1-D1AEF772440D}</a:tableStyleId>
              </a:tblPr>
              <a:tblGrid>
                <a:gridCol w="711200">
                  <a:extLst>
                    <a:ext uri="{9D8B030D-6E8A-4147-A177-3AD203B41FA5}">
                      <a16:colId xmlns:a16="http://schemas.microsoft.com/office/drawing/2014/main" val="1969600695"/>
                    </a:ext>
                  </a:extLst>
                </a:gridCol>
                <a:gridCol w="924232">
                  <a:extLst>
                    <a:ext uri="{9D8B030D-6E8A-4147-A177-3AD203B41FA5}">
                      <a16:colId xmlns:a16="http://schemas.microsoft.com/office/drawing/2014/main" val="1739483373"/>
                    </a:ext>
                  </a:extLst>
                </a:gridCol>
                <a:gridCol w="1795083">
                  <a:extLst>
                    <a:ext uri="{9D8B030D-6E8A-4147-A177-3AD203B41FA5}">
                      <a16:colId xmlns:a16="http://schemas.microsoft.com/office/drawing/2014/main" val="681677266"/>
                    </a:ext>
                  </a:extLst>
                </a:gridCol>
                <a:gridCol w="2334466">
                  <a:extLst>
                    <a:ext uri="{9D8B030D-6E8A-4147-A177-3AD203B41FA5}">
                      <a16:colId xmlns:a16="http://schemas.microsoft.com/office/drawing/2014/main" val="2571096439"/>
                    </a:ext>
                  </a:extLst>
                </a:gridCol>
              </a:tblGrid>
              <a:tr h="0">
                <a:tc>
                  <a:txBody>
                    <a:bodyPr/>
                    <a:lstStyle/>
                    <a:p>
                      <a:r>
                        <a:rPr lang="en-US" err="1"/>
                        <a:t>xmin</a:t>
                      </a:r>
                      <a:endParaRPr lang="en-US"/>
                    </a:p>
                  </a:txBody>
                  <a:tcPr/>
                </a:tc>
                <a:tc>
                  <a:txBody>
                    <a:bodyPr/>
                    <a:lstStyle/>
                    <a:p>
                      <a:r>
                        <a:rPr lang="en-US" err="1"/>
                        <a:t>xmax</a:t>
                      </a:r>
                      <a:endParaRPr lang="en-US"/>
                    </a:p>
                  </a:txBody>
                  <a:tcPr/>
                </a:tc>
                <a:tc>
                  <a:txBody>
                    <a:bodyPr/>
                    <a:lstStyle/>
                    <a:p>
                      <a:pPr algn="ctr"/>
                      <a:r>
                        <a:rPr lang="en-US"/>
                        <a:t>ID</a:t>
                      </a:r>
                    </a:p>
                  </a:txBody>
                  <a:tcPr/>
                </a:tc>
                <a:tc>
                  <a:txBody>
                    <a:bodyPr/>
                    <a:lstStyle/>
                    <a:p>
                      <a:pPr algn="ctr"/>
                      <a:r>
                        <a:rPr lang="en-US"/>
                        <a:t>User data…</a:t>
                      </a:r>
                    </a:p>
                  </a:txBody>
                  <a:tcPr/>
                </a:tc>
                <a:extLst>
                  <a:ext uri="{0D108BD9-81ED-4DB2-BD59-A6C34878D82A}">
                    <a16:rowId xmlns:a16="http://schemas.microsoft.com/office/drawing/2014/main" val="238314419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4905590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7704177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3024819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196490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23914537"/>
                  </a:ext>
                </a:extLst>
              </a:tr>
            </a:tbl>
          </a:graphicData>
        </a:graphic>
      </p:graphicFrame>
      <p:cxnSp>
        <p:nvCxnSpPr>
          <p:cNvPr id="14" name="Straight Arrow Connector 13">
            <a:extLst>
              <a:ext uri="{FF2B5EF4-FFF2-40B4-BE49-F238E27FC236}">
                <a16:creationId xmlns:a16="http://schemas.microsoft.com/office/drawing/2014/main" id="{282B184C-39F8-1425-802E-8E772CB45772}"/>
              </a:ext>
            </a:extLst>
          </p:cNvPr>
          <p:cNvCxnSpPr>
            <a:cxnSpLocks/>
          </p:cNvCxnSpPr>
          <p:nvPr/>
        </p:nvCxnSpPr>
        <p:spPr>
          <a:xfrm>
            <a:off x="9763347" y="1625270"/>
            <a:ext cx="0" cy="4404853"/>
          </a:xfrm>
          <a:prstGeom prst="straightConnector1">
            <a:avLst/>
          </a:prstGeom>
          <a:ln w="5715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9AAE59-4A72-46E7-0CD3-B1D7733DADB1}"/>
              </a:ext>
            </a:extLst>
          </p:cNvPr>
          <p:cNvSpPr txBox="1"/>
          <p:nvPr/>
        </p:nvSpPr>
        <p:spPr>
          <a:xfrm flipH="1">
            <a:off x="8776763" y="1051428"/>
            <a:ext cx="2032163" cy="369332"/>
          </a:xfrm>
          <a:prstGeom prst="rect">
            <a:avLst/>
          </a:prstGeom>
          <a:noFill/>
        </p:spPr>
        <p:txBody>
          <a:bodyPr wrap="square" rtlCol="0">
            <a:spAutoFit/>
          </a:bodyPr>
          <a:lstStyle/>
          <a:p>
            <a:pPr algn="l"/>
            <a:r>
              <a:rPr lang="en-US" b="0" i="0">
                <a:latin typeface="Roboto" panose="02000000000000000000" pitchFamily="2" charset="0"/>
                <a:ea typeface="Roboto" panose="02000000000000000000" pitchFamily="2" charset="0"/>
              </a:rPr>
              <a:t>Sequential Scan</a:t>
            </a:r>
          </a:p>
        </p:txBody>
      </p:sp>
      <p:sp>
        <p:nvSpPr>
          <p:cNvPr id="17" name="TextBox 16">
            <a:extLst>
              <a:ext uri="{FF2B5EF4-FFF2-40B4-BE49-F238E27FC236}">
                <a16:creationId xmlns:a16="http://schemas.microsoft.com/office/drawing/2014/main" id="{6A47DAF0-5899-2AED-340D-6EA6F92F1BE9}"/>
              </a:ext>
            </a:extLst>
          </p:cNvPr>
          <p:cNvSpPr txBox="1"/>
          <p:nvPr/>
        </p:nvSpPr>
        <p:spPr>
          <a:xfrm flipH="1">
            <a:off x="896243" y="4364539"/>
            <a:ext cx="5553789" cy="769441"/>
          </a:xfrm>
          <a:prstGeom prst="rect">
            <a:avLst/>
          </a:prstGeom>
          <a:noFill/>
        </p:spPr>
        <p:txBody>
          <a:bodyPr wrap="square" rtlCol="0">
            <a:spAutoFit/>
          </a:bodyPr>
          <a:lstStyle/>
          <a:p>
            <a:pPr algn="l"/>
            <a:r>
              <a:rPr lang="en-US" sz="4400" b="0" i="0">
                <a:latin typeface="Source Sans Pro" panose="020B0503030403020204" pitchFamily="34" charset="0"/>
                <a:ea typeface="Source Sans Pro" panose="020B0503030403020204" pitchFamily="34" charset="0"/>
              </a:rPr>
              <a:t>SELECT a, b, c FROM t;</a:t>
            </a:r>
          </a:p>
        </p:txBody>
      </p:sp>
      <p:grpSp>
        <p:nvGrpSpPr>
          <p:cNvPr id="18" name="Group 17">
            <a:extLst>
              <a:ext uri="{FF2B5EF4-FFF2-40B4-BE49-F238E27FC236}">
                <a16:creationId xmlns:a16="http://schemas.microsoft.com/office/drawing/2014/main" id="{F32EC450-3181-2F3F-3204-61C971A4D7E2}"/>
              </a:ext>
            </a:extLst>
          </p:cNvPr>
          <p:cNvGrpSpPr/>
          <p:nvPr/>
        </p:nvGrpSpPr>
        <p:grpSpPr>
          <a:xfrm>
            <a:off x="7767475" y="624347"/>
            <a:ext cx="678427" cy="5471654"/>
            <a:chOff x="6882575" y="444909"/>
            <a:chExt cx="678427" cy="5471654"/>
          </a:xfrm>
        </p:grpSpPr>
        <p:sp>
          <p:nvSpPr>
            <p:cNvPr id="19" name="Rectangle 18">
              <a:extLst>
                <a:ext uri="{FF2B5EF4-FFF2-40B4-BE49-F238E27FC236}">
                  <a16:creationId xmlns:a16="http://schemas.microsoft.com/office/drawing/2014/main" id="{45B757A0-645E-7542-AE4D-7F263D9EF87F}"/>
                </a:ext>
              </a:extLst>
            </p:cNvPr>
            <p:cNvSpPr/>
            <p:nvPr/>
          </p:nvSpPr>
          <p:spPr>
            <a:xfrm>
              <a:off x="6882577" y="444909"/>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0" name="Rectangle 19">
              <a:extLst>
                <a:ext uri="{FF2B5EF4-FFF2-40B4-BE49-F238E27FC236}">
                  <a16:creationId xmlns:a16="http://schemas.microsoft.com/office/drawing/2014/main" id="{E0BD4C93-FBC6-44DA-C789-231799763F2B}"/>
                </a:ext>
              </a:extLst>
            </p:cNvPr>
            <p:cNvSpPr/>
            <p:nvPr/>
          </p:nvSpPr>
          <p:spPr>
            <a:xfrm>
              <a:off x="6882576" y="1379957"/>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00EE0E69-71E0-7DA2-9156-872B9DBE7DF7}"/>
                </a:ext>
              </a:extLst>
            </p:cNvPr>
            <p:cNvSpPr/>
            <p:nvPr/>
          </p:nvSpPr>
          <p:spPr>
            <a:xfrm>
              <a:off x="6882575" y="2315005"/>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2" name="Rectangle 21">
              <a:extLst>
                <a:ext uri="{FF2B5EF4-FFF2-40B4-BE49-F238E27FC236}">
                  <a16:creationId xmlns:a16="http://schemas.microsoft.com/office/drawing/2014/main" id="{E21B7BAC-8C3A-55BA-87FF-22214F562C3A}"/>
                </a:ext>
              </a:extLst>
            </p:cNvPr>
            <p:cNvSpPr/>
            <p:nvPr/>
          </p:nvSpPr>
          <p:spPr>
            <a:xfrm>
              <a:off x="6882575" y="3250053"/>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A5DEBB71-E7CC-CAB0-02D2-3D78F696DFF3}"/>
                </a:ext>
              </a:extLst>
            </p:cNvPr>
            <p:cNvSpPr/>
            <p:nvPr/>
          </p:nvSpPr>
          <p:spPr>
            <a:xfrm>
              <a:off x="6882575" y="4185101"/>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4" name="Rectangle 23">
              <a:extLst>
                <a:ext uri="{FF2B5EF4-FFF2-40B4-BE49-F238E27FC236}">
                  <a16:creationId xmlns:a16="http://schemas.microsoft.com/office/drawing/2014/main" id="{56AFC178-F062-6F50-EC5D-67AF67FDE50C}"/>
                </a:ext>
              </a:extLst>
            </p:cNvPr>
            <p:cNvSpPr/>
            <p:nvPr/>
          </p:nvSpPr>
          <p:spPr>
            <a:xfrm>
              <a:off x="6882575" y="5120150"/>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19836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F82F0A-C13E-E4A3-3A7B-8A71211740ED}"/>
              </a:ext>
            </a:extLst>
          </p:cNvPr>
          <p:cNvGrpSpPr/>
          <p:nvPr/>
        </p:nvGrpSpPr>
        <p:grpSpPr>
          <a:xfrm>
            <a:off x="7767478" y="624347"/>
            <a:ext cx="678427" cy="5471654"/>
            <a:chOff x="6882575" y="444909"/>
            <a:chExt cx="678427" cy="5471654"/>
          </a:xfrm>
        </p:grpSpPr>
        <p:sp>
          <p:nvSpPr>
            <p:cNvPr id="2" name="Rectangle 1">
              <a:extLst>
                <a:ext uri="{FF2B5EF4-FFF2-40B4-BE49-F238E27FC236}">
                  <a16:creationId xmlns:a16="http://schemas.microsoft.com/office/drawing/2014/main" id="{42A85933-8A6A-F04E-8904-CC05B36DC7BA}"/>
                </a:ext>
              </a:extLst>
            </p:cNvPr>
            <p:cNvSpPr/>
            <p:nvPr/>
          </p:nvSpPr>
          <p:spPr>
            <a:xfrm>
              <a:off x="6882577" y="444909"/>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4FD4051B-F14C-736F-78AC-359C8BCE4943}"/>
                </a:ext>
              </a:extLst>
            </p:cNvPr>
            <p:cNvSpPr/>
            <p:nvPr/>
          </p:nvSpPr>
          <p:spPr>
            <a:xfrm>
              <a:off x="6882576" y="1379957"/>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CA113A55-AC94-A449-E217-0344BBFED3AC}"/>
                </a:ext>
              </a:extLst>
            </p:cNvPr>
            <p:cNvSpPr/>
            <p:nvPr/>
          </p:nvSpPr>
          <p:spPr>
            <a:xfrm>
              <a:off x="6882575" y="2315005"/>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3A2ACF52-480F-CA16-C7D0-D601B64C02F7}"/>
                </a:ext>
              </a:extLst>
            </p:cNvPr>
            <p:cNvSpPr/>
            <p:nvPr/>
          </p:nvSpPr>
          <p:spPr>
            <a:xfrm>
              <a:off x="6882575" y="3250053"/>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61E27663-EAA2-C209-D490-492EE0B696B8}"/>
                </a:ext>
              </a:extLst>
            </p:cNvPr>
            <p:cNvSpPr/>
            <p:nvPr/>
          </p:nvSpPr>
          <p:spPr>
            <a:xfrm>
              <a:off x="6882575" y="4185101"/>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11A6CBCB-8DEF-FF74-BEA8-E9EA2FDE75D6}"/>
                </a:ext>
              </a:extLst>
            </p:cNvPr>
            <p:cNvSpPr/>
            <p:nvPr/>
          </p:nvSpPr>
          <p:spPr>
            <a:xfrm>
              <a:off x="6882575" y="5120150"/>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grpSp>
      <p:graphicFrame>
        <p:nvGraphicFramePr>
          <p:cNvPr id="12" name="Table 11">
            <a:extLst>
              <a:ext uri="{FF2B5EF4-FFF2-40B4-BE49-F238E27FC236}">
                <a16:creationId xmlns:a16="http://schemas.microsoft.com/office/drawing/2014/main" id="{56430FBE-496A-19C2-585E-F26CBE3533F7}"/>
              </a:ext>
            </a:extLst>
          </p:cNvPr>
          <p:cNvGraphicFramePr>
            <a:graphicFrameLocks noGrp="1"/>
          </p:cNvGraphicFramePr>
          <p:nvPr/>
        </p:nvGraphicFramePr>
        <p:xfrm>
          <a:off x="852129" y="1539729"/>
          <a:ext cx="5764981" cy="2219960"/>
        </p:xfrm>
        <a:graphic>
          <a:graphicData uri="http://schemas.openxmlformats.org/drawingml/2006/table">
            <a:tbl>
              <a:tblPr firstRow="1" bandRow="1">
                <a:tableStyleId>{7DF18680-E054-41AD-8BC1-D1AEF772440D}</a:tableStyleId>
              </a:tblPr>
              <a:tblGrid>
                <a:gridCol w="711200">
                  <a:extLst>
                    <a:ext uri="{9D8B030D-6E8A-4147-A177-3AD203B41FA5}">
                      <a16:colId xmlns:a16="http://schemas.microsoft.com/office/drawing/2014/main" val="1969600695"/>
                    </a:ext>
                  </a:extLst>
                </a:gridCol>
                <a:gridCol w="924232">
                  <a:extLst>
                    <a:ext uri="{9D8B030D-6E8A-4147-A177-3AD203B41FA5}">
                      <a16:colId xmlns:a16="http://schemas.microsoft.com/office/drawing/2014/main" val="1739483373"/>
                    </a:ext>
                  </a:extLst>
                </a:gridCol>
                <a:gridCol w="1795083">
                  <a:extLst>
                    <a:ext uri="{9D8B030D-6E8A-4147-A177-3AD203B41FA5}">
                      <a16:colId xmlns:a16="http://schemas.microsoft.com/office/drawing/2014/main" val="681677266"/>
                    </a:ext>
                  </a:extLst>
                </a:gridCol>
                <a:gridCol w="2334466">
                  <a:extLst>
                    <a:ext uri="{9D8B030D-6E8A-4147-A177-3AD203B41FA5}">
                      <a16:colId xmlns:a16="http://schemas.microsoft.com/office/drawing/2014/main" val="2571096439"/>
                    </a:ext>
                  </a:extLst>
                </a:gridCol>
              </a:tblGrid>
              <a:tr h="0">
                <a:tc>
                  <a:txBody>
                    <a:bodyPr/>
                    <a:lstStyle/>
                    <a:p>
                      <a:r>
                        <a:rPr lang="en-US" err="1"/>
                        <a:t>xmin</a:t>
                      </a:r>
                      <a:endParaRPr lang="en-US"/>
                    </a:p>
                  </a:txBody>
                  <a:tcPr/>
                </a:tc>
                <a:tc>
                  <a:txBody>
                    <a:bodyPr/>
                    <a:lstStyle/>
                    <a:p>
                      <a:r>
                        <a:rPr lang="en-US" err="1"/>
                        <a:t>xmax</a:t>
                      </a:r>
                      <a:endParaRPr lang="en-US"/>
                    </a:p>
                  </a:txBody>
                  <a:tcPr/>
                </a:tc>
                <a:tc>
                  <a:txBody>
                    <a:bodyPr/>
                    <a:lstStyle/>
                    <a:p>
                      <a:pPr algn="ctr"/>
                      <a:r>
                        <a:rPr lang="en-US"/>
                        <a:t>ID</a:t>
                      </a:r>
                    </a:p>
                  </a:txBody>
                  <a:tcPr/>
                </a:tc>
                <a:tc>
                  <a:txBody>
                    <a:bodyPr/>
                    <a:lstStyle/>
                    <a:p>
                      <a:pPr algn="ctr"/>
                      <a:r>
                        <a:rPr lang="en-US"/>
                        <a:t>User data…</a:t>
                      </a:r>
                    </a:p>
                  </a:txBody>
                  <a:tcPr/>
                </a:tc>
                <a:extLst>
                  <a:ext uri="{0D108BD9-81ED-4DB2-BD59-A6C34878D82A}">
                    <a16:rowId xmlns:a16="http://schemas.microsoft.com/office/drawing/2014/main" val="238314419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4905590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7704177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3024819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196490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23914537"/>
                  </a:ext>
                </a:extLst>
              </a:tr>
            </a:tbl>
          </a:graphicData>
        </a:graphic>
      </p:graphicFrame>
      <p:cxnSp>
        <p:nvCxnSpPr>
          <p:cNvPr id="14" name="Straight Arrow Connector 13">
            <a:extLst>
              <a:ext uri="{FF2B5EF4-FFF2-40B4-BE49-F238E27FC236}">
                <a16:creationId xmlns:a16="http://schemas.microsoft.com/office/drawing/2014/main" id="{282B184C-39F8-1425-802E-8E772CB45772}"/>
              </a:ext>
            </a:extLst>
          </p:cNvPr>
          <p:cNvCxnSpPr>
            <a:cxnSpLocks/>
          </p:cNvCxnSpPr>
          <p:nvPr/>
        </p:nvCxnSpPr>
        <p:spPr>
          <a:xfrm>
            <a:off x="9763347" y="1625270"/>
            <a:ext cx="0" cy="4404853"/>
          </a:xfrm>
          <a:prstGeom prst="straightConnector1">
            <a:avLst/>
          </a:prstGeom>
          <a:ln w="5715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9AAE59-4A72-46E7-0CD3-B1D7733DADB1}"/>
              </a:ext>
            </a:extLst>
          </p:cNvPr>
          <p:cNvSpPr txBox="1"/>
          <p:nvPr/>
        </p:nvSpPr>
        <p:spPr>
          <a:xfrm flipH="1">
            <a:off x="8747265" y="1051428"/>
            <a:ext cx="2032163" cy="369332"/>
          </a:xfrm>
          <a:prstGeom prst="rect">
            <a:avLst/>
          </a:prstGeom>
          <a:noFill/>
        </p:spPr>
        <p:txBody>
          <a:bodyPr wrap="square" rtlCol="0">
            <a:spAutoFit/>
          </a:bodyPr>
          <a:lstStyle/>
          <a:p>
            <a:pPr algn="l"/>
            <a:r>
              <a:rPr lang="en-US" b="0" i="0">
                <a:latin typeface="Roboto" panose="02000000000000000000" pitchFamily="2" charset="0"/>
                <a:ea typeface="Roboto" panose="02000000000000000000" pitchFamily="2" charset="0"/>
              </a:rPr>
              <a:t>Sequential Scan</a:t>
            </a:r>
          </a:p>
        </p:txBody>
      </p:sp>
      <p:sp>
        <p:nvSpPr>
          <p:cNvPr id="17" name="TextBox 16">
            <a:extLst>
              <a:ext uri="{FF2B5EF4-FFF2-40B4-BE49-F238E27FC236}">
                <a16:creationId xmlns:a16="http://schemas.microsoft.com/office/drawing/2014/main" id="{6A47DAF0-5899-2AED-340D-6EA6F92F1BE9}"/>
              </a:ext>
            </a:extLst>
          </p:cNvPr>
          <p:cNvSpPr txBox="1"/>
          <p:nvPr/>
        </p:nvSpPr>
        <p:spPr>
          <a:xfrm flipH="1">
            <a:off x="896243" y="4364539"/>
            <a:ext cx="5553789" cy="1446550"/>
          </a:xfrm>
          <a:prstGeom prst="rect">
            <a:avLst/>
          </a:prstGeom>
          <a:noFill/>
        </p:spPr>
        <p:txBody>
          <a:bodyPr wrap="square" rtlCol="0">
            <a:spAutoFit/>
          </a:bodyPr>
          <a:lstStyle/>
          <a:p>
            <a:pPr algn="l"/>
            <a:r>
              <a:rPr lang="en-US" sz="4400" b="0" i="0">
                <a:latin typeface="Source Sans Pro" panose="020B0503030403020204" pitchFamily="34" charset="0"/>
                <a:ea typeface="Source Sans Pro" panose="020B0503030403020204" pitchFamily="34" charset="0"/>
              </a:rPr>
              <a:t>SELECT a, b, c FROM t</a:t>
            </a:r>
          </a:p>
          <a:p>
            <a:pPr algn="l"/>
            <a:r>
              <a:rPr lang="en-US" sz="4400" b="0">
                <a:latin typeface="Source Sans Pro" panose="020B0503030403020204" pitchFamily="34" charset="0"/>
                <a:ea typeface="Source Sans Pro" panose="020B0503030403020204" pitchFamily="34" charset="0"/>
              </a:rPr>
              <a:t>WHERE ID=10</a:t>
            </a:r>
            <a:r>
              <a:rPr lang="en-US" sz="4400" b="0" i="0">
                <a:latin typeface="Source Sans Pro" panose="020B0503030403020204" pitchFamily="34" charset="0"/>
                <a:ea typeface="Source Sans Pro" panose="020B0503030403020204" pitchFamily="34" charset="0"/>
              </a:rPr>
              <a:t>;</a:t>
            </a:r>
          </a:p>
        </p:txBody>
      </p:sp>
      <p:grpSp>
        <p:nvGrpSpPr>
          <p:cNvPr id="18" name="Group 17">
            <a:extLst>
              <a:ext uri="{FF2B5EF4-FFF2-40B4-BE49-F238E27FC236}">
                <a16:creationId xmlns:a16="http://schemas.microsoft.com/office/drawing/2014/main" id="{F32EC450-3181-2F3F-3204-61C971A4D7E2}"/>
              </a:ext>
            </a:extLst>
          </p:cNvPr>
          <p:cNvGrpSpPr/>
          <p:nvPr/>
        </p:nvGrpSpPr>
        <p:grpSpPr>
          <a:xfrm>
            <a:off x="7767475" y="624347"/>
            <a:ext cx="678427" cy="5471654"/>
            <a:chOff x="6882575" y="444909"/>
            <a:chExt cx="678427" cy="5471654"/>
          </a:xfrm>
        </p:grpSpPr>
        <p:sp>
          <p:nvSpPr>
            <p:cNvPr id="19" name="Rectangle 18">
              <a:extLst>
                <a:ext uri="{FF2B5EF4-FFF2-40B4-BE49-F238E27FC236}">
                  <a16:creationId xmlns:a16="http://schemas.microsoft.com/office/drawing/2014/main" id="{45B757A0-645E-7542-AE4D-7F263D9EF87F}"/>
                </a:ext>
              </a:extLst>
            </p:cNvPr>
            <p:cNvSpPr/>
            <p:nvPr/>
          </p:nvSpPr>
          <p:spPr>
            <a:xfrm>
              <a:off x="6882577" y="444909"/>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0" name="Rectangle 19">
              <a:extLst>
                <a:ext uri="{FF2B5EF4-FFF2-40B4-BE49-F238E27FC236}">
                  <a16:creationId xmlns:a16="http://schemas.microsoft.com/office/drawing/2014/main" id="{E0BD4C93-FBC6-44DA-C789-231799763F2B}"/>
                </a:ext>
              </a:extLst>
            </p:cNvPr>
            <p:cNvSpPr/>
            <p:nvPr/>
          </p:nvSpPr>
          <p:spPr>
            <a:xfrm>
              <a:off x="6882576" y="1379957"/>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00EE0E69-71E0-7DA2-9156-872B9DBE7DF7}"/>
                </a:ext>
              </a:extLst>
            </p:cNvPr>
            <p:cNvSpPr/>
            <p:nvPr/>
          </p:nvSpPr>
          <p:spPr>
            <a:xfrm>
              <a:off x="6882575" y="2315005"/>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2" name="Rectangle 21">
              <a:extLst>
                <a:ext uri="{FF2B5EF4-FFF2-40B4-BE49-F238E27FC236}">
                  <a16:creationId xmlns:a16="http://schemas.microsoft.com/office/drawing/2014/main" id="{E21B7BAC-8C3A-55BA-87FF-22214F562C3A}"/>
                </a:ext>
              </a:extLst>
            </p:cNvPr>
            <p:cNvSpPr/>
            <p:nvPr/>
          </p:nvSpPr>
          <p:spPr>
            <a:xfrm>
              <a:off x="6882575" y="3250053"/>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A5DEBB71-E7CC-CAB0-02D2-3D78F696DFF3}"/>
                </a:ext>
              </a:extLst>
            </p:cNvPr>
            <p:cNvSpPr/>
            <p:nvPr/>
          </p:nvSpPr>
          <p:spPr>
            <a:xfrm>
              <a:off x="6882575" y="4185101"/>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4" name="Rectangle 23">
              <a:extLst>
                <a:ext uri="{FF2B5EF4-FFF2-40B4-BE49-F238E27FC236}">
                  <a16:creationId xmlns:a16="http://schemas.microsoft.com/office/drawing/2014/main" id="{56AFC178-F062-6F50-EC5D-67AF67FDE50C}"/>
                </a:ext>
              </a:extLst>
            </p:cNvPr>
            <p:cNvSpPr/>
            <p:nvPr/>
          </p:nvSpPr>
          <p:spPr>
            <a:xfrm>
              <a:off x="6882575" y="5120150"/>
              <a:ext cx="678425" cy="796413"/>
            </a:xfrm>
            <a:prstGeom prst="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grpSp>
      <p:grpSp>
        <p:nvGrpSpPr>
          <p:cNvPr id="11" name="Group 10">
            <a:extLst>
              <a:ext uri="{FF2B5EF4-FFF2-40B4-BE49-F238E27FC236}">
                <a16:creationId xmlns:a16="http://schemas.microsoft.com/office/drawing/2014/main" id="{BC69555A-1E90-C94D-B0A7-492D64540232}"/>
              </a:ext>
            </a:extLst>
          </p:cNvPr>
          <p:cNvGrpSpPr/>
          <p:nvPr/>
        </p:nvGrpSpPr>
        <p:grpSpPr>
          <a:xfrm>
            <a:off x="2497391" y="1046343"/>
            <a:ext cx="1789474" cy="2817734"/>
            <a:chOff x="2497391" y="1046343"/>
            <a:chExt cx="1789474" cy="2817734"/>
          </a:xfrm>
        </p:grpSpPr>
        <p:sp>
          <p:nvSpPr>
            <p:cNvPr id="7" name="Rectangle 6">
              <a:extLst>
                <a:ext uri="{FF2B5EF4-FFF2-40B4-BE49-F238E27FC236}">
                  <a16:creationId xmlns:a16="http://schemas.microsoft.com/office/drawing/2014/main" id="{420E167E-30B6-A38A-AEF8-53B7520C4813}"/>
                </a:ext>
              </a:extLst>
            </p:cNvPr>
            <p:cNvSpPr/>
            <p:nvPr/>
          </p:nvSpPr>
          <p:spPr>
            <a:xfrm>
              <a:off x="2497394" y="1420760"/>
              <a:ext cx="1789471" cy="244331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7C6114BC-FD6F-EE24-9A65-ADAEBB56E79B}"/>
                </a:ext>
              </a:extLst>
            </p:cNvPr>
            <p:cNvSpPr txBox="1"/>
            <p:nvPr/>
          </p:nvSpPr>
          <p:spPr>
            <a:xfrm flipH="1">
              <a:off x="2497391" y="1046343"/>
              <a:ext cx="1789470" cy="369332"/>
            </a:xfrm>
            <a:prstGeom prst="rect">
              <a:avLst/>
            </a:prstGeom>
            <a:noFill/>
          </p:spPr>
          <p:txBody>
            <a:bodyPr wrap="square" rtlCol="0">
              <a:spAutoFit/>
            </a:bodyPr>
            <a:lstStyle/>
            <a:p>
              <a:pPr algn="ctr"/>
              <a:r>
                <a:rPr lang="en-US" i="0" u="sng">
                  <a:latin typeface="Roboto" panose="02000000000000000000" pitchFamily="2" charset="0"/>
                  <a:ea typeface="Roboto" panose="02000000000000000000" pitchFamily="2" charset="0"/>
                </a:rPr>
                <a:t>Index</a:t>
              </a:r>
            </a:p>
          </p:txBody>
        </p:sp>
      </p:grpSp>
    </p:spTree>
    <p:extLst>
      <p:ext uri="{BB962C8B-B14F-4D97-AF65-F5344CB8AC3E}">
        <p14:creationId xmlns:p14="http://schemas.microsoft.com/office/powerpoint/2010/main" val="392510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3F82F0A-C13E-E4A3-3A7B-8A71211740ED}"/>
              </a:ext>
            </a:extLst>
          </p:cNvPr>
          <p:cNvGrpSpPr/>
          <p:nvPr/>
        </p:nvGrpSpPr>
        <p:grpSpPr>
          <a:xfrm>
            <a:off x="7767478" y="624347"/>
            <a:ext cx="678427" cy="5471654"/>
            <a:chOff x="6882575" y="444909"/>
            <a:chExt cx="678427" cy="5471654"/>
          </a:xfrm>
        </p:grpSpPr>
        <p:sp>
          <p:nvSpPr>
            <p:cNvPr id="2" name="Rectangle 1">
              <a:extLst>
                <a:ext uri="{FF2B5EF4-FFF2-40B4-BE49-F238E27FC236}">
                  <a16:creationId xmlns:a16="http://schemas.microsoft.com/office/drawing/2014/main" id="{42A85933-8A6A-F04E-8904-CC05B36DC7BA}"/>
                </a:ext>
              </a:extLst>
            </p:cNvPr>
            <p:cNvSpPr/>
            <p:nvPr/>
          </p:nvSpPr>
          <p:spPr>
            <a:xfrm>
              <a:off x="6882577" y="444909"/>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4FD4051B-F14C-736F-78AC-359C8BCE4943}"/>
                </a:ext>
              </a:extLst>
            </p:cNvPr>
            <p:cNvSpPr/>
            <p:nvPr/>
          </p:nvSpPr>
          <p:spPr>
            <a:xfrm>
              <a:off x="6882576" y="1379957"/>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CA113A55-AC94-A449-E217-0344BBFED3AC}"/>
                </a:ext>
              </a:extLst>
            </p:cNvPr>
            <p:cNvSpPr/>
            <p:nvPr/>
          </p:nvSpPr>
          <p:spPr>
            <a:xfrm>
              <a:off x="6882575" y="2315005"/>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3A2ACF52-480F-CA16-C7D0-D601B64C02F7}"/>
                </a:ext>
              </a:extLst>
            </p:cNvPr>
            <p:cNvSpPr/>
            <p:nvPr/>
          </p:nvSpPr>
          <p:spPr>
            <a:xfrm>
              <a:off x="6882575" y="3250053"/>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61E27663-EAA2-C209-D490-492EE0B696B8}"/>
                </a:ext>
              </a:extLst>
            </p:cNvPr>
            <p:cNvSpPr/>
            <p:nvPr/>
          </p:nvSpPr>
          <p:spPr>
            <a:xfrm>
              <a:off x="6882575" y="4185101"/>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11A6CBCB-8DEF-FF74-BEA8-E9EA2FDE75D6}"/>
                </a:ext>
              </a:extLst>
            </p:cNvPr>
            <p:cNvSpPr/>
            <p:nvPr/>
          </p:nvSpPr>
          <p:spPr>
            <a:xfrm>
              <a:off x="6882575" y="5120150"/>
              <a:ext cx="678425" cy="7964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grpSp>
      <p:graphicFrame>
        <p:nvGraphicFramePr>
          <p:cNvPr id="12" name="Table 11">
            <a:extLst>
              <a:ext uri="{FF2B5EF4-FFF2-40B4-BE49-F238E27FC236}">
                <a16:creationId xmlns:a16="http://schemas.microsoft.com/office/drawing/2014/main" id="{56430FBE-496A-19C2-585E-F26CBE3533F7}"/>
              </a:ext>
            </a:extLst>
          </p:cNvPr>
          <p:cNvGraphicFramePr>
            <a:graphicFrameLocks noGrp="1"/>
          </p:cNvGraphicFramePr>
          <p:nvPr/>
        </p:nvGraphicFramePr>
        <p:xfrm>
          <a:off x="852129" y="1539729"/>
          <a:ext cx="5764981" cy="2219960"/>
        </p:xfrm>
        <a:graphic>
          <a:graphicData uri="http://schemas.openxmlformats.org/drawingml/2006/table">
            <a:tbl>
              <a:tblPr firstRow="1" bandRow="1">
                <a:tableStyleId>{7DF18680-E054-41AD-8BC1-D1AEF772440D}</a:tableStyleId>
              </a:tblPr>
              <a:tblGrid>
                <a:gridCol w="711200">
                  <a:extLst>
                    <a:ext uri="{9D8B030D-6E8A-4147-A177-3AD203B41FA5}">
                      <a16:colId xmlns:a16="http://schemas.microsoft.com/office/drawing/2014/main" val="1969600695"/>
                    </a:ext>
                  </a:extLst>
                </a:gridCol>
                <a:gridCol w="924232">
                  <a:extLst>
                    <a:ext uri="{9D8B030D-6E8A-4147-A177-3AD203B41FA5}">
                      <a16:colId xmlns:a16="http://schemas.microsoft.com/office/drawing/2014/main" val="1739483373"/>
                    </a:ext>
                  </a:extLst>
                </a:gridCol>
                <a:gridCol w="1795083">
                  <a:extLst>
                    <a:ext uri="{9D8B030D-6E8A-4147-A177-3AD203B41FA5}">
                      <a16:colId xmlns:a16="http://schemas.microsoft.com/office/drawing/2014/main" val="681677266"/>
                    </a:ext>
                  </a:extLst>
                </a:gridCol>
                <a:gridCol w="2334466">
                  <a:extLst>
                    <a:ext uri="{9D8B030D-6E8A-4147-A177-3AD203B41FA5}">
                      <a16:colId xmlns:a16="http://schemas.microsoft.com/office/drawing/2014/main" val="2571096439"/>
                    </a:ext>
                  </a:extLst>
                </a:gridCol>
              </a:tblGrid>
              <a:tr h="0">
                <a:tc>
                  <a:txBody>
                    <a:bodyPr/>
                    <a:lstStyle/>
                    <a:p>
                      <a:r>
                        <a:rPr lang="en-US" err="1"/>
                        <a:t>xmin</a:t>
                      </a:r>
                      <a:endParaRPr lang="en-US"/>
                    </a:p>
                  </a:txBody>
                  <a:tcPr/>
                </a:tc>
                <a:tc>
                  <a:txBody>
                    <a:bodyPr/>
                    <a:lstStyle/>
                    <a:p>
                      <a:r>
                        <a:rPr lang="en-US" err="1"/>
                        <a:t>xmax</a:t>
                      </a:r>
                      <a:endParaRPr lang="en-US"/>
                    </a:p>
                  </a:txBody>
                  <a:tcPr/>
                </a:tc>
                <a:tc>
                  <a:txBody>
                    <a:bodyPr/>
                    <a:lstStyle/>
                    <a:p>
                      <a:pPr algn="ctr"/>
                      <a:r>
                        <a:rPr lang="en-US"/>
                        <a:t>ID</a:t>
                      </a:r>
                    </a:p>
                  </a:txBody>
                  <a:tcPr/>
                </a:tc>
                <a:tc>
                  <a:txBody>
                    <a:bodyPr/>
                    <a:lstStyle/>
                    <a:p>
                      <a:pPr algn="ctr"/>
                      <a:r>
                        <a:rPr lang="en-US"/>
                        <a:t>User data…</a:t>
                      </a:r>
                    </a:p>
                  </a:txBody>
                  <a:tcPr/>
                </a:tc>
                <a:extLst>
                  <a:ext uri="{0D108BD9-81ED-4DB2-BD59-A6C34878D82A}">
                    <a16:rowId xmlns:a16="http://schemas.microsoft.com/office/drawing/2014/main" val="238314419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4905590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7704177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3024819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196490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23914537"/>
                  </a:ext>
                </a:extLst>
              </a:tr>
            </a:tbl>
          </a:graphicData>
        </a:graphic>
      </p:graphicFrame>
      <p:sp>
        <p:nvSpPr>
          <p:cNvPr id="16" name="TextBox 15">
            <a:extLst>
              <a:ext uri="{FF2B5EF4-FFF2-40B4-BE49-F238E27FC236}">
                <a16:creationId xmlns:a16="http://schemas.microsoft.com/office/drawing/2014/main" id="{879AAE59-4A72-46E7-0CD3-B1D7733DADB1}"/>
              </a:ext>
            </a:extLst>
          </p:cNvPr>
          <p:cNvSpPr txBox="1"/>
          <p:nvPr/>
        </p:nvSpPr>
        <p:spPr>
          <a:xfrm flipH="1">
            <a:off x="9596265" y="3059668"/>
            <a:ext cx="1956638" cy="461665"/>
          </a:xfrm>
          <a:prstGeom prst="rect">
            <a:avLst/>
          </a:prstGeom>
          <a:noFill/>
        </p:spPr>
        <p:txBody>
          <a:bodyPr wrap="square" rtlCol="0">
            <a:spAutoFit/>
          </a:bodyPr>
          <a:lstStyle/>
          <a:p>
            <a:pPr algn="l"/>
            <a:r>
              <a:rPr lang="en-US" sz="2400" b="0" i="0">
                <a:latin typeface="Roboto" panose="02000000000000000000" pitchFamily="2" charset="0"/>
                <a:ea typeface="Roboto" panose="02000000000000000000" pitchFamily="2" charset="0"/>
              </a:rPr>
              <a:t>Index Scan</a:t>
            </a:r>
          </a:p>
        </p:txBody>
      </p:sp>
      <p:sp>
        <p:nvSpPr>
          <p:cNvPr id="17" name="TextBox 16">
            <a:extLst>
              <a:ext uri="{FF2B5EF4-FFF2-40B4-BE49-F238E27FC236}">
                <a16:creationId xmlns:a16="http://schemas.microsoft.com/office/drawing/2014/main" id="{6A47DAF0-5899-2AED-340D-6EA6F92F1BE9}"/>
              </a:ext>
            </a:extLst>
          </p:cNvPr>
          <p:cNvSpPr txBox="1"/>
          <p:nvPr/>
        </p:nvSpPr>
        <p:spPr>
          <a:xfrm flipH="1">
            <a:off x="896243" y="4364539"/>
            <a:ext cx="5553789" cy="1446550"/>
          </a:xfrm>
          <a:prstGeom prst="rect">
            <a:avLst/>
          </a:prstGeom>
          <a:noFill/>
        </p:spPr>
        <p:txBody>
          <a:bodyPr wrap="square" rtlCol="0">
            <a:spAutoFit/>
          </a:bodyPr>
          <a:lstStyle/>
          <a:p>
            <a:pPr algn="l"/>
            <a:r>
              <a:rPr lang="en-US" sz="4400" b="0" i="0">
                <a:latin typeface="Source Sans Pro" panose="020B0503030403020204" pitchFamily="34" charset="0"/>
                <a:ea typeface="Source Sans Pro" panose="020B0503030403020204" pitchFamily="34" charset="0"/>
              </a:rPr>
              <a:t>SELECT a, b, c FROM t</a:t>
            </a:r>
          </a:p>
          <a:p>
            <a:pPr algn="l"/>
            <a:r>
              <a:rPr lang="en-US" sz="4400" b="0">
                <a:latin typeface="Source Sans Pro" panose="020B0503030403020204" pitchFamily="34" charset="0"/>
                <a:ea typeface="Source Sans Pro" panose="020B0503030403020204" pitchFamily="34" charset="0"/>
              </a:rPr>
              <a:t>WHERE ID=10</a:t>
            </a:r>
            <a:r>
              <a:rPr lang="en-US" sz="4400" b="0" i="0">
                <a:latin typeface="Source Sans Pro" panose="020B0503030403020204" pitchFamily="34" charset="0"/>
                <a:ea typeface="Source Sans Pro" panose="020B0503030403020204" pitchFamily="34" charset="0"/>
              </a:rPr>
              <a:t>;</a:t>
            </a:r>
          </a:p>
        </p:txBody>
      </p:sp>
      <p:grpSp>
        <p:nvGrpSpPr>
          <p:cNvPr id="18" name="Group 17">
            <a:extLst>
              <a:ext uri="{FF2B5EF4-FFF2-40B4-BE49-F238E27FC236}">
                <a16:creationId xmlns:a16="http://schemas.microsoft.com/office/drawing/2014/main" id="{F32EC450-3181-2F3F-3204-61C971A4D7E2}"/>
              </a:ext>
            </a:extLst>
          </p:cNvPr>
          <p:cNvGrpSpPr/>
          <p:nvPr/>
        </p:nvGrpSpPr>
        <p:grpSpPr>
          <a:xfrm>
            <a:off x="7767475" y="624347"/>
            <a:ext cx="678427" cy="5471654"/>
            <a:chOff x="6882575" y="444909"/>
            <a:chExt cx="678427" cy="5471654"/>
          </a:xfrm>
        </p:grpSpPr>
        <p:sp>
          <p:nvSpPr>
            <p:cNvPr id="19" name="Rectangle 18">
              <a:extLst>
                <a:ext uri="{FF2B5EF4-FFF2-40B4-BE49-F238E27FC236}">
                  <a16:creationId xmlns:a16="http://schemas.microsoft.com/office/drawing/2014/main" id="{45B757A0-645E-7542-AE4D-7F263D9EF87F}"/>
                </a:ext>
              </a:extLst>
            </p:cNvPr>
            <p:cNvSpPr/>
            <p:nvPr/>
          </p:nvSpPr>
          <p:spPr>
            <a:xfrm>
              <a:off x="6882577" y="444909"/>
              <a:ext cx="678425" cy="796413"/>
            </a:xfrm>
            <a:prstGeom prst="rect">
              <a:avLst/>
            </a:prstGeom>
            <a:solidFill>
              <a:schemeClr val="accent1">
                <a:lumMod val="60000"/>
                <a:lumOff val="40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0" name="Rectangle 19">
              <a:extLst>
                <a:ext uri="{FF2B5EF4-FFF2-40B4-BE49-F238E27FC236}">
                  <a16:creationId xmlns:a16="http://schemas.microsoft.com/office/drawing/2014/main" id="{E0BD4C93-FBC6-44DA-C789-231799763F2B}"/>
                </a:ext>
              </a:extLst>
            </p:cNvPr>
            <p:cNvSpPr/>
            <p:nvPr/>
          </p:nvSpPr>
          <p:spPr>
            <a:xfrm>
              <a:off x="6882576" y="1379957"/>
              <a:ext cx="678425" cy="796413"/>
            </a:xfrm>
            <a:prstGeom prst="rect">
              <a:avLst/>
            </a:prstGeom>
            <a:solidFill>
              <a:schemeClr val="accent5"/>
            </a:solid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00EE0E69-71E0-7DA2-9156-872B9DBE7DF7}"/>
                </a:ext>
              </a:extLst>
            </p:cNvPr>
            <p:cNvSpPr/>
            <p:nvPr/>
          </p:nvSpPr>
          <p:spPr>
            <a:xfrm>
              <a:off x="6882575" y="2315005"/>
              <a:ext cx="678425" cy="796413"/>
            </a:xfrm>
            <a:prstGeom prst="rect">
              <a:avLst/>
            </a:prstGeom>
            <a:solidFill>
              <a:schemeClr val="accent5"/>
            </a:solid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2" name="Rectangle 21">
              <a:extLst>
                <a:ext uri="{FF2B5EF4-FFF2-40B4-BE49-F238E27FC236}">
                  <a16:creationId xmlns:a16="http://schemas.microsoft.com/office/drawing/2014/main" id="{E21B7BAC-8C3A-55BA-87FF-22214F562C3A}"/>
                </a:ext>
              </a:extLst>
            </p:cNvPr>
            <p:cNvSpPr/>
            <p:nvPr/>
          </p:nvSpPr>
          <p:spPr>
            <a:xfrm>
              <a:off x="6882575" y="3250053"/>
              <a:ext cx="678425" cy="796413"/>
            </a:xfrm>
            <a:prstGeom prst="rect">
              <a:avLst/>
            </a:prstGeom>
            <a:solidFill>
              <a:schemeClr val="accent1">
                <a:lumMod val="60000"/>
                <a:lumOff val="40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A5DEBB71-E7CC-CAB0-02D2-3D78F696DFF3}"/>
                </a:ext>
              </a:extLst>
            </p:cNvPr>
            <p:cNvSpPr/>
            <p:nvPr/>
          </p:nvSpPr>
          <p:spPr>
            <a:xfrm>
              <a:off x="6882575" y="4185101"/>
              <a:ext cx="678425" cy="796413"/>
            </a:xfrm>
            <a:prstGeom prst="rect">
              <a:avLst/>
            </a:prstGeom>
            <a:solidFill>
              <a:schemeClr val="accent1">
                <a:lumMod val="60000"/>
                <a:lumOff val="40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sp>
          <p:nvSpPr>
            <p:cNvPr id="24" name="Rectangle 23">
              <a:extLst>
                <a:ext uri="{FF2B5EF4-FFF2-40B4-BE49-F238E27FC236}">
                  <a16:creationId xmlns:a16="http://schemas.microsoft.com/office/drawing/2014/main" id="{56AFC178-F062-6F50-EC5D-67AF67FDE50C}"/>
                </a:ext>
              </a:extLst>
            </p:cNvPr>
            <p:cNvSpPr/>
            <p:nvPr/>
          </p:nvSpPr>
          <p:spPr>
            <a:xfrm>
              <a:off x="6882575" y="5120150"/>
              <a:ext cx="678425" cy="796413"/>
            </a:xfrm>
            <a:prstGeom prst="rect">
              <a:avLst/>
            </a:prstGeom>
            <a:solidFill>
              <a:schemeClr val="accent5"/>
            </a:solid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err="1">
                <a:latin typeface="Roboto" panose="02000000000000000000" pitchFamily="2" charset="0"/>
                <a:ea typeface="Roboto" panose="02000000000000000000" pitchFamily="2" charset="0"/>
              </a:endParaRPr>
            </a:p>
          </p:txBody>
        </p:sp>
      </p:grpSp>
      <p:cxnSp>
        <p:nvCxnSpPr>
          <p:cNvPr id="8" name="Connector: Curved 7">
            <a:extLst>
              <a:ext uri="{FF2B5EF4-FFF2-40B4-BE49-F238E27FC236}">
                <a16:creationId xmlns:a16="http://schemas.microsoft.com/office/drawing/2014/main" id="{E13840A2-FC66-7C18-0CDB-6E203F8DB409}"/>
              </a:ext>
            </a:extLst>
          </p:cNvPr>
          <p:cNvCxnSpPr>
            <a:stCxn id="16" idx="3"/>
            <a:endCxn id="19" idx="3"/>
          </p:cNvCxnSpPr>
          <p:nvPr/>
        </p:nvCxnSpPr>
        <p:spPr>
          <a:xfrm rot="10800000">
            <a:off x="8445903" y="1022555"/>
            <a:ext cx="1150363" cy="2267947"/>
          </a:xfrm>
          <a:prstGeom prst="curvedConnector3">
            <a:avLst/>
          </a:prstGeom>
          <a:ln w="381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0492F0FC-8BA5-36BD-8BD7-385F853BA14B}"/>
              </a:ext>
            </a:extLst>
          </p:cNvPr>
          <p:cNvCxnSpPr>
            <a:stCxn id="16" idx="3"/>
            <a:endCxn id="22" idx="3"/>
          </p:cNvCxnSpPr>
          <p:nvPr/>
        </p:nvCxnSpPr>
        <p:spPr>
          <a:xfrm rot="10800000" flipV="1">
            <a:off x="8445901" y="3290500"/>
            <a:ext cx="1150365" cy="537197"/>
          </a:xfrm>
          <a:prstGeom prst="curvedConnector3">
            <a:avLst/>
          </a:prstGeom>
          <a:ln w="381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A23059EC-D805-233B-2B28-C70E62400EA4}"/>
              </a:ext>
            </a:extLst>
          </p:cNvPr>
          <p:cNvCxnSpPr>
            <a:stCxn id="16" idx="3"/>
            <a:endCxn id="23" idx="3"/>
          </p:cNvCxnSpPr>
          <p:nvPr/>
        </p:nvCxnSpPr>
        <p:spPr>
          <a:xfrm rot="10800000" flipV="1">
            <a:off x="8445901" y="3290500"/>
            <a:ext cx="1150365" cy="1472245"/>
          </a:xfrm>
          <a:prstGeom prst="curvedConnector3">
            <a:avLst/>
          </a:prstGeom>
          <a:ln w="381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04DC1FA-45E9-23D6-F408-5A19430B1B51}"/>
              </a:ext>
            </a:extLst>
          </p:cNvPr>
          <p:cNvGrpSpPr/>
          <p:nvPr/>
        </p:nvGrpSpPr>
        <p:grpSpPr>
          <a:xfrm>
            <a:off x="2497391" y="1046343"/>
            <a:ext cx="1789474" cy="2817734"/>
            <a:chOff x="2497391" y="1046343"/>
            <a:chExt cx="1789474" cy="2817734"/>
          </a:xfrm>
        </p:grpSpPr>
        <p:sp>
          <p:nvSpPr>
            <p:cNvPr id="27" name="Rectangle 26">
              <a:extLst>
                <a:ext uri="{FF2B5EF4-FFF2-40B4-BE49-F238E27FC236}">
                  <a16:creationId xmlns:a16="http://schemas.microsoft.com/office/drawing/2014/main" id="{93F0971A-93F5-5216-F76B-C6A6DB4041FA}"/>
                </a:ext>
              </a:extLst>
            </p:cNvPr>
            <p:cNvSpPr/>
            <p:nvPr/>
          </p:nvSpPr>
          <p:spPr>
            <a:xfrm>
              <a:off x="2497394" y="1420760"/>
              <a:ext cx="1789471" cy="244331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28" name="TextBox 27">
              <a:extLst>
                <a:ext uri="{FF2B5EF4-FFF2-40B4-BE49-F238E27FC236}">
                  <a16:creationId xmlns:a16="http://schemas.microsoft.com/office/drawing/2014/main" id="{7A768643-D750-CE9D-6342-5A0FECD5507A}"/>
                </a:ext>
              </a:extLst>
            </p:cNvPr>
            <p:cNvSpPr txBox="1"/>
            <p:nvPr/>
          </p:nvSpPr>
          <p:spPr>
            <a:xfrm flipH="1">
              <a:off x="2497391" y="1046343"/>
              <a:ext cx="1789470" cy="369332"/>
            </a:xfrm>
            <a:prstGeom prst="rect">
              <a:avLst/>
            </a:prstGeom>
            <a:noFill/>
          </p:spPr>
          <p:txBody>
            <a:bodyPr wrap="square" rtlCol="0">
              <a:spAutoFit/>
            </a:bodyPr>
            <a:lstStyle/>
            <a:p>
              <a:pPr algn="ctr"/>
              <a:r>
                <a:rPr lang="en-US" i="0" u="sng">
                  <a:latin typeface="Roboto" panose="02000000000000000000" pitchFamily="2" charset="0"/>
                  <a:ea typeface="Roboto" panose="02000000000000000000" pitchFamily="2" charset="0"/>
                </a:rPr>
                <a:t>Index</a:t>
              </a:r>
            </a:p>
          </p:txBody>
        </p:sp>
      </p:grpSp>
    </p:spTree>
    <p:extLst>
      <p:ext uri="{BB962C8B-B14F-4D97-AF65-F5344CB8AC3E}">
        <p14:creationId xmlns:p14="http://schemas.microsoft.com/office/powerpoint/2010/main" val="203174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BA5F3C-4C1E-4A60-C865-86838D908E9F}"/>
              </a:ext>
            </a:extLst>
          </p:cNvPr>
          <p:cNvSpPr txBox="1"/>
          <p:nvPr/>
        </p:nvSpPr>
        <p:spPr>
          <a:xfrm flipH="1">
            <a:off x="4548893" y="2723535"/>
            <a:ext cx="3749532" cy="369332"/>
          </a:xfrm>
          <a:prstGeom prst="rect">
            <a:avLst/>
          </a:prstGeom>
          <a:noFill/>
        </p:spPr>
        <p:txBody>
          <a:bodyPr wrap="square" rtlCol="0">
            <a:spAutoFit/>
          </a:bodyPr>
          <a:lstStyle/>
          <a:p>
            <a:pPr algn="l"/>
            <a:r>
              <a:rPr lang="en-US" b="0" i="0">
                <a:latin typeface="Roboto" panose="02000000000000000000" pitchFamily="2" charset="0"/>
                <a:ea typeface="Roboto" panose="02000000000000000000" pitchFamily="2" charset="0"/>
              </a:rPr>
              <a:t>Insert image of vacuum!</a:t>
            </a:r>
          </a:p>
        </p:txBody>
      </p:sp>
      <p:pic>
        <p:nvPicPr>
          <p:cNvPr id="4" name="Picture 3" descr="A black and grey robot vacuum&#10;&#10;Description automatically generated">
            <a:extLst>
              <a:ext uri="{FF2B5EF4-FFF2-40B4-BE49-F238E27FC236}">
                <a16:creationId xmlns:a16="http://schemas.microsoft.com/office/drawing/2014/main" id="{4EC25F28-C6A2-44C6-8458-B0DCCE507BA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6679" y="0"/>
            <a:ext cx="13125358" cy="6858000"/>
          </a:xfrm>
          <a:prstGeom prst="rect">
            <a:avLst/>
          </a:prstGeom>
        </p:spPr>
      </p:pic>
    </p:spTree>
    <p:extLst>
      <p:ext uri="{BB962C8B-B14F-4D97-AF65-F5344CB8AC3E}">
        <p14:creationId xmlns:p14="http://schemas.microsoft.com/office/powerpoint/2010/main" val="15348394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ED2F-0EC7-F998-3654-0341E126F001}"/>
              </a:ext>
            </a:extLst>
          </p:cNvPr>
          <p:cNvSpPr>
            <a:spLocks noGrp="1"/>
          </p:cNvSpPr>
          <p:nvPr>
            <p:ph type="title"/>
          </p:nvPr>
        </p:nvSpPr>
        <p:spPr/>
        <p:txBody>
          <a:bodyPr/>
          <a:lstStyle/>
          <a:p>
            <a:r>
              <a:rPr lang="en-US"/>
              <a:t>Vacuum!</a:t>
            </a:r>
          </a:p>
        </p:txBody>
      </p:sp>
      <p:sp>
        <p:nvSpPr>
          <p:cNvPr id="3" name="Content Placeholder 2">
            <a:extLst>
              <a:ext uri="{FF2B5EF4-FFF2-40B4-BE49-F238E27FC236}">
                <a16:creationId xmlns:a16="http://schemas.microsoft.com/office/drawing/2014/main" id="{614B49B2-4605-9ADA-3817-51E2DDBA631E}"/>
              </a:ext>
            </a:extLst>
          </p:cNvPr>
          <p:cNvSpPr>
            <a:spLocks noGrp="1"/>
          </p:cNvSpPr>
          <p:nvPr>
            <p:ph idx="1"/>
          </p:nvPr>
        </p:nvSpPr>
        <p:spPr>
          <a:xfrm>
            <a:off x="584200" y="1855122"/>
            <a:ext cx="10515600" cy="4351338"/>
          </a:xfrm>
        </p:spPr>
        <p:txBody>
          <a:bodyPr/>
          <a:lstStyle/>
          <a:p>
            <a:r>
              <a:rPr lang="en-US"/>
              <a:t>Serves two main purposes:</a:t>
            </a:r>
          </a:p>
          <a:p>
            <a:pPr lvl="1"/>
            <a:r>
              <a:rPr lang="en-US"/>
              <a:t>Free up space on pages used by dead tuples</a:t>
            </a:r>
          </a:p>
          <a:p>
            <a:pPr lvl="1"/>
            <a:r>
              <a:rPr lang="en-US"/>
              <a:t>Mark rows as "frozen" if they have a XID sufficiently older than the most recent XID, allowing the XID to be reused again in the future</a:t>
            </a:r>
          </a:p>
          <a:p>
            <a:pPr lvl="1"/>
            <a:r>
              <a:rPr lang="en-US"/>
              <a:t>Additionally, if all rows on a page are frozen, the page can be marked frozen to speed up scans</a:t>
            </a:r>
          </a:p>
        </p:txBody>
      </p:sp>
    </p:spTree>
    <p:extLst>
      <p:ext uri="{BB962C8B-B14F-4D97-AF65-F5344CB8AC3E}">
        <p14:creationId xmlns:p14="http://schemas.microsoft.com/office/powerpoint/2010/main" val="18792923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E9FC-5BE3-4576-847C-1DEFAEF4B708}"/>
              </a:ext>
            </a:extLst>
          </p:cNvPr>
          <p:cNvSpPr>
            <a:spLocks noGrp="1"/>
          </p:cNvSpPr>
          <p:nvPr>
            <p:ph type="ctrTitle"/>
          </p:nvPr>
        </p:nvSpPr>
        <p:spPr/>
        <p:txBody>
          <a:bodyPr/>
          <a:lstStyle/>
          <a:p>
            <a:r>
              <a:rPr lang="en-US"/>
              <a:t>Free space used by</a:t>
            </a:r>
            <a:br>
              <a:rPr lang="en-US"/>
            </a:br>
            <a:r>
              <a:rPr lang="en-US"/>
              <a:t>dead tuples</a:t>
            </a:r>
          </a:p>
        </p:txBody>
      </p:sp>
    </p:spTree>
    <p:extLst>
      <p:ext uri="{BB962C8B-B14F-4D97-AF65-F5344CB8AC3E}">
        <p14:creationId xmlns:p14="http://schemas.microsoft.com/office/powerpoint/2010/main" val="1194604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B2CFE-407B-9A3B-9698-0CC8BDDD22E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A44A44C5-0BEB-2A5B-62C7-692A8A5A73D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9703A43B-DD24-642B-2B8C-E6AB54DE9AE0}"/>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48D2482C-1F4A-78C4-8DCE-41D1B7659386}"/>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8" name="Rectangle 7">
            <a:extLst>
              <a:ext uri="{FF2B5EF4-FFF2-40B4-BE49-F238E27FC236}">
                <a16:creationId xmlns:a16="http://schemas.microsoft.com/office/drawing/2014/main" id="{A62C626F-366C-E25A-10CD-DBE6195EF7D9}"/>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9" name="Rectangle 8">
            <a:extLst>
              <a:ext uri="{FF2B5EF4-FFF2-40B4-BE49-F238E27FC236}">
                <a16:creationId xmlns:a16="http://schemas.microsoft.com/office/drawing/2014/main" id="{B5F33451-1F84-8881-C1EE-CC2D3FC70C9B}"/>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10" name="Rectangle 9">
            <a:extLst>
              <a:ext uri="{FF2B5EF4-FFF2-40B4-BE49-F238E27FC236}">
                <a16:creationId xmlns:a16="http://schemas.microsoft.com/office/drawing/2014/main" id="{8DB1DFDB-6C5E-2E47-1B90-58FAA035D006}"/>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12" name="Rectangle 11">
            <a:extLst>
              <a:ext uri="{FF2B5EF4-FFF2-40B4-BE49-F238E27FC236}">
                <a16:creationId xmlns:a16="http://schemas.microsoft.com/office/drawing/2014/main" id="{51461156-1E64-430B-3CAF-2BC852A231DD}"/>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20" name="Oval 19">
            <a:extLst>
              <a:ext uri="{FF2B5EF4-FFF2-40B4-BE49-F238E27FC236}">
                <a16:creationId xmlns:a16="http://schemas.microsoft.com/office/drawing/2014/main" id="{5637EFF3-6B3A-4780-E793-2ECBB656FA42}"/>
              </a:ext>
            </a:extLst>
          </p:cNvPr>
          <p:cNvSpPr/>
          <p:nvPr/>
        </p:nvSpPr>
        <p:spPr>
          <a:xfrm>
            <a:off x="4200788" y="402207"/>
            <a:ext cx="3491917" cy="1078450"/>
          </a:xfrm>
          <a:prstGeom prst="ellipse">
            <a:avLst/>
          </a:prstGeom>
          <a:solidFill>
            <a:schemeClr val="accent5"/>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panose="02000000000000000000" pitchFamily="2" charset="0"/>
                <a:ea typeface="Roboto" panose="02000000000000000000" pitchFamily="2" charset="0"/>
              </a:rPr>
              <a:t>Index</a:t>
            </a:r>
          </a:p>
        </p:txBody>
      </p:sp>
      <p:cxnSp>
        <p:nvCxnSpPr>
          <p:cNvPr id="21" name="Connector: Curved 20">
            <a:extLst>
              <a:ext uri="{FF2B5EF4-FFF2-40B4-BE49-F238E27FC236}">
                <a16:creationId xmlns:a16="http://schemas.microsoft.com/office/drawing/2014/main" id="{C013BE05-2000-5EA3-085B-757226CD651A}"/>
              </a:ext>
            </a:extLst>
          </p:cNvPr>
          <p:cNvCxnSpPr>
            <a:cxnSpLocks/>
            <a:stCxn id="20" idx="4"/>
            <a:endCxn id="7" idx="0"/>
          </p:cNvCxnSpPr>
          <p:nvPr/>
        </p:nvCxnSpPr>
        <p:spPr>
          <a:xfrm rot="16200000" flipH="1">
            <a:off x="5857090" y="1570313"/>
            <a:ext cx="809536" cy="630223"/>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22F2283A-0F6C-5A32-D566-FF761F83BDD2}"/>
              </a:ext>
            </a:extLst>
          </p:cNvPr>
          <p:cNvCxnSpPr>
            <a:cxnSpLocks/>
            <a:stCxn id="20" idx="5"/>
          </p:cNvCxnSpPr>
          <p:nvPr/>
        </p:nvCxnSpPr>
        <p:spPr>
          <a:xfrm rot="16200000" flipH="1">
            <a:off x="7109295" y="1394753"/>
            <a:ext cx="959543" cy="815480"/>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D12AD414-D632-62A6-1E98-41A6CFF85222}"/>
              </a:ext>
            </a:extLst>
          </p:cNvPr>
          <p:cNvGrpSpPr/>
          <p:nvPr/>
        </p:nvGrpSpPr>
        <p:grpSpPr>
          <a:xfrm>
            <a:off x="-6094604" y="1853967"/>
            <a:ext cx="7860486" cy="2432807"/>
            <a:chOff x="2088858" y="1853967"/>
            <a:chExt cx="7860486" cy="2432807"/>
          </a:xfrm>
        </p:grpSpPr>
        <p:sp>
          <p:nvSpPr>
            <p:cNvPr id="29" name="Rectangle 28">
              <a:extLst>
                <a:ext uri="{FF2B5EF4-FFF2-40B4-BE49-F238E27FC236}">
                  <a16:creationId xmlns:a16="http://schemas.microsoft.com/office/drawing/2014/main" id="{E4D856F5-EA0D-B05A-A1B0-75D69397A88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0" name="Rectangle 29">
              <a:extLst>
                <a:ext uri="{FF2B5EF4-FFF2-40B4-BE49-F238E27FC236}">
                  <a16:creationId xmlns:a16="http://schemas.microsoft.com/office/drawing/2014/main" id="{C462BE32-A47B-AB81-0CFB-9C1B884E287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1" name="Rectangle 30">
              <a:extLst>
                <a:ext uri="{FF2B5EF4-FFF2-40B4-BE49-F238E27FC236}">
                  <a16:creationId xmlns:a16="http://schemas.microsoft.com/office/drawing/2014/main" id="{8E84CC4F-B050-F3D9-20AB-729975087EB7}"/>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2" name="Rectangle 31">
              <a:extLst>
                <a:ext uri="{FF2B5EF4-FFF2-40B4-BE49-F238E27FC236}">
                  <a16:creationId xmlns:a16="http://schemas.microsoft.com/office/drawing/2014/main" id="{E2FC4548-33D3-3A5B-D5D8-9E264C130077}"/>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lp1</a:t>
              </a:r>
            </a:p>
          </p:txBody>
        </p:sp>
        <p:sp>
          <p:nvSpPr>
            <p:cNvPr id="33" name="Rectangle 32">
              <a:extLst>
                <a:ext uri="{FF2B5EF4-FFF2-40B4-BE49-F238E27FC236}">
                  <a16:creationId xmlns:a16="http://schemas.microsoft.com/office/drawing/2014/main" id="{55BEA04E-48AD-4ED9-5187-098850AA2F3A}"/>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lp2</a:t>
              </a:r>
            </a:p>
          </p:txBody>
        </p:sp>
        <p:sp>
          <p:nvSpPr>
            <p:cNvPr id="34" name="Rectangle 33">
              <a:extLst>
                <a:ext uri="{FF2B5EF4-FFF2-40B4-BE49-F238E27FC236}">
                  <a16:creationId xmlns:a16="http://schemas.microsoft.com/office/drawing/2014/main" id="{AFF8830A-20E6-4E7C-7594-2F0F9953CA67}"/>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2</a:t>
              </a:r>
            </a:p>
          </p:txBody>
        </p:sp>
        <p:sp>
          <p:nvSpPr>
            <p:cNvPr id="35" name="Rectangle 34">
              <a:extLst>
                <a:ext uri="{FF2B5EF4-FFF2-40B4-BE49-F238E27FC236}">
                  <a16:creationId xmlns:a16="http://schemas.microsoft.com/office/drawing/2014/main" id="{60FCA838-993F-33DF-1ABD-1D80472621B7}"/>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1</a:t>
              </a:r>
            </a:p>
          </p:txBody>
        </p:sp>
        <p:sp>
          <p:nvSpPr>
            <p:cNvPr id="36" name="Rectangle 35">
              <a:extLst>
                <a:ext uri="{FF2B5EF4-FFF2-40B4-BE49-F238E27FC236}">
                  <a16:creationId xmlns:a16="http://schemas.microsoft.com/office/drawing/2014/main" id="{65DCCB1F-BB2A-1F2C-EB9E-85B8343D96FE}"/>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cxnSp>
          <p:nvCxnSpPr>
            <p:cNvPr id="37" name="Connector: Curved 36">
              <a:extLst>
                <a:ext uri="{FF2B5EF4-FFF2-40B4-BE49-F238E27FC236}">
                  <a16:creationId xmlns:a16="http://schemas.microsoft.com/office/drawing/2014/main" id="{550B8658-971B-2122-8641-A7EDDF94FC9E}"/>
                </a:ext>
              </a:extLst>
            </p:cNvPr>
            <p:cNvCxnSpPr>
              <a:cxnSpLocks/>
              <a:stCxn id="32" idx="2"/>
              <a:endCxn id="35" idx="1"/>
            </p:cNvCxnSpPr>
            <p:nvPr/>
          </p:nvCxnSpPr>
          <p:spPr>
            <a:xfrm rot="5400000">
              <a:off x="5126143" y="2609905"/>
              <a:ext cx="1334313" cy="1567343"/>
            </a:xfrm>
            <a:prstGeom prst="curvedConnector4">
              <a:avLst>
                <a:gd name="adj1" fmla="val 37426"/>
                <a:gd name="adj2" fmla="val 127163"/>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653091D-CA46-C3EA-FE16-0272C7FB62CE}"/>
                </a:ext>
              </a:extLst>
            </p:cNvPr>
            <p:cNvCxnSpPr>
              <a:cxnSpLocks/>
              <a:endCxn id="34" idx="1"/>
            </p:cNvCxnSpPr>
            <p:nvPr/>
          </p:nvCxnSpPr>
          <p:spPr>
            <a:xfrm rot="16200000" flipH="1">
              <a:off x="7731039" y="2973545"/>
              <a:ext cx="902048" cy="399874"/>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Connector: Curved 39">
            <a:extLst>
              <a:ext uri="{FF2B5EF4-FFF2-40B4-BE49-F238E27FC236}">
                <a16:creationId xmlns:a16="http://schemas.microsoft.com/office/drawing/2014/main" id="{A11BB564-F458-5D4D-2292-73C7DDA897BB}"/>
              </a:ext>
            </a:extLst>
          </p:cNvPr>
          <p:cNvCxnSpPr>
            <a:cxnSpLocks/>
            <a:endCxn id="33" idx="3"/>
          </p:cNvCxnSpPr>
          <p:nvPr/>
        </p:nvCxnSpPr>
        <p:spPr>
          <a:xfrm rot="10800000" flipV="1">
            <a:off x="473977" y="1340141"/>
            <a:ext cx="4365946" cy="1168165"/>
          </a:xfrm>
          <a:prstGeom prst="curvedConnector3">
            <a:avLst>
              <a:gd name="adj1" fmla="val 67647"/>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A170825-AE34-C214-CF78-BF3E8C8E3705}"/>
              </a:ext>
            </a:extLst>
          </p:cNvPr>
          <p:cNvSpPr/>
          <p:nvPr/>
        </p:nvSpPr>
        <p:spPr>
          <a:xfrm>
            <a:off x="8657439" y="2290193"/>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lp3</a:t>
            </a:r>
          </a:p>
        </p:txBody>
      </p:sp>
      <p:sp>
        <p:nvSpPr>
          <p:cNvPr id="44" name="Rectangle 43">
            <a:extLst>
              <a:ext uri="{FF2B5EF4-FFF2-40B4-BE49-F238E27FC236}">
                <a16:creationId xmlns:a16="http://schemas.microsoft.com/office/drawing/2014/main" id="{2333F890-ED01-8761-68B4-7E6DD1C5164A}"/>
              </a:ext>
            </a:extLst>
          </p:cNvPr>
          <p:cNvSpPr/>
          <p:nvPr/>
        </p:nvSpPr>
        <p:spPr>
          <a:xfrm>
            <a:off x="5469468" y="3406392"/>
            <a:ext cx="2901772"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3</a:t>
            </a:r>
          </a:p>
        </p:txBody>
      </p:sp>
      <p:cxnSp>
        <p:nvCxnSpPr>
          <p:cNvPr id="47" name="Connector: Curved 46">
            <a:extLst>
              <a:ext uri="{FF2B5EF4-FFF2-40B4-BE49-F238E27FC236}">
                <a16:creationId xmlns:a16="http://schemas.microsoft.com/office/drawing/2014/main" id="{B2A64E9C-2664-795A-3CFF-C94ECAAC93EF}"/>
              </a:ext>
            </a:extLst>
          </p:cNvPr>
          <p:cNvCxnSpPr>
            <a:cxnSpLocks/>
            <a:stCxn id="43" idx="2"/>
            <a:endCxn id="44" idx="0"/>
          </p:cNvCxnSpPr>
          <p:nvPr/>
        </p:nvCxnSpPr>
        <p:spPr>
          <a:xfrm rot="5400000">
            <a:off x="7771887" y="1874888"/>
            <a:ext cx="679972" cy="2383037"/>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7A1C4D4-A63D-5F67-D09C-47D3A68B0E6F}"/>
              </a:ext>
            </a:extLst>
          </p:cNvPr>
          <p:cNvCxnSpPr>
            <a:cxnSpLocks/>
            <a:stCxn id="20" idx="6"/>
            <a:endCxn id="43" idx="0"/>
          </p:cNvCxnSpPr>
          <p:nvPr/>
        </p:nvCxnSpPr>
        <p:spPr>
          <a:xfrm>
            <a:off x="7692705" y="941432"/>
            <a:ext cx="1610686" cy="1348761"/>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E5B91AD-1FC4-01BB-A540-001BA043ED80}"/>
              </a:ext>
            </a:extLst>
          </p:cNvPr>
          <p:cNvSpPr/>
          <p:nvPr/>
        </p:nvSpPr>
        <p:spPr>
          <a:xfrm>
            <a:off x="2088858" y="2730769"/>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lp4</a:t>
            </a:r>
          </a:p>
        </p:txBody>
      </p:sp>
      <p:sp>
        <p:nvSpPr>
          <p:cNvPr id="3" name="Rectangle 2">
            <a:extLst>
              <a:ext uri="{FF2B5EF4-FFF2-40B4-BE49-F238E27FC236}">
                <a16:creationId xmlns:a16="http://schemas.microsoft.com/office/drawing/2014/main" id="{F4A9C84F-2F82-9790-F57C-65309E9570CC}"/>
              </a:ext>
            </a:extLst>
          </p:cNvPr>
          <p:cNvSpPr/>
          <p:nvPr/>
        </p:nvSpPr>
        <p:spPr>
          <a:xfrm>
            <a:off x="3348566" y="3406391"/>
            <a:ext cx="2120901"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4</a:t>
            </a:r>
          </a:p>
        </p:txBody>
      </p:sp>
      <p:cxnSp>
        <p:nvCxnSpPr>
          <p:cNvPr id="11" name="Connector: Curved 10">
            <a:extLst>
              <a:ext uri="{FF2B5EF4-FFF2-40B4-BE49-F238E27FC236}">
                <a16:creationId xmlns:a16="http://schemas.microsoft.com/office/drawing/2014/main" id="{3C72ECB1-DAB7-ABEB-2446-DD3D4A78DED6}"/>
              </a:ext>
            </a:extLst>
          </p:cNvPr>
          <p:cNvCxnSpPr>
            <a:cxnSpLocks/>
            <a:stCxn id="2" idx="3"/>
            <a:endCxn id="3" idx="1"/>
          </p:cNvCxnSpPr>
          <p:nvPr/>
        </p:nvCxnSpPr>
        <p:spPr>
          <a:xfrm flipH="1">
            <a:off x="3348566" y="2948883"/>
            <a:ext cx="32196" cy="675622"/>
          </a:xfrm>
          <a:prstGeom prst="curvedConnector5">
            <a:avLst>
              <a:gd name="adj1" fmla="val -710026"/>
              <a:gd name="adj2" fmla="val 50000"/>
              <a:gd name="adj3" fmla="val 810026"/>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71A9D1D4-2A20-E171-72DC-7E1D038D22B3}"/>
              </a:ext>
            </a:extLst>
          </p:cNvPr>
          <p:cNvCxnSpPr>
            <a:cxnSpLocks/>
            <a:stCxn id="20" idx="4"/>
            <a:endCxn id="2" idx="0"/>
          </p:cNvCxnSpPr>
          <p:nvPr/>
        </p:nvCxnSpPr>
        <p:spPr>
          <a:xfrm rot="5400000">
            <a:off x="3715723" y="499745"/>
            <a:ext cx="1250112" cy="3211937"/>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6188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B2CFE-407B-9A3B-9698-0CC8BDDD22E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A44A44C5-0BEB-2A5B-62C7-692A8A5A73D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9703A43B-DD24-642B-2B8C-E6AB54DE9AE0}"/>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48D2482C-1F4A-78C4-8DCE-41D1B7659386}"/>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8" name="Rectangle 7">
            <a:extLst>
              <a:ext uri="{FF2B5EF4-FFF2-40B4-BE49-F238E27FC236}">
                <a16:creationId xmlns:a16="http://schemas.microsoft.com/office/drawing/2014/main" id="{A62C626F-366C-E25A-10CD-DBE6195EF7D9}"/>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9" name="Rectangle 8">
            <a:extLst>
              <a:ext uri="{FF2B5EF4-FFF2-40B4-BE49-F238E27FC236}">
                <a16:creationId xmlns:a16="http://schemas.microsoft.com/office/drawing/2014/main" id="{B5F33451-1F84-8881-C1EE-CC2D3FC70C9B}"/>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10" name="Rectangle 9">
            <a:extLst>
              <a:ext uri="{FF2B5EF4-FFF2-40B4-BE49-F238E27FC236}">
                <a16:creationId xmlns:a16="http://schemas.microsoft.com/office/drawing/2014/main" id="{8DB1DFDB-6C5E-2E47-1B90-58FAA035D006}"/>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(dead)</a:t>
            </a:r>
          </a:p>
        </p:txBody>
      </p:sp>
      <p:sp>
        <p:nvSpPr>
          <p:cNvPr id="12" name="Rectangle 11">
            <a:extLst>
              <a:ext uri="{FF2B5EF4-FFF2-40B4-BE49-F238E27FC236}">
                <a16:creationId xmlns:a16="http://schemas.microsoft.com/office/drawing/2014/main" id="{51461156-1E64-430B-3CAF-2BC852A231DD}"/>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20" name="Oval 19">
            <a:extLst>
              <a:ext uri="{FF2B5EF4-FFF2-40B4-BE49-F238E27FC236}">
                <a16:creationId xmlns:a16="http://schemas.microsoft.com/office/drawing/2014/main" id="{5637EFF3-6B3A-4780-E793-2ECBB656FA42}"/>
              </a:ext>
            </a:extLst>
          </p:cNvPr>
          <p:cNvSpPr/>
          <p:nvPr/>
        </p:nvSpPr>
        <p:spPr>
          <a:xfrm>
            <a:off x="4200788" y="402207"/>
            <a:ext cx="3491917" cy="1078450"/>
          </a:xfrm>
          <a:prstGeom prst="ellipse">
            <a:avLst/>
          </a:prstGeom>
          <a:solidFill>
            <a:schemeClr val="accent5"/>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panose="02000000000000000000" pitchFamily="2" charset="0"/>
                <a:ea typeface="Roboto" panose="02000000000000000000" pitchFamily="2" charset="0"/>
              </a:rPr>
              <a:t>Index</a:t>
            </a:r>
          </a:p>
        </p:txBody>
      </p:sp>
      <p:grpSp>
        <p:nvGrpSpPr>
          <p:cNvPr id="28" name="Group 27">
            <a:extLst>
              <a:ext uri="{FF2B5EF4-FFF2-40B4-BE49-F238E27FC236}">
                <a16:creationId xmlns:a16="http://schemas.microsoft.com/office/drawing/2014/main" id="{D12AD414-D632-62A6-1E98-41A6CFF85222}"/>
              </a:ext>
            </a:extLst>
          </p:cNvPr>
          <p:cNvGrpSpPr/>
          <p:nvPr/>
        </p:nvGrpSpPr>
        <p:grpSpPr>
          <a:xfrm>
            <a:off x="-6094604" y="1853967"/>
            <a:ext cx="7860486" cy="2432807"/>
            <a:chOff x="2088858" y="1853967"/>
            <a:chExt cx="7860486" cy="2432807"/>
          </a:xfrm>
        </p:grpSpPr>
        <p:sp>
          <p:nvSpPr>
            <p:cNvPr id="29" name="Rectangle 28">
              <a:extLst>
                <a:ext uri="{FF2B5EF4-FFF2-40B4-BE49-F238E27FC236}">
                  <a16:creationId xmlns:a16="http://schemas.microsoft.com/office/drawing/2014/main" id="{E4D856F5-EA0D-B05A-A1B0-75D69397A88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0" name="Rectangle 29">
              <a:extLst>
                <a:ext uri="{FF2B5EF4-FFF2-40B4-BE49-F238E27FC236}">
                  <a16:creationId xmlns:a16="http://schemas.microsoft.com/office/drawing/2014/main" id="{C462BE32-A47B-AB81-0CFB-9C1B884E287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1" name="Rectangle 30">
              <a:extLst>
                <a:ext uri="{FF2B5EF4-FFF2-40B4-BE49-F238E27FC236}">
                  <a16:creationId xmlns:a16="http://schemas.microsoft.com/office/drawing/2014/main" id="{8E84CC4F-B050-F3D9-20AB-729975087EB7}"/>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2" name="Rectangle 31">
              <a:extLst>
                <a:ext uri="{FF2B5EF4-FFF2-40B4-BE49-F238E27FC236}">
                  <a16:creationId xmlns:a16="http://schemas.microsoft.com/office/drawing/2014/main" id="{E2FC4548-33D3-3A5B-D5D8-9E264C130077}"/>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lp1</a:t>
              </a:r>
            </a:p>
          </p:txBody>
        </p:sp>
        <p:sp>
          <p:nvSpPr>
            <p:cNvPr id="33" name="Rectangle 32">
              <a:extLst>
                <a:ext uri="{FF2B5EF4-FFF2-40B4-BE49-F238E27FC236}">
                  <a16:creationId xmlns:a16="http://schemas.microsoft.com/office/drawing/2014/main" id="{55BEA04E-48AD-4ED9-5187-098850AA2F3A}"/>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lp2</a:t>
              </a:r>
            </a:p>
          </p:txBody>
        </p:sp>
        <p:sp>
          <p:nvSpPr>
            <p:cNvPr id="34" name="Rectangle 33">
              <a:extLst>
                <a:ext uri="{FF2B5EF4-FFF2-40B4-BE49-F238E27FC236}">
                  <a16:creationId xmlns:a16="http://schemas.microsoft.com/office/drawing/2014/main" id="{AFF8830A-20E6-4E7C-7594-2F0F9953CA67}"/>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2</a:t>
              </a:r>
            </a:p>
          </p:txBody>
        </p:sp>
        <p:sp>
          <p:nvSpPr>
            <p:cNvPr id="35" name="Rectangle 34">
              <a:extLst>
                <a:ext uri="{FF2B5EF4-FFF2-40B4-BE49-F238E27FC236}">
                  <a16:creationId xmlns:a16="http://schemas.microsoft.com/office/drawing/2014/main" id="{60FCA838-993F-33DF-1ABD-1D80472621B7}"/>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1</a:t>
              </a:r>
            </a:p>
          </p:txBody>
        </p:sp>
        <p:sp>
          <p:nvSpPr>
            <p:cNvPr id="36" name="Rectangle 35">
              <a:extLst>
                <a:ext uri="{FF2B5EF4-FFF2-40B4-BE49-F238E27FC236}">
                  <a16:creationId xmlns:a16="http://schemas.microsoft.com/office/drawing/2014/main" id="{65DCCB1F-BB2A-1F2C-EB9E-85B8343D96FE}"/>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cxnSp>
          <p:nvCxnSpPr>
            <p:cNvPr id="37" name="Connector: Curved 36">
              <a:extLst>
                <a:ext uri="{FF2B5EF4-FFF2-40B4-BE49-F238E27FC236}">
                  <a16:creationId xmlns:a16="http://schemas.microsoft.com/office/drawing/2014/main" id="{550B8658-971B-2122-8641-A7EDDF94FC9E}"/>
                </a:ext>
              </a:extLst>
            </p:cNvPr>
            <p:cNvCxnSpPr>
              <a:cxnSpLocks/>
              <a:stCxn id="32" idx="2"/>
              <a:endCxn id="35" idx="1"/>
            </p:cNvCxnSpPr>
            <p:nvPr/>
          </p:nvCxnSpPr>
          <p:spPr>
            <a:xfrm rot="5400000">
              <a:off x="5126143" y="2609905"/>
              <a:ext cx="1334313" cy="1567343"/>
            </a:xfrm>
            <a:prstGeom prst="curvedConnector4">
              <a:avLst>
                <a:gd name="adj1" fmla="val 37426"/>
                <a:gd name="adj2" fmla="val 127163"/>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653091D-CA46-C3EA-FE16-0272C7FB62CE}"/>
                </a:ext>
              </a:extLst>
            </p:cNvPr>
            <p:cNvCxnSpPr>
              <a:cxnSpLocks/>
              <a:endCxn id="34" idx="1"/>
            </p:cNvCxnSpPr>
            <p:nvPr/>
          </p:nvCxnSpPr>
          <p:spPr>
            <a:xfrm rot="16200000" flipH="1">
              <a:off x="7731039" y="2973545"/>
              <a:ext cx="902048" cy="399874"/>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Connector: Curved 39">
            <a:extLst>
              <a:ext uri="{FF2B5EF4-FFF2-40B4-BE49-F238E27FC236}">
                <a16:creationId xmlns:a16="http://schemas.microsoft.com/office/drawing/2014/main" id="{A11BB564-F458-5D4D-2292-73C7DDA897BB}"/>
              </a:ext>
            </a:extLst>
          </p:cNvPr>
          <p:cNvCxnSpPr>
            <a:cxnSpLocks/>
            <a:endCxn id="33" idx="3"/>
          </p:cNvCxnSpPr>
          <p:nvPr/>
        </p:nvCxnSpPr>
        <p:spPr>
          <a:xfrm rot="10800000" flipV="1">
            <a:off x="473977" y="1340141"/>
            <a:ext cx="4365946" cy="1168165"/>
          </a:xfrm>
          <a:prstGeom prst="curvedConnector3">
            <a:avLst>
              <a:gd name="adj1" fmla="val 67647"/>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A170825-AE34-C214-CF78-BF3E8C8E3705}"/>
              </a:ext>
            </a:extLst>
          </p:cNvPr>
          <p:cNvSpPr/>
          <p:nvPr/>
        </p:nvSpPr>
        <p:spPr>
          <a:xfrm>
            <a:off x="8657439" y="2290193"/>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lp3</a:t>
            </a:r>
          </a:p>
        </p:txBody>
      </p:sp>
      <p:sp>
        <p:nvSpPr>
          <p:cNvPr id="44" name="Rectangle 43">
            <a:extLst>
              <a:ext uri="{FF2B5EF4-FFF2-40B4-BE49-F238E27FC236}">
                <a16:creationId xmlns:a16="http://schemas.microsoft.com/office/drawing/2014/main" id="{2333F890-ED01-8761-68B4-7E6DD1C5164A}"/>
              </a:ext>
            </a:extLst>
          </p:cNvPr>
          <p:cNvSpPr/>
          <p:nvPr/>
        </p:nvSpPr>
        <p:spPr>
          <a:xfrm>
            <a:off x="5469468" y="3406392"/>
            <a:ext cx="2901772"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3</a:t>
            </a:r>
          </a:p>
        </p:txBody>
      </p:sp>
      <p:cxnSp>
        <p:nvCxnSpPr>
          <p:cNvPr id="47" name="Connector: Curved 46">
            <a:extLst>
              <a:ext uri="{FF2B5EF4-FFF2-40B4-BE49-F238E27FC236}">
                <a16:creationId xmlns:a16="http://schemas.microsoft.com/office/drawing/2014/main" id="{B2A64E9C-2664-795A-3CFF-C94ECAAC93EF}"/>
              </a:ext>
            </a:extLst>
          </p:cNvPr>
          <p:cNvCxnSpPr>
            <a:cxnSpLocks/>
            <a:stCxn id="43" idx="2"/>
            <a:endCxn id="44" idx="0"/>
          </p:cNvCxnSpPr>
          <p:nvPr/>
        </p:nvCxnSpPr>
        <p:spPr>
          <a:xfrm rot="5400000">
            <a:off x="7771887" y="1874888"/>
            <a:ext cx="679972" cy="2383037"/>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7A1C4D4-A63D-5F67-D09C-47D3A68B0E6F}"/>
              </a:ext>
            </a:extLst>
          </p:cNvPr>
          <p:cNvCxnSpPr>
            <a:cxnSpLocks/>
            <a:stCxn id="20" idx="6"/>
            <a:endCxn id="43" idx="0"/>
          </p:cNvCxnSpPr>
          <p:nvPr/>
        </p:nvCxnSpPr>
        <p:spPr>
          <a:xfrm>
            <a:off x="7692705" y="941432"/>
            <a:ext cx="1610686" cy="1348761"/>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E5B91AD-1FC4-01BB-A540-001BA043ED80}"/>
              </a:ext>
            </a:extLst>
          </p:cNvPr>
          <p:cNvSpPr/>
          <p:nvPr/>
        </p:nvSpPr>
        <p:spPr>
          <a:xfrm>
            <a:off x="2088858" y="2730769"/>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lp4</a:t>
            </a:r>
          </a:p>
        </p:txBody>
      </p:sp>
      <p:sp>
        <p:nvSpPr>
          <p:cNvPr id="3" name="Rectangle 2">
            <a:extLst>
              <a:ext uri="{FF2B5EF4-FFF2-40B4-BE49-F238E27FC236}">
                <a16:creationId xmlns:a16="http://schemas.microsoft.com/office/drawing/2014/main" id="{F4A9C84F-2F82-9790-F57C-65309E9570CC}"/>
              </a:ext>
            </a:extLst>
          </p:cNvPr>
          <p:cNvSpPr/>
          <p:nvPr/>
        </p:nvSpPr>
        <p:spPr>
          <a:xfrm>
            <a:off x="3348566" y="3406391"/>
            <a:ext cx="2120901"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4</a:t>
            </a:r>
          </a:p>
        </p:txBody>
      </p:sp>
      <p:cxnSp>
        <p:nvCxnSpPr>
          <p:cNvPr id="11" name="Connector: Curved 10">
            <a:extLst>
              <a:ext uri="{FF2B5EF4-FFF2-40B4-BE49-F238E27FC236}">
                <a16:creationId xmlns:a16="http://schemas.microsoft.com/office/drawing/2014/main" id="{3C72ECB1-DAB7-ABEB-2446-DD3D4A78DED6}"/>
              </a:ext>
            </a:extLst>
          </p:cNvPr>
          <p:cNvCxnSpPr>
            <a:cxnSpLocks/>
            <a:stCxn id="2" idx="3"/>
            <a:endCxn id="3" idx="1"/>
          </p:cNvCxnSpPr>
          <p:nvPr/>
        </p:nvCxnSpPr>
        <p:spPr>
          <a:xfrm flipH="1">
            <a:off x="3348566" y="2948883"/>
            <a:ext cx="32196" cy="675622"/>
          </a:xfrm>
          <a:prstGeom prst="curvedConnector5">
            <a:avLst>
              <a:gd name="adj1" fmla="val -710026"/>
              <a:gd name="adj2" fmla="val 50000"/>
              <a:gd name="adj3" fmla="val 810026"/>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71A9D1D4-2A20-E171-72DC-7E1D038D22B3}"/>
              </a:ext>
            </a:extLst>
          </p:cNvPr>
          <p:cNvCxnSpPr>
            <a:cxnSpLocks/>
            <a:stCxn id="20" idx="4"/>
            <a:endCxn id="2" idx="0"/>
          </p:cNvCxnSpPr>
          <p:nvPr/>
        </p:nvCxnSpPr>
        <p:spPr>
          <a:xfrm rot="5400000">
            <a:off x="3715723" y="499745"/>
            <a:ext cx="1250112" cy="3211937"/>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766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B2CFE-407B-9A3B-9698-0CC8BDDD22E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A44A44C5-0BEB-2A5B-62C7-692A8A5A73D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9703A43B-DD24-642B-2B8C-E6AB54DE9AE0}"/>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48D2482C-1F4A-78C4-8DCE-41D1B7659386}"/>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(unused)</a:t>
            </a:r>
          </a:p>
        </p:txBody>
      </p:sp>
      <p:sp>
        <p:nvSpPr>
          <p:cNvPr id="8" name="Rectangle 7">
            <a:extLst>
              <a:ext uri="{FF2B5EF4-FFF2-40B4-BE49-F238E27FC236}">
                <a16:creationId xmlns:a16="http://schemas.microsoft.com/office/drawing/2014/main" id="{A62C626F-366C-E25A-10CD-DBE6195EF7D9}"/>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(unused)</a:t>
            </a:r>
          </a:p>
        </p:txBody>
      </p:sp>
      <p:sp>
        <p:nvSpPr>
          <p:cNvPr id="20" name="Oval 19">
            <a:extLst>
              <a:ext uri="{FF2B5EF4-FFF2-40B4-BE49-F238E27FC236}">
                <a16:creationId xmlns:a16="http://schemas.microsoft.com/office/drawing/2014/main" id="{5637EFF3-6B3A-4780-E793-2ECBB656FA42}"/>
              </a:ext>
            </a:extLst>
          </p:cNvPr>
          <p:cNvSpPr/>
          <p:nvPr/>
        </p:nvSpPr>
        <p:spPr>
          <a:xfrm>
            <a:off x="4200788" y="402207"/>
            <a:ext cx="3491917" cy="1078450"/>
          </a:xfrm>
          <a:prstGeom prst="ellipse">
            <a:avLst/>
          </a:prstGeom>
          <a:solidFill>
            <a:schemeClr val="accent5"/>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panose="02000000000000000000" pitchFamily="2" charset="0"/>
                <a:ea typeface="Roboto" panose="02000000000000000000" pitchFamily="2" charset="0"/>
              </a:rPr>
              <a:t>Index</a:t>
            </a:r>
          </a:p>
        </p:txBody>
      </p:sp>
      <p:grpSp>
        <p:nvGrpSpPr>
          <p:cNvPr id="28" name="Group 27">
            <a:extLst>
              <a:ext uri="{FF2B5EF4-FFF2-40B4-BE49-F238E27FC236}">
                <a16:creationId xmlns:a16="http://schemas.microsoft.com/office/drawing/2014/main" id="{D12AD414-D632-62A6-1E98-41A6CFF85222}"/>
              </a:ext>
            </a:extLst>
          </p:cNvPr>
          <p:cNvGrpSpPr/>
          <p:nvPr/>
        </p:nvGrpSpPr>
        <p:grpSpPr>
          <a:xfrm>
            <a:off x="-6094604" y="1853967"/>
            <a:ext cx="7860486" cy="2432807"/>
            <a:chOff x="2088858" y="1853967"/>
            <a:chExt cx="7860486" cy="2432807"/>
          </a:xfrm>
        </p:grpSpPr>
        <p:sp>
          <p:nvSpPr>
            <p:cNvPr id="29" name="Rectangle 28">
              <a:extLst>
                <a:ext uri="{FF2B5EF4-FFF2-40B4-BE49-F238E27FC236}">
                  <a16:creationId xmlns:a16="http://schemas.microsoft.com/office/drawing/2014/main" id="{E4D856F5-EA0D-B05A-A1B0-75D69397A88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0" name="Rectangle 29">
              <a:extLst>
                <a:ext uri="{FF2B5EF4-FFF2-40B4-BE49-F238E27FC236}">
                  <a16:creationId xmlns:a16="http://schemas.microsoft.com/office/drawing/2014/main" id="{C462BE32-A47B-AB81-0CFB-9C1B884E287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1" name="Rectangle 30">
              <a:extLst>
                <a:ext uri="{FF2B5EF4-FFF2-40B4-BE49-F238E27FC236}">
                  <a16:creationId xmlns:a16="http://schemas.microsoft.com/office/drawing/2014/main" id="{8E84CC4F-B050-F3D9-20AB-729975087EB7}"/>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32" name="Rectangle 31">
              <a:extLst>
                <a:ext uri="{FF2B5EF4-FFF2-40B4-BE49-F238E27FC236}">
                  <a16:creationId xmlns:a16="http://schemas.microsoft.com/office/drawing/2014/main" id="{E2FC4548-33D3-3A5B-D5D8-9E264C130077}"/>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lp1</a:t>
              </a:r>
            </a:p>
          </p:txBody>
        </p:sp>
        <p:sp>
          <p:nvSpPr>
            <p:cNvPr id="33" name="Rectangle 32">
              <a:extLst>
                <a:ext uri="{FF2B5EF4-FFF2-40B4-BE49-F238E27FC236}">
                  <a16:creationId xmlns:a16="http://schemas.microsoft.com/office/drawing/2014/main" id="{55BEA04E-48AD-4ED9-5187-098850AA2F3A}"/>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lp2</a:t>
              </a:r>
            </a:p>
          </p:txBody>
        </p:sp>
        <p:sp>
          <p:nvSpPr>
            <p:cNvPr id="34" name="Rectangle 33">
              <a:extLst>
                <a:ext uri="{FF2B5EF4-FFF2-40B4-BE49-F238E27FC236}">
                  <a16:creationId xmlns:a16="http://schemas.microsoft.com/office/drawing/2014/main" id="{AFF8830A-20E6-4E7C-7594-2F0F9953CA67}"/>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2</a:t>
              </a:r>
            </a:p>
          </p:txBody>
        </p:sp>
        <p:sp>
          <p:nvSpPr>
            <p:cNvPr id="35" name="Rectangle 34">
              <a:extLst>
                <a:ext uri="{FF2B5EF4-FFF2-40B4-BE49-F238E27FC236}">
                  <a16:creationId xmlns:a16="http://schemas.microsoft.com/office/drawing/2014/main" id="{60FCA838-993F-33DF-1ABD-1D80472621B7}"/>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1</a:t>
              </a:r>
            </a:p>
          </p:txBody>
        </p:sp>
        <p:sp>
          <p:nvSpPr>
            <p:cNvPr id="36" name="Rectangle 35">
              <a:extLst>
                <a:ext uri="{FF2B5EF4-FFF2-40B4-BE49-F238E27FC236}">
                  <a16:creationId xmlns:a16="http://schemas.microsoft.com/office/drawing/2014/main" id="{65DCCB1F-BB2A-1F2C-EB9E-85B8343D96FE}"/>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cxnSp>
          <p:nvCxnSpPr>
            <p:cNvPr id="37" name="Connector: Curved 36">
              <a:extLst>
                <a:ext uri="{FF2B5EF4-FFF2-40B4-BE49-F238E27FC236}">
                  <a16:creationId xmlns:a16="http://schemas.microsoft.com/office/drawing/2014/main" id="{550B8658-971B-2122-8641-A7EDDF94FC9E}"/>
                </a:ext>
              </a:extLst>
            </p:cNvPr>
            <p:cNvCxnSpPr>
              <a:cxnSpLocks/>
              <a:stCxn id="32" idx="2"/>
              <a:endCxn id="35" idx="1"/>
            </p:cNvCxnSpPr>
            <p:nvPr/>
          </p:nvCxnSpPr>
          <p:spPr>
            <a:xfrm rot="5400000">
              <a:off x="5126143" y="2609905"/>
              <a:ext cx="1334313" cy="1567343"/>
            </a:xfrm>
            <a:prstGeom prst="curvedConnector4">
              <a:avLst>
                <a:gd name="adj1" fmla="val 37426"/>
                <a:gd name="adj2" fmla="val 127163"/>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653091D-CA46-C3EA-FE16-0272C7FB62CE}"/>
                </a:ext>
              </a:extLst>
            </p:cNvPr>
            <p:cNvCxnSpPr>
              <a:cxnSpLocks/>
              <a:endCxn id="34" idx="1"/>
            </p:cNvCxnSpPr>
            <p:nvPr/>
          </p:nvCxnSpPr>
          <p:spPr>
            <a:xfrm rot="16200000" flipH="1">
              <a:off x="7731039" y="2973545"/>
              <a:ext cx="902048" cy="399874"/>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Connector: Curved 39">
            <a:extLst>
              <a:ext uri="{FF2B5EF4-FFF2-40B4-BE49-F238E27FC236}">
                <a16:creationId xmlns:a16="http://schemas.microsoft.com/office/drawing/2014/main" id="{A11BB564-F458-5D4D-2292-73C7DDA897BB}"/>
              </a:ext>
            </a:extLst>
          </p:cNvPr>
          <p:cNvCxnSpPr>
            <a:cxnSpLocks/>
            <a:endCxn id="33" idx="3"/>
          </p:cNvCxnSpPr>
          <p:nvPr/>
        </p:nvCxnSpPr>
        <p:spPr>
          <a:xfrm rot="10800000" flipV="1">
            <a:off x="473977" y="1340141"/>
            <a:ext cx="4365946" cy="1168165"/>
          </a:xfrm>
          <a:prstGeom prst="curvedConnector3">
            <a:avLst>
              <a:gd name="adj1" fmla="val 67647"/>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A170825-AE34-C214-CF78-BF3E8C8E3705}"/>
              </a:ext>
            </a:extLst>
          </p:cNvPr>
          <p:cNvSpPr/>
          <p:nvPr/>
        </p:nvSpPr>
        <p:spPr>
          <a:xfrm>
            <a:off x="8657439" y="2290193"/>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lp3</a:t>
            </a:r>
          </a:p>
        </p:txBody>
      </p:sp>
      <p:sp>
        <p:nvSpPr>
          <p:cNvPr id="44" name="Rectangle 43">
            <a:extLst>
              <a:ext uri="{FF2B5EF4-FFF2-40B4-BE49-F238E27FC236}">
                <a16:creationId xmlns:a16="http://schemas.microsoft.com/office/drawing/2014/main" id="{2333F890-ED01-8761-68B4-7E6DD1C5164A}"/>
              </a:ext>
            </a:extLst>
          </p:cNvPr>
          <p:cNvSpPr/>
          <p:nvPr/>
        </p:nvSpPr>
        <p:spPr>
          <a:xfrm>
            <a:off x="7047910" y="3850546"/>
            <a:ext cx="2901772"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3</a:t>
            </a:r>
          </a:p>
        </p:txBody>
      </p:sp>
      <p:cxnSp>
        <p:nvCxnSpPr>
          <p:cNvPr id="47" name="Connector: Curved 46">
            <a:extLst>
              <a:ext uri="{FF2B5EF4-FFF2-40B4-BE49-F238E27FC236}">
                <a16:creationId xmlns:a16="http://schemas.microsoft.com/office/drawing/2014/main" id="{B2A64E9C-2664-795A-3CFF-C94ECAAC93EF}"/>
              </a:ext>
            </a:extLst>
          </p:cNvPr>
          <p:cNvCxnSpPr>
            <a:cxnSpLocks/>
            <a:stCxn id="43" idx="2"/>
            <a:endCxn id="44" idx="0"/>
          </p:cNvCxnSpPr>
          <p:nvPr/>
        </p:nvCxnSpPr>
        <p:spPr>
          <a:xfrm rot="5400000">
            <a:off x="8339031" y="2886186"/>
            <a:ext cx="1124126" cy="804595"/>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7A1C4D4-A63D-5F67-D09C-47D3A68B0E6F}"/>
              </a:ext>
            </a:extLst>
          </p:cNvPr>
          <p:cNvCxnSpPr>
            <a:cxnSpLocks/>
            <a:stCxn id="20" idx="6"/>
            <a:endCxn id="43" idx="0"/>
          </p:cNvCxnSpPr>
          <p:nvPr/>
        </p:nvCxnSpPr>
        <p:spPr>
          <a:xfrm>
            <a:off x="7692705" y="941432"/>
            <a:ext cx="1610686" cy="1348761"/>
          </a:xfrm>
          <a:prstGeom prst="curvedConnector2">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E5B91AD-1FC4-01BB-A540-001BA043ED80}"/>
              </a:ext>
            </a:extLst>
          </p:cNvPr>
          <p:cNvSpPr/>
          <p:nvPr/>
        </p:nvSpPr>
        <p:spPr>
          <a:xfrm>
            <a:off x="2088858" y="2730769"/>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lp4</a:t>
            </a:r>
          </a:p>
        </p:txBody>
      </p:sp>
      <p:sp>
        <p:nvSpPr>
          <p:cNvPr id="3" name="Rectangle 2">
            <a:extLst>
              <a:ext uri="{FF2B5EF4-FFF2-40B4-BE49-F238E27FC236}">
                <a16:creationId xmlns:a16="http://schemas.microsoft.com/office/drawing/2014/main" id="{F4A9C84F-2F82-9790-F57C-65309E9570CC}"/>
              </a:ext>
            </a:extLst>
          </p:cNvPr>
          <p:cNvSpPr/>
          <p:nvPr/>
        </p:nvSpPr>
        <p:spPr>
          <a:xfrm>
            <a:off x="4927008" y="3850545"/>
            <a:ext cx="2120901"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4</a:t>
            </a:r>
          </a:p>
        </p:txBody>
      </p:sp>
      <p:cxnSp>
        <p:nvCxnSpPr>
          <p:cNvPr id="11" name="Connector: Curved 10">
            <a:extLst>
              <a:ext uri="{FF2B5EF4-FFF2-40B4-BE49-F238E27FC236}">
                <a16:creationId xmlns:a16="http://schemas.microsoft.com/office/drawing/2014/main" id="{3C72ECB1-DAB7-ABEB-2446-DD3D4A78DED6}"/>
              </a:ext>
            </a:extLst>
          </p:cNvPr>
          <p:cNvCxnSpPr>
            <a:cxnSpLocks/>
            <a:stCxn id="2" idx="3"/>
            <a:endCxn id="3" idx="1"/>
          </p:cNvCxnSpPr>
          <p:nvPr/>
        </p:nvCxnSpPr>
        <p:spPr>
          <a:xfrm>
            <a:off x="3380762" y="2948883"/>
            <a:ext cx="1546246" cy="1119776"/>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71A9D1D4-2A20-E171-72DC-7E1D038D22B3}"/>
              </a:ext>
            </a:extLst>
          </p:cNvPr>
          <p:cNvCxnSpPr>
            <a:cxnSpLocks/>
            <a:stCxn id="20" idx="4"/>
            <a:endCxn id="2" idx="0"/>
          </p:cNvCxnSpPr>
          <p:nvPr/>
        </p:nvCxnSpPr>
        <p:spPr>
          <a:xfrm rot="5400000">
            <a:off x="3715723" y="499745"/>
            <a:ext cx="1250112" cy="3211937"/>
          </a:xfrm>
          <a:prstGeom prst="curvedConnector3">
            <a:avLst>
              <a:gd name="adj1" fmla="val 50000"/>
            </a:avLst>
          </a:prstGeom>
          <a:ln w="127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854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F5985C-4CD0-B361-14C4-5E396095C305}"/>
              </a:ext>
            </a:extLst>
          </p:cNvPr>
          <p:cNvPicPr>
            <a:picLocks noChangeAspect="1"/>
          </p:cNvPicPr>
          <p:nvPr/>
        </p:nvPicPr>
        <p:blipFill>
          <a:blip r:embed="rId2"/>
          <a:stretch>
            <a:fillRect/>
          </a:stretch>
        </p:blipFill>
        <p:spPr>
          <a:xfrm>
            <a:off x="568009" y="1335498"/>
            <a:ext cx="11156647" cy="3901778"/>
          </a:xfrm>
          <a:prstGeom prst="rect">
            <a:avLst/>
          </a:prstGeom>
          <a:ln>
            <a:solidFill>
              <a:schemeClr val="tx1">
                <a:lumMod val="60000"/>
                <a:lumOff val="40000"/>
              </a:schemeClr>
            </a:solidFill>
          </a:ln>
        </p:spPr>
      </p:pic>
      <p:cxnSp>
        <p:nvCxnSpPr>
          <p:cNvPr id="5" name="Straight Arrow Connector 4">
            <a:extLst>
              <a:ext uri="{FF2B5EF4-FFF2-40B4-BE49-F238E27FC236}">
                <a16:creationId xmlns:a16="http://schemas.microsoft.com/office/drawing/2014/main" id="{5EB457C7-400C-5B3F-4D1F-F345777430CC}"/>
              </a:ext>
            </a:extLst>
          </p:cNvPr>
          <p:cNvCxnSpPr/>
          <p:nvPr/>
        </p:nvCxnSpPr>
        <p:spPr>
          <a:xfrm flipH="1">
            <a:off x="2772561" y="2655116"/>
            <a:ext cx="620786" cy="9437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10F96E2-E1E7-91D2-20CB-405CD7B79D16}"/>
              </a:ext>
            </a:extLst>
          </p:cNvPr>
          <p:cNvCxnSpPr/>
          <p:nvPr/>
        </p:nvCxnSpPr>
        <p:spPr>
          <a:xfrm>
            <a:off x="6371439" y="2558642"/>
            <a:ext cx="838899" cy="9731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79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303E8-6FA7-41C5-A593-B261BBFB040D}"/>
              </a:ext>
            </a:extLst>
          </p:cNvPr>
          <p:cNvSpPr>
            <a:spLocks noGrp="1"/>
          </p:cNvSpPr>
          <p:nvPr>
            <p:ph idx="1"/>
          </p:nvPr>
        </p:nvSpPr>
        <p:spPr>
          <a:xfrm>
            <a:off x="340297" y="2581176"/>
            <a:ext cx="11511405" cy="1695647"/>
          </a:xfrm>
        </p:spPr>
        <p:txBody>
          <a:bodyPr vert="horz" lIns="91440" tIns="45720" rIns="91440" bIns="45720" rtlCol="0" anchor="t">
            <a:normAutofit/>
          </a:bodyPr>
          <a:lstStyle/>
          <a:p>
            <a:pPr marL="0" indent="0" algn="ctr">
              <a:buNone/>
            </a:pPr>
            <a:r>
              <a:rPr lang="en-US" sz="8000" b="1"/>
              <a:t>Row = Row </a:t>
            </a:r>
            <a:r>
              <a:rPr lang="en-US" sz="8000"/>
              <a:t>∈ </a:t>
            </a:r>
            <a:r>
              <a:rPr lang="en-US" sz="8000" b="1"/>
              <a:t>Tuple</a:t>
            </a:r>
          </a:p>
        </p:txBody>
      </p:sp>
      <p:sp>
        <p:nvSpPr>
          <p:cNvPr id="2" name="TextBox 1">
            <a:extLst>
              <a:ext uri="{FF2B5EF4-FFF2-40B4-BE49-F238E27FC236}">
                <a16:creationId xmlns:a16="http://schemas.microsoft.com/office/drawing/2014/main" id="{97A2991D-4AED-9CB9-30B4-2A2EA1DFE08D}"/>
              </a:ext>
            </a:extLst>
          </p:cNvPr>
          <p:cNvSpPr txBox="1"/>
          <p:nvPr/>
        </p:nvSpPr>
        <p:spPr>
          <a:xfrm>
            <a:off x="2192952" y="4270087"/>
            <a:ext cx="2002298" cy="461665"/>
          </a:xfrm>
          <a:prstGeom prst="rect">
            <a:avLst/>
          </a:prstGeom>
          <a:noFill/>
        </p:spPr>
        <p:txBody>
          <a:bodyPr wrap="square">
            <a:spAutoFit/>
          </a:bodyPr>
          <a:lstStyle/>
          <a:p>
            <a:r>
              <a:rPr lang="en-US" sz="2400" b="0" dirty="0">
                <a:latin typeface="Calibri" panose="020F0502020204030204" pitchFamily="34" charset="0"/>
              </a:rPr>
              <a:t>SQL Server</a:t>
            </a:r>
          </a:p>
        </p:txBody>
      </p:sp>
      <p:sp>
        <p:nvSpPr>
          <p:cNvPr id="4" name="TextBox 3">
            <a:extLst>
              <a:ext uri="{FF2B5EF4-FFF2-40B4-BE49-F238E27FC236}">
                <a16:creationId xmlns:a16="http://schemas.microsoft.com/office/drawing/2014/main" id="{8A9144FE-6FD9-E1C9-2762-AD0A4C4EAC57}"/>
              </a:ext>
            </a:extLst>
          </p:cNvPr>
          <p:cNvSpPr txBox="1"/>
          <p:nvPr/>
        </p:nvSpPr>
        <p:spPr>
          <a:xfrm>
            <a:off x="8208694" y="4270086"/>
            <a:ext cx="2173908" cy="461665"/>
          </a:xfrm>
          <a:prstGeom prst="rect">
            <a:avLst/>
          </a:prstGeom>
          <a:noFill/>
        </p:spPr>
        <p:txBody>
          <a:bodyPr wrap="square">
            <a:spAutoFit/>
          </a:bodyPr>
          <a:lstStyle/>
          <a:p>
            <a:r>
              <a:rPr lang="en-US" sz="2400" b="0" dirty="0">
                <a:latin typeface="Calibri" panose="020F0502020204030204" pitchFamily="34" charset="0"/>
              </a:rPr>
              <a:t>PostgreSQL</a:t>
            </a:r>
          </a:p>
        </p:txBody>
      </p:sp>
      <p:sp>
        <p:nvSpPr>
          <p:cNvPr id="5" name="TextBox 4">
            <a:extLst>
              <a:ext uri="{FF2B5EF4-FFF2-40B4-BE49-F238E27FC236}">
                <a16:creationId xmlns:a16="http://schemas.microsoft.com/office/drawing/2014/main" id="{4D790D60-24B2-0B26-5486-7AC473209BE8}"/>
              </a:ext>
            </a:extLst>
          </p:cNvPr>
          <p:cNvSpPr txBox="1"/>
          <p:nvPr/>
        </p:nvSpPr>
        <p:spPr>
          <a:xfrm>
            <a:off x="5009045" y="4274928"/>
            <a:ext cx="2173908" cy="461665"/>
          </a:xfrm>
          <a:prstGeom prst="rect">
            <a:avLst/>
          </a:prstGeom>
          <a:noFill/>
        </p:spPr>
        <p:txBody>
          <a:bodyPr wrap="square">
            <a:spAutoFit/>
          </a:bodyPr>
          <a:lstStyle/>
          <a:p>
            <a:r>
              <a:rPr lang="en-US" sz="2400" b="0" dirty="0">
                <a:latin typeface="Calibri" panose="020F0502020204030204" pitchFamily="34" charset="0"/>
              </a:rPr>
              <a:t>PostgreSQL</a:t>
            </a:r>
          </a:p>
        </p:txBody>
      </p:sp>
    </p:spTree>
    <p:extLst>
      <p:ext uri="{BB962C8B-B14F-4D97-AF65-F5344CB8AC3E}">
        <p14:creationId xmlns:p14="http://schemas.microsoft.com/office/powerpoint/2010/main" val="12777370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E9FC-5BE3-4576-847C-1DEFAEF4B708}"/>
              </a:ext>
            </a:extLst>
          </p:cNvPr>
          <p:cNvSpPr>
            <a:spLocks noGrp="1"/>
          </p:cNvSpPr>
          <p:nvPr>
            <p:ph type="ctrTitle"/>
          </p:nvPr>
        </p:nvSpPr>
        <p:spPr/>
        <p:txBody>
          <a:bodyPr/>
          <a:lstStyle/>
          <a:p>
            <a:r>
              <a:rPr lang="en-US"/>
              <a:t>Freeze rows and pages</a:t>
            </a:r>
          </a:p>
        </p:txBody>
      </p:sp>
    </p:spTree>
    <p:extLst>
      <p:ext uri="{BB962C8B-B14F-4D97-AF65-F5344CB8AC3E}">
        <p14:creationId xmlns:p14="http://schemas.microsoft.com/office/powerpoint/2010/main" val="17415206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B2CFE-407B-9A3B-9698-0CC8BDDD22E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A44A44C5-0BEB-2A5B-62C7-692A8A5A73D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9703A43B-DD24-642B-2B8C-E6AB54DE9AE0}"/>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48D2482C-1F4A-78C4-8DCE-41D1B7659386}"/>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lp1</a:t>
            </a:r>
          </a:p>
        </p:txBody>
      </p:sp>
      <p:sp>
        <p:nvSpPr>
          <p:cNvPr id="8" name="Rectangle 7">
            <a:extLst>
              <a:ext uri="{FF2B5EF4-FFF2-40B4-BE49-F238E27FC236}">
                <a16:creationId xmlns:a16="http://schemas.microsoft.com/office/drawing/2014/main" id="{A62C626F-366C-E25A-10CD-DBE6195EF7D9}"/>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lp2</a:t>
            </a:r>
          </a:p>
        </p:txBody>
      </p:sp>
      <p:sp>
        <p:nvSpPr>
          <p:cNvPr id="9" name="Rectangle 8">
            <a:extLst>
              <a:ext uri="{FF2B5EF4-FFF2-40B4-BE49-F238E27FC236}">
                <a16:creationId xmlns:a16="http://schemas.microsoft.com/office/drawing/2014/main" id="{B5F33451-1F84-8881-C1EE-CC2D3FC70C9B}"/>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2</a:t>
            </a:r>
          </a:p>
        </p:txBody>
      </p:sp>
      <p:sp>
        <p:nvSpPr>
          <p:cNvPr id="10" name="Rectangle 9">
            <a:extLst>
              <a:ext uri="{FF2B5EF4-FFF2-40B4-BE49-F238E27FC236}">
                <a16:creationId xmlns:a16="http://schemas.microsoft.com/office/drawing/2014/main" id="{8DB1DFDB-6C5E-2E47-1B90-58FAA035D006}"/>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1</a:t>
            </a:r>
          </a:p>
        </p:txBody>
      </p:sp>
      <p:sp>
        <p:nvSpPr>
          <p:cNvPr id="12" name="Rectangle 11">
            <a:extLst>
              <a:ext uri="{FF2B5EF4-FFF2-40B4-BE49-F238E27FC236}">
                <a16:creationId xmlns:a16="http://schemas.microsoft.com/office/drawing/2014/main" id="{51461156-1E64-430B-3CAF-2BC852A231DD}"/>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43" name="Rectangle 42">
            <a:extLst>
              <a:ext uri="{FF2B5EF4-FFF2-40B4-BE49-F238E27FC236}">
                <a16:creationId xmlns:a16="http://schemas.microsoft.com/office/drawing/2014/main" id="{1A170825-AE34-C214-CF78-BF3E8C8E3705}"/>
              </a:ext>
            </a:extLst>
          </p:cNvPr>
          <p:cNvSpPr/>
          <p:nvPr/>
        </p:nvSpPr>
        <p:spPr>
          <a:xfrm>
            <a:off x="8657439" y="2290193"/>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lp3</a:t>
            </a:r>
          </a:p>
        </p:txBody>
      </p:sp>
      <p:sp>
        <p:nvSpPr>
          <p:cNvPr id="44" name="Rectangle 43">
            <a:extLst>
              <a:ext uri="{FF2B5EF4-FFF2-40B4-BE49-F238E27FC236}">
                <a16:creationId xmlns:a16="http://schemas.microsoft.com/office/drawing/2014/main" id="{2333F890-ED01-8761-68B4-7E6DD1C5164A}"/>
              </a:ext>
            </a:extLst>
          </p:cNvPr>
          <p:cNvSpPr/>
          <p:nvPr/>
        </p:nvSpPr>
        <p:spPr>
          <a:xfrm>
            <a:off x="5469468" y="3406392"/>
            <a:ext cx="2901772"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3</a:t>
            </a:r>
          </a:p>
        </p:txBody>
      </p:sp>
      <p:sp>
        <p:nvSpPr>
          <p:cNvPr id="2" name="Rectangle 1">
            <a:extLst>
              <a:ext uri="{FF2B5EF4-FFF2-40B4-BE49-F238E27FC236}">
                <a16:creationId xmlns:a16="http://schemas.microsoft.com/office/drawing/2014/main" id="{0E5B91AD-1FC4-01BB-A540-001BA043ED80}"/>
              </a:ext>
            </a:extLst>
          </p:cNvPr>
          <p:cNvSpPr/>
          <p:nvPr/>
        </p:nvSpPr>
        <p:spPr>
          <a:xfrm>
            <a:off x="2088858" y="2730769"/>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lp4</a:t>
            </a:r>
          </a:p>
        </p:txBody>
      </p:sp>
      <p:sp>
        <p:nvSpPr>
          <p:cNvPr id="3" name="Rectangle 2">
            <a:extLst>
              <a:ext uri="{FF2B5EF4-FFF2-40B4-BE49-F238E27FC236}">
                <a16:creationId xmlns:a16="http://schemas.microsoft.com/office/drawing/2014/main" id="{F4A9C84F-2F82-9790-F57C-65309E9570CC}"/>
              </a:ext>
            </a:extLst>
          </p:cNvPr>
          <p:cNvSpPr/>
          <p:nvPr/>
        </p:nvSpPr>
        <p:spPr>
          <a:xfrm>
            <a:off x="3348566" y="3406391"/>
            <a:ext cx="2120901"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4</a:t>
            </a:r>
          </a:p>
        </p:txBody>
      </p:sp>
      <p:sp>
        <p:nvSpPr>
          <p:cNvPr id="16" name="Rectangle 15">
            <a:extLst>
              <a:ext uri="{FF2B5EF4-FFF2-40B4-BE49-F238E27FC236}">
                <a16:creationId xmlns:a16="http://schemas.microsoft.com/office/drawing/2014/main" id="{CF8F5FF0-BECA-2764-78DA-22946DDA5E26}"/>
              </a:ext>
            </a:extLst>
          </p:cNvPr>
          <p:cNvSpPr/>
          <p:nvPr/>
        </p:nvSpPr>
        <p:spPr>
          <a:xfrm>
            <a:off x="2098689" y="3402043"/>
            <a:ext cx="1254111"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EAE7ECB5-9FCF-5B91-269F-19E679224013}"/>
              </a:ext>
            </a:extLst>
          </p:cNvPr>
          <p:cNvSpPr/>
          <p:nvPr/>
        </p:nvSpPr>
        <p:spPr>
          <a:xfrm>
            <a:off x="7511845" y="2964197"/>
            <a:ext cx="2438265"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5</a:t>
            </a:r>
          </a:p>
        </p:txBody>
      </p:sp>
      <p:sp>
        <p:nvSpPr>
          <p:cNvPr id="18" name="Rectangle 17">
            <a:extLst>
              <a:ext uri="{FF2B5EF4-FFF2-40B4-BE49-F238E27FC236}">
                <a16:creationId xmlns:a16="http://schemas.microsoft.com/office/drawing/2014/main" id="{837788E2-CF24-EEF1-D8A3-06476FEA0A7E}"/>
              </a:ext>
            </a:extLst>
          </p:cNvPr>
          <p:cNvSpPr/>
          <p:nvPr/>
        </p:nvSpPr>
        <p:spPr>
          <a:xfrm>
            <a:off x="3391115" y="2726420"/>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lp5</a:t>
            </a:r>
          </a:p>
        </p:txBody>
      </p:sp>
      <p:sp>
        <p:nvSpPr>
          <p:cNvPr id="19" name="Rectangle 18">
            <a:extLst>
              <a:ext uri="{FF2B5EF4-FFF2-40B4-BE49-F238E27FC236}">
                <a16:creationId xmlns:a16="http://schemas.microsoft.com/office/drawing/2014/main" id="{571CE57B-39B3-07BC-3529-3C11832C483F}"/>
              </a:ext>
            </a:extLst>
          </p:cNvPr>
          <p:cNvSpPr/>
          <p:nvPr/>
        </p:nvSpPr>
        <p:spPr>
          <a:xfrm>
            <a:off x="4680156" y="2726420"/>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lp6</a:t>
            </a:r>
          </a:p>
        </p:txBody>
      </p:sp>
      <p:sp>
        <p:nvSpPr>
          <p:cNvPr id="21" name="Rectangle 20">
            <a:extLst>
              <a:ext uri="{FF2B5EF4-FFF2-40B4-BE49-F238E27FC236}">
                <a16:creationId xmlns:a16="http://schemas.microsoft.com/office/drawing/2014/main" id="{B5E21637-43E8-C168-C001-E2A7D765E2A2}"/>
              </a:ext>
            </a:extLst>
          </p:cNvPr>
          <p:cNvSpPr/>
          <p:nvPr/>
        </p:nvSpPr>
        <p:spPr>
          <a:xfrm>
            <a:off x="6117040" y="2964197"/>
            <a:ext cx="1391943" cy="43975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6</a:t>
            </a:r>
          </a:p>
        </p:txBody>
      </p:sp>
      <p:sp>
        <p:nvSpPr>
          <p:cNvPr id="22" name="TextBox 21">
            <a:extLst>
              <a:ext uri="{FF2B5EF4-FFF2-40B4-BE49-F238E27FC236}">
                <a16:creationId xmlns:a16="http://schemas.microsoft.com/office/drawing/2014/main" id="{7DA2E1C9-2ED8-164C-4EEA-AAE5333CBCD9}"/>
              </a:ext>
            </a:extLst>
          </p:cNvPr>
          <p:cNvSpPr txBox="1"/>
          <p:nvPr/>
        </p:nvSpPr>
        <p:spPr>
          <a:xfrm>
            <a:off x="6042060" y="3792033"/>
            <a:ext cx="581142" cy="523220"/>
          </a:xfrm>
          <a:prstGeom prst="rect">
            <a:avLst/>
          </a:prstGeom>
          <a:noFill/>
        </p:spPr>
        <p:txBody>
          <a:bodyPr wrap="square" rtlCol="0">
            <a:spAutoFit/>
          </a:bodyPr>
          <a:lstStyle/>
          <a:p>
            <a:pPr algn="l"/>
            <a:r>
              <a:rPr lang="en-US" sz="2800" b="0" i="0">
                <a:latin typeface="Roboto" panose="02000000000000000000" pitchFamily="2" charset="0"/>
                <a:ea typeface="Roboto" panose="02000000000000000000" pitchFamily="2" charset="0"/>
              </a:rPr>
              <a:t>❄️</a:t>
            </a:r>
            <a:endParaRPr lang="en-US" b="0" i="0">
              <a:latin typeface="Roboto" panose="02000000000000000000" pitchFamily="2" charset="0"/>
              <a:ea typeface="Roboto" panose="02000000000000000000" pitchFamily="2" charset="0"/>
            </a:endParaRPr>
          </a:p>
        </p:txBody>
      </p:sp>
      <p:sp>
        <p:nvSpPr>
          <p:cNvPr id="24" name="TextBox 23">
            <a:extLst>
              <a:ext uri="{FF2B5EF4-FFF2-40B4-BE49-F238E27FC236}">
                <a16:creationId xmlns:a16="http://schemas.microsoft.com/office/drawing/2014/main" id="{6E157130-7DB0-EF50-1519-4137A4BA0790}"/>
              </a:ext>
            </a:extLst>
          </p:cNvPr>
          <p:cNvSpPr txBox="1"/>
          <p:nvPr/>
        </p:nvSpPr>
        <p:spPr>
          <a:xfrm flipV="1">
            <a:off x="5735160" y="3377666"/>
            <a:ext cx="679602" cy="523220"/>
          </a:xfrm>
          <a:prstGeom prst="rect">
            <a:avLst/>
          </a:prstGeom>
          <a:noFill/>
        </p:spPr>
        <p:txBody>
          <a:bodyPr wrap="square" rtlCol="0">
            <a:spAutoFit/>
          </a:bodyPr>
          <a:lstStyle/>
          <a:p>
            <a:pPr algn="l"/>
            <a:r>
              <a:rPr lang="en-US" sz="2800" b="0" i="0">
                <a:latin typeface="Roboto" panose="02000000000000000000" pitchFamily="2" charset="0"/>
                <a:ea typeface="Roboto" panose="02000000000000000000" pitchFamily="2" charset="0"/>
              </a:rPr>
              <a:t>❄️</a:t>
            </a:r>
            <a:endParaRPr lang="en-US" b="0" i="0">
              <a:latin typeface="Roboto" panose="02000000000000000000" pitchFamily="2" charset="0"/>
              <a:ea typeface="Roboto" panose="02000000000000000000" pitchFamily="2" charset="0"/>
            </a:endParaRPr>
          </a:p>
        </p:txBody>
      </p:sp>
      <p:sp>
        <p:nvSpPr>
          <p:cNvPr id="25" name="TextBox 24">
            <a:extLst>
              <a:ext uri="{FF2B5EF4-FFF2-40B4-BE49-F238E27FC236}">
                <a16:creationId xmlns:a16="http://schemas.microsoft.com/office/drawing/2014/main" id="{1961C7E7-1066-F76D-F68D-1881E38A608A}"/>
              </a:ext>
            </a:extLst>
          </p:cNvPr>
          <p:cNvSpPr txBox="1"/>
          <p:nvPr/>
        </p:nvSpPr>
        <p:spPr>
          <a:xfrm flipV="1">
            <a:off x="8238748" y="3376591"/>
            <a:ext cx="679602" cy="523220"/>
          </a:xfrm>
          <a:prstGeom prst="rect">
            <a:avLst/>
          </a:prstGeom>
          <a:noFill/>
        </p:spPr>
        <p:txBody>
          <a:bodyPr wrap="square" rtlCol="0">
            <a:spAutoFit/>
          </a:bodyPr>
          <a:lstStyle/>
          <a:p>
            <a:pPr algn="l"/>
            <a:r>
              <a:rPr lang="en-US" sz="2800" b="0" i="0">
                <a:latin typeface="Roboto" panose="02000000000000000000" pitchFamily="2" charset="0"/>
                <a:ea typeface="Roboto" panose="02000000000000000000" pitchFamily="2" charset="0"/>
              </a:rPr>
              <a:t>❄️</a:t>
            </a:r>
            <a:endParaRPr lang="en-US" b="0" i="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9680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B2CFE-407B-9A3B-9698-0CC8BDDD22ED}"/>
              </a:ext>
            </a:extLst>
          </p:cNvPr>
          <p:cNvSpPr/>
          <p:nvPr/>
        </p:nvSpPr>
        <p:spPr>
          <a:xfrm>
            <a:off x="2088859" y="1853967"/>
            <a:ext cx="7860485" cy="2432807"/>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A44A44C5-0BEB-2A5B-62C7-692A8A5A73D1}"/>
              </a:ext>
            </a:extLst>
          </p:cNvPr>
          <p:cNvSpPr/>
          <p:nvPr/>
        </p:nvSpPr>
        <p:spPr>
          <a:xfrm>
            <a:off x="2088859" y="1853967"/>
            <a:ext cx="7860485"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9703A43B-DD24-642B-2B8C-E6AB54DE9AE0}"/>
              </a:ext>
            </a:extLst>
          </p:cNvPr>
          <p:cNvSpPr/>
          <p:nvPr/>
        </p:nvSpPr>
        <p:spPr>
          <a:xfrm>
            <a:off x="2088859" y="2290194"/>
            <a:ext cx="3728908" cy="436227"/>
          </a:xfrm>
          <a:prstGeom prst="rect">
            <a:avLst/>
          </a:prstGeom>
          <a:solidFill>
            <a:srgbClr val="82AAD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48D2482C-1F4A-78C4-8DCE-41D1B7659386}"/>
              </a:ext>
            </a:extLst>
          </p:cNvPr>
          <p:cNvSpPr/>
          <p:nvPr/>
        </p:nvSpPr>
        <p:spPr>
          <a:xfrm>
            <a:off x="5817767" y="2290193"/>
            <a:ext cx="151840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lp1</a:t>
            </a:r>
          </a:p>
        </p:txBody>
      </p:sp>
      <p:sp>
        <p:nvSpPr>
          <p:cNvPr id="8" name="Rectangle 7">
            <a:extLst>
              <a:ext uri="{FF2B5EF4-FFF2-40B4-BE49-F238E27FC236}">
                <a16:creationId xmlns:a16="http://schemas.microsoft.com/office/drawing/2014/main" id="{A62C626F-366C-E25A-10CD-DBE6195EF7D9}"/>
              </a:ext>
            </a:extLst>
          </p:cNvPr>
          <p:cNvSpPr/>
          <p:nvPr/>
        </p:nvSpPr>
        <p:spPr>
          <a:xfrm>
            <a:off x="7336173" y="2290193"/>
            <a:ext cx="1321266"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lp2</a:t>
            </a:r>
          </a:p>
        </p:txBody>
      </p:sp>
      <p:sp>
        <p:nvSpPr>
          <p:cNvPr id="9" name="Rectangle 8">
            <a:extLst>
              <a:ext uri="{FF2B5EF4-FFF2-40B4-BE49-F238E27FC236}">
                <a16:creationId xmlns:a16="http://schemas.microsoft.com/office/drawing/2014/main" id="{B5F33451-1F84-8881-C1EE-CC2D3FC70C9B}"/>
              </a:ext>
            </a:extLst>
          </p:cNvPr>
          <p:cNvSpPr/>
          <p:nvPr/>
        </p:nvSpPr>
        <p:spPr>
          <a:xfrm>
            <a:off x="8382000" y="3406392"/>
            <a:ext cx="1567343"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2</a:t>
            </a:r>
          </a:p>
        </p:txBody>
      </p:sp>
      <p:sp>
        <p:nvSpPr>
          <p:cNvPr id="10" name="Rectangle 9">
            <a:extLst>
              <a:ext uri="{FF2B5EF4-FFF2-40B4-BE49-F238E27FC236}">
                <a16:creationId xmlns:a16="http://schemas.microsoft.com/office/drawing/2014/main" id="{8DB1DFDB-6C5E-2E47-1B90-58FAA035D006}"/>
              </a:ext>
            </a:extLst>
          </p:cNvPr>
          <p:cNvSpPr/>
          <p:nvPr/>
        </p:nvSpPr>
        <p:spPr>
          <a:xfrm>
            <a:off x="5009627" y="3842619"/>
            <a:ext cx="4939716"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1</a:t>
            </a:r>
          </a:p>
        </p:txBody>
      </p:sp>
      <p:sp>
        <p:nvSpPr>
          <p:cNvPr id="12" name="Rectangle 11">
            <a:extLst>
              <a:ext uri="{FF2B5EF4-FFF2-40B4-BE49-F238E27FC236}">
                <a16:creationId xmlns:a16="http://schemas.microsoft.com/office/drawing/2014/main" id="{51461156-1E64-430B-3CAF-2BC852A231DD}"/>
              </a:ext>
            </a:extLst>
          </p:cNvPr>
          <p:cNvSpPr/>
          <p:nvPr/>
        </p:nvSpPr>
        <p:spPr>
          <a:xfrm>
            <a:off x="2088858" y="3842618"/>
            <a:ext cx="2920768"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43" name="Rectangle 42">
            <a:extLst>
              <a:ext uri="{FF2B5EF4-FFF2-40B4-BE49-F238E27FC236}">
                <a16:creationId xmlns:a16="http://schemas.microsoft.com/office/drawing/2014/main" id="{1A170825-AE34-C214-CF78-BF3E8C8E3705}"/>
              </a:ext>
            </a:extLst>
          </p:cNvPr>
          <p:cNvSpPr/>
          <p:nvPr/>
        </p:nvSpPr>
        <p:spPr>
          <a:xfrm>
            <a:off x="8657439" y="2290193"/>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lp3</a:t>
            </a:r>
          </a:p>
        </p:txBody>
      </p:sp>
      <p:sp>
        <p:nvSpPr>
          <p:cNvPr id="44" name="Rectangle 43">
            <a:extLst>
              <a:ext uri="{FF2B5EF4-FFF2-40B4-BE49-F238E27FC236}">
                <a16:creationId xmlns:a16="http://schemas.microsoft.com/office/drawing/2014/main" id="{2333F890-ED01-8761-68B4-7E6DD1C5164A}"/>
              </a:ext>
            </a:extLst>
          </p:cNvPr>
          <p:cNvSpPr/>
          <p:nvPr/>
        </p:nvSpPr>
        <p:spPr>
          <a:xfrm>
            <a:off x="5469468" y="3406392"/>
            <a:ext cx="2901772"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3</a:t>
            </a:r>
          </a:p>
        </p:txBody>
      </p:sp>
      <p:sp>
        <p:nvSpPr>
          <p:cNvPr id="2" name="Rectangle 1">
            <a:extLst>
              <a:ext uri="{FF2B5EF4-FFF2-40B4-BE49-F238E27FC236}">
                <a16:creationId xmlns:a16="http://schemas.microsoft.com/office/drawing/2014/main" id="{0E5B91AD-1FC4-01BB-A540-001BA043ED80}"/>
              </a:ext>
            </a:extLst>
          </p:cNvPr>
          <p:cNvSpPr/>
          <p:nvPr/>
        </p:nvSpPr>
        <p:spPr>
          <a:xfrm>
            <a:off x="2088858" y="2730769"/>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lp4</a:t>
            </a:r>
          </a:p>
        </p:txBody>
      </p:sp>
      <p:sp>
        <p:nvSpPr>
          <p:cNvPr id="3" name="Rectangle 2">
            <a:extLst>
              <a:ext uri="{FF2B5EF4-FFF2-40B4-BE49-F238E27FC236}">
                <a16:creationId xmlns:a16="http://schemas.microsoft.com/office/drawing/2014/main" id="{F4A9C84F-2F82-9790-F57C-65309E9570CC}"/>
              </a:ext>
            </a:extLst>
          </p:cNvPr>
          <p:cNvSpPr/>
          <p:nvPr/>
        </p:nvSpPr>
        <p:spPr>
          <a:xfrm>
            <a:off x="3348566" y="3406391"/>
            <a:ext cx="2120901"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4</a:t>
            </a:r>
          </a:p>
        </p:txBody>
      </p:sp>
      <p:sp>
        <p:nvSpPr>
          <p:cNvPr id="16" name="Rectangle 15">
            <a:extLst>
              <a:ext uri="{FF2B5EF4-FFF2-40B4-BE49-F238E27FC236}">
                <a16:creationId xmlns:a16="http://schemas.microsoft.com/office/drawing/2014/main" id="{CF8F5FF0-BECA-2764-78DA-22946DDA5E26}"/>
              </a:ext>
            </a:extLst>
          </p:cNvPr>
          <p:cNvSpPr/>
          <p:nvPr/>
        </p:nvSpPr>
        <p:spPr>
          <a:xfrm>
            <a:off x="2098689" y="3402043"/>
            <a:ext cx="1254111"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EAE7ECB5-9FCF-5B91-269F-19E679224013}"/>
              </a:ext>
            </a:extLst>
          </p:cNvPr>
          <p:cNvSpPr/>
          <p:nvPr/>
        </p:nvSpPr>
        <p:spPr>
          <a:xfrm>
            <a:off x="7511845" y="2964197"/>
            <a:ext cx="2438265" cy="43622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5</a:t>
            </a:r>
          </a:p>
        </p:txBody>
      </p:sp>
      <p:sp>
        <p:nvSpPr>
          <p:cNvPr id="18" name="Rectangle 17">
            <a:extLst>
              <a:ext uri="{FF2B5EF4-FFF2-40B4-BE49-F238E27FC236}">
                <a16:creationId xmlns:a16="http://schemas.microsoft.com/office/drawing/2014/main" id="{837788E2-CF24-EEF1-D8A3-06476FEA0A7E}"/>
              </a:ext>
            </a:extLst>
          </p:cNvPr>
          <p:cNvSpPr/>
          <p:nvPr/>
        </p:nvSpPr>
        <p:spPr>
          <a:xfrm>
            <a:off x="3391115" y="2726420"/>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lp5</a:t>
            </a:r>
          </a:p>
        </p:txBody>
      </p:sp>
      <p:sp>
        <p:nvSpPr>
          <p:cNvPr id="19" name="Rectangle 18">
            <a:extLst>
              <a:ext uri="{FF2B5EF4-FFF2-40B4-BE49-F238E27FC236}">
                <a16:creationId xmlns:a16="http://schemas.microsoft.com/office/drawing/2014/main" id="{571CE57B-39B3-07BC-3529-3C11832C483F}"/>
              </a:ext>
            </a:extLst>
          </p:cNvPr>
          <p:cNvSpPr/>
          <p:nvPr/>
        </p:nvSpPr>
        <p:spPr>
          <a:xfrm>
            <a:off x="4680156" y="2726420"/>
            <a:ext cx="1291904" cy="436227"/>
          </a:xfrm>
          <a:prstGeom prst="rect">
            <a:avLst/>
          </a:prstGeom>
          <a:solidFill>
            <a:srgbClr val="D6D6D6"/>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lp6</a:t>
            </a:r>
          </a:p>
        </p:txBody>
      </p:sp>
      <p:sp>
        <p:nvSpPr>
          <p:cNvPr id="21" name="Rectangle 20">
            <a:extLst>
              <a:ext uri="{FF2B5EF4-FFF2-40B4-BE49-F238E27FC236}">
                <a16:creationId xmlns:a16="http://schemas.microsoft.com/office/drawing/2014/main" id="{B5E21637-43E8-C168-C001-E2A7D765E2A2}"/>
              </a:ext>
            </a:extLst>
          </p:cNvPr>
          <p:cNvSpPr/>
          <p:nvPr/>
        </p:nvSpPr>
        <p:spPr>
          <a:xfrm>
            <a:off x="6117040" y="2964197"/>
            <a:ext cx="1391943" cy="439757"/>
          </a:xfrm>
          <a:prstGeom prst="rect">
            <a:avLst/>
          </a:prstGeom>
          <a:solidFill>
            <a:srgbClr val="F2F2F2"/>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panose="02000000000000000000" pitchFamily="2" charset="0"/>
                <a:ea typeface="Roboto" panose="02000000000000000000" pitchFamily="2" charset="0"/>
              </a:rPr>
              <a:t>Tuple 6</a:t>
            </a:r>
          </a:p>
        </p:txBody>
      </p:sp>
      <p:sp>
        <p:nvSpPr>
          <p:cNvPr id="25" name="TextBox 24">
            <a:extLst>
              <a:ext uri="{FF2B5EF4-FFF2-40B4-BE49-F238E27FC236}">
                <a16:creationId xmlns:a16="http://schemas.microsoft.com/office/drawing/2014/main" id="{1961C7E7-1066-F76D-F68D-1881E38A608A}"/>
              </a:ext>
            </a:extLst>
          </p:cNvPr>
          <p:cNvSpPr txBox="1"/>
          <p:nvPr/>
        </p:nvSpPr>
        <p:spPr>
          <a:xfrm flipV="1">
            <a:off x="1433841" y="1186404"/>
            <a:ext cx="1321266" cy="1107996"/>
          </a:xfrm>
          <a:prstGeom prst="rect">
            <a:avLst/>
          </a:prstGeom>
          <a:solidFill>
            <a:schemeClr val="bg1"/>
          </a:solidFill>
          <a:ln>
            <a:solidFill>
              <a:schemeClr val="tx1">
                <a:lumMod val="60000"/>
                <a:lumOff val="40000"/>
              </a:schemeClr>
            </a:solidFill>
          </a:ln>
        </p:spPr>
        <p:txBody>
          <a:bodyPr wrap="square" rtlCol="0">
            <a:spAutoFit/>
          </a:bodyPr>
          <a:lstStyle/>
          <a:p>
            <a:pPr algn="l"/>
            <a:r>
              <a:rPr lang="en-US" sz="6600" b="0" i="0">
                <a:latin typeface="Roboto" panose="02000000000000000000" pitchFamily="2" charset="0"/>
                <a:ea typeface="Roboto" panose="02000000000000000000" pitchFamily="2" charset="0"/>
              </a:rPr>
              <a:t>❄️</a:t>
            </a:r>
            <a:endParaRPr lang="en-US" sz="4800" b="0" i="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64385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9F8E-D7E8-6E4B-EF02-2B056BE5F980}"/>
              </a:ext>
            </a:extLst>
          </p:cNvPr>
          <p:cNvSpPr>
            <a:spLocks noGrp="1"/>
          </p:cNvSpPr>
          <p:nvPr>
            <p:ph type="title"/>
          </p:nvPr>
        </p:nvSpPr>
        <p:spPr/>
        <p:txBody>
          <a:bodyPr/>
          <a:lstStyle/>
          <a:p>
            <a:r>
              <a:rPr lang="en-US"/>
              <a:t>VACUUM Automation</a:t>
            </a:r>
          </a:p>
        </p:txBody>
      </p:sp>
      <p:sp>
        <p:nvSpPr>
          <p:cNvPr id="3" name="Content Placeholder 2">
            <a:extLst>
              <a:ext uri="{FF2B5EF4-FFF2-40B4-BE49-F238E27FC236}">
                <a16:creationId xmlns:a16="http://schemas.microsoft.com/office/drawing/2014/main" id="{03BB9D5A-229F-DDAC-E205-A2B18BC1ECA9}"/>
              </a:ext>
            </a:extLst>
          </p:cNvPr>
          <p:cNvSpPr>
            <a:spLocks noGrp="1"/>
          </p:cNvSpPr>
          <p:nvPr>
            <p:ph idx="1"/>
          </p:nvPr>
        </p:nvSpPr>
        <p:spPr/>
        <p:txBody>
          <a:bodyPr/>
          <a:lstStyle/>
          <a:p>
            <a:r>
              <a:rPr lang="en-US"/>
              <a:t>Vacuuming is so vital that there is an automated process called </a:t>
            </a:r>
            <a:r>
              <a:rPr lang="en-US" b="1" u="sng" err="1"/>
              <a:t>autovacuum</a:t>
            </a:r>
            <a:endParaRPr lang="en-US"/>
          </a:p>
          <a:p>
            <a:r>
              <a:rPr lang="en-US"/>
              <a:t>Triggered based on a percentage of dead tuples/modified data (generally)</a:t>
            </a:r>
          </a:p>
          <a:p>
            <a:r>
              <a:rPr lang="en-US"/>
              <a:t>Individual DELETE or UPDATE heavy tables can be tuned directly</a:t>
            </a:r>
          </a:p>
        </p:txBody>
      </p:sp>
    </p:spTree>
    <p:extLst>
      <p:ext uri="{BB962C8B-B14F-4D97-AF65-F5344CB8AC3E}">
        <p14:creationId xmlns:p14="http://schemas.microsoft.com/office/powerpoint/2010/main" val="873186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50BE0C-1AD5-D161-6797-EFA70C8CBB2A}"/>
              </a:ext>
            </a:extLst>
          </p:cNvPr>
          <p:cNvSpPr>
            <a:spLocks noGrp="1"/>
          </p:cNvSpPr>
          <p:nvPr>
            <p:ph idx="1"/>
          </p:nvPr>
        </p:nvSpPr>
        <p:spPr>
          <a:xfrm>
            <a:off x="369047" y="1264508"/>
            <a:ext cx="10515600" cy="4912455"/>
          </a:xfrm>
        </p:spPr>
        <p:txBody>
          <a:bodyPr>
            <a:normAutofit/>
          </a:bodyPr>
          <a:lstStyle/>
          <a:p>
            <a:r>
              <a:rPr lang="en-US" err="1"/>
              <a:t>Autovacuum</a:t>
            </a:r>
            <a:r>
              <a:rPr lang="en-US"/>
              <a:t> triggers at 20% data modification</a:t>
            </a:r>
          </a:p>
          <a:p>
            <a:r>
              <a:rPr lang="en-US" err="1"/>
              <a:t>Autoanalyze</a:t>
            </a:r>
            <a:r>
              <a:rPr lang="en-US"/>
              <a:t> triggers at 10% data modification</a:t>
            </a:r>
          </a:p>
          <a:p>
            <a:r>
              <a:rPr lang="en-US"/>
              <a:t>Analogous to TF-2731, but per table!</a:t>
            </a:r>
          </a:p>
        </p:txBody>
      </p:sp>
      <p:sp>
        <p:nvSpPr>
          <p:cNvPr id="3" name="Title 2">
            <a:extLst>
              <a:ext uri="{FF2B5EF4-FFF2-40B4-BE49-F238E27FC236}">
                <a16:creationId xmlns:a16="http://schemas.microsoft.com/office/drawing/2014/main" id="{7136A09D-35D7-DBEA-E4B3-7A67800A3EA4}"/>
              </a:ext>
            </a:extLst>
          </p:cNvPr>
          <p:cNvSpPr>
            <a:spLocks noGrp="1"/>
          </p:cNvSpPr>
          <p:nvPr>
            <p:ph type="title"/>
          </p:nvPr>
        </p:nvSpPr>
        <p:spPr>
          <a:xfrm>
            <a:off x="369047" y="492943"/>
            <a:ext cx="9874704" cy="610928"/>
          </a:xfrm>
        </p:spPr>
        <p:txBody>
          <a:bodyPr>
            <a:normAutofit fontScale="90000"/>
          </a:bodyPr>
          <a:lstStyle/>
          <a:p>
            <a:r>
              <a:rPr lang="en-US"/>
              <a:t>Individual Table Auto[vacuum/analyze]</a:t>
            </a:r>
          </a:p>
        </p:txBody>
      </p:sp>
    </p:spTree>
    <p:extLst>
      <p:ext uri="{BB962C8B-B14F-4D97-AF65-F5344CB8AC3E}">
        <p14:creationId xmlns:p14="http://schemas.microsoft.com/office/powerpoint/2010/main" val="166737319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ED88C-F870-6A16-A931-7BD0066F893E}"/>
              </a:ext>
            </a:extLst>
          </p:cNvPr>
          <p:cNvSpPr>
            <a:spLocks noGrp="1"/>
          </p:cNvSpPr>
          <p:nvPr>
            <p:ph idx="1"/>
          </p:nvPr>
        </p:nvSpPr>
        <p:spPr>
          <a:xfrm>
            <a:off x="914399" y="658761"/>
            <a:ext cx="9970247" cy="5459208"/>
          </a:xfrm>
        </p:spPr>
        <p:txBody>
          <a:bodyPr/>
          <a:lstStyle/>
          <a:p>
            <a:pPr marL="0" indent="0">
              <a:buNone/>
            </a:pPr>
            <a:r>
              <a:rPr lang="en-US" sz="3200" b="1">
                <a:latin typeface="+mn-lt"/>
                <a:cs typeface="Cascadia Code" panose="020B0609020000020004" pitchFamily="49" charset="0"/>
              </a:rPr>
              <a:t>Global </a:t>
            </a:r>
            <a:r>
              <a:rPr lang="en-US" sz="3200" b="1" err="1">
                <a:latin typeface="+mn-lt"/>
                <a:cs typeface="Cascadia Code" panose="020B0609020000020004" pitchFamily="49" charset="0"/>
              </a:rPr>
              <a:t>Autovacuum</a:t>
            </a:r>
            <a:r>
              <a:rPr lang="en-US" sz="3200" b="1">
                <a:latin typeface="+mn-lt"/>
                <a:cs typeface="Cascadia Code" panose="020B0609020000020004" pitchFamily="49" charset="0"/>
              </a:rPr>
              <a:t> and </a:t>
            </a:r>
            <a:r>
              <a:rPr lang="en-US" sz="3200" b="1" err="1">
                <a:latin typeface="+mn-lt"/>
                <a:cs typeface="Cascadia Code" panose="020B0609020000020004" pitchFamily="49" charset="0"/>
              </a:rPr>
              <a:t>Autoanalyze</a:t>
            </a:r>
            <a:r>
              <a:rPr lang="en-US" sz="3200" b="1">
                <a:latin typeface="+mn-lt"/>
                <a:cs typeface="Cascadia Code" panose="020B0609020000020004" pitchFamily="49" charset="0"/>
              </a:rPr>
              <a:t> Settings</a:t>
            </a:r>
          </a:p>
          <a:p>
            <a:pPr marL="457200" lvl="1" indent="0">
              <a:buNone/>
            </a:pPr>
            <a:r>
              <a:rPr lang="en-US" sz="2400" b="1">
                <a:latin typeface="+mn-lt"/>
                <a:cs typeface="Cascadia Code" panose="020B0609020000020004" pitchFamily="49" charset="0"/>
              </a:rPr>
              <a:t>"Scale Factor"</a:t>
            </a:r>
            <a:r>
              <a:rPr lang="en-US" sz="2400">
                <a:latin typeface="+mn-lt"/>
                <a:cs typeface="Cascadia Code" panose="020B0609020000020004" pitchFamily="49" charset="0"/>
              </a:rPr>
              <a:t> = Percentage of rows modified before process runs</a:t>
            </a:r>
          </a:p>
          <a:p>
            <a:pPr marL="457200" lvl="1" indent="0">
              <a:buNone/>
            </a:pPr>
            <a:r>
              <a:rPr lang="en-US" sz="2400" b="1">
                <a:latin typeface="+mn-lt"/>
                <a:cs typeface="Cascadia Code" panose="020B0609020000020004" pitchFamily="49" charset="0"/>
              </a:rPr>
              <a:t>"Threshold"</a:t>
            </a:r>
            <a:r>
              <a:rPr lang="en-US" sz="2400">
                <a:latin typeface="+mn-lt"/>
                <a:cs typeface="Cascadia Code" panose="020B0609020000020004" pitchFamily="49" charset="0"/>
              </a:rPr>
              <a:t> = Added number of rows to add to the percent calculation.</a:t>
            </a:r>
          </a:p>
          <a:p>
            <a:pPr marL="457200" lvl="1" indent="0">
              <a:buNone/>
            </a:pPr>
            <a:r>
              <a:rPr lang="en-US" sz="2400" b="1">
                <a:latin typeface="+mn-lt"/>
                <a:cs typeface="Cascadia Code" panose="020B0609020000020004" pitchFamily="49" charset="0"/>
              </a:rPr>
              <a:t>		      </a:t>
            </a:r>
            <a:r>
              <a:rPr lang="en-US" sz="2400">
                <a:latin typeface="+mn-lt"/>
                <a:cs typeface="Cascadia Code" panose="020B0609020000020004" pitchFamily="49" charset="0"/>
              </a:rPr>
              <a:t>(this prevents very small tables from taking resources)</a:t>
            </a:r>
            <a:endParaRPr lang="en-US" sz="2400" b="1">
              <a:latin typeface="+mn-lt"/>
              <a:cs typeface="Cascadia Code" panose="020B0609020000020004" pitchFamily="49" charset="0"/>
            </a:endParaRPr>
          </a:p>
          <a:p>
            <a:pPr marL="0" indent="0">
              <a:buNone/>
            </a:pPr>
            <a:endParaRPr lang="en-US" sz="2400">
              <a:latin typeface="Cascadia Code" panose="020B0609020000020004" pitchFamily="49" charset="0"/>
              <a:cs typeface="Cascadia Code" panose="020B0609020000020004" pitchFamily="49" charset="0"/>
            </a:endParaRPr>
          </a:p>
          <a:p>
            <a:pPr marL="0" indent="0">
              <a:buNone/>
            </a:pPr>
            <a:r>
              <a:rPr lang="en-US" sz="2400" err="1">
                <a:latin typeface="Cascadia Code" panose="020B0609020000020004" pitchFamily="49" charset="0"/>
                <a:cs typeface="Cascadia Code" panose="020B0609020000020004" pitchFamily="49" charset="0"/>
              </a:rPr>
              <a:t>autovacuum_vacuum_scale_factor</a:t>
            </a:r>
            <a:r>
              <a:rPr lang="en-US" sz="2400">
                <a:latin typeface="Cascadia Code" panose="020B0609020000020004" pitchFamily="49" charset="0"/>
                <a:cs typeface="Cascadia Code" panose="020B0609020000020004" pitchFamily="49" charset="0"/>
              </a:rPr>
              <a:t> = 0.2 (20%)</a:t>
            </a:r>
          </a:p>
          <a:p>
            <a:pPr marL="0" indent="0">
              <a:buNone/>
            </a:pPr>
            <a:r>
              <a:rPr lang="en-US" sz="2400" err="1">
                <a:latin typeface="Cascadia Code" panose="020B0609020000020004" pitchFamily="49" charset="0"/>
                <a:cs typeface="Cascadia Code" panose="020B0609020000020004" pitchFamily="49" charset="0"/>
              </a:rPr>
              <a:t>autovacuum_vacuum_threshold</a:t>
            </a:r>
            <a:r>
              <a:rPr lang="en-US" sz="2400">
                <a:latin typeface="Cascadia Code" panose="020B0609020000020004" pitchFamily="49" charset="0"/>
                <a:cs typeface="Cascadia Code" panose="020B0609020000020004" pitchFamily="49" charset="0"/>
              </a:rPr>
              <a:t> = 50</a:t>
            </a:r>
          </a:p>
          <a:p>
            <a:pPr marL="0" indent="0">
              <a:buNone/>
            </a:pPr>
            <a:r>
              <a:rPr lang="en-US" sz="2400" err="1">
                <a:latin typeface="Cascadia Code" panose="020B0609020000020004" pitchFamily="49" charset="0"/>
                <a:cs typeface="Cascadia Code" panose="020B0609020000020004" pitchFamily="49" charset="0"/>
              </a:rPr>
              <a:t>autovacuum_analyze_scale_factor</a:t>
            </a:r>
            <a:r>
              <a:rPr lang="en-US" sz="2400">
                <a:latin typeface="Cascadia Code" panose="020B0609020000020004" pitchFamily="49" charset="0"/>
                <a:cs typeface="Cascadia Code" panose="020B0609020000020004" pitchFamily="49" charset="0"/>
              </a:rPr>
              <a:t> = 0.1 (10%)</a:t>
            </a:r>
          </a:p>
          <a:p>
            <a:pPr marL="0" indent="0">
              <a:buNone/>
            </a:pPr>
            <a:r>
              <a:rPr lang="en-US" sz="2400" err="1">
                <a:latin typeface="Cascadia Code" panose="020B0609020000020004" pitchFamily="49" charset="0"/>
                <a:cs typeface="Cascadia Code" panose="020B0609020000020004" pitchFamily="49" charset="0"/>
              </a:rPr>
              <a:t>autovacuum_analyze_threshold</a:t>
            </a:r>
            <a:r>
              <a:rPr lang="en-US" sz="2400">
                <a:latin typeface="Cascadia Code" panose="020B0609020000020004" pitchFamily="49" charset="0"/>
                <a:cs typeface="Cascadia Code" panose="020B0609020000020004" pitchFamily="49" charset="0"/>
              </a:rPr>
              <a:t> = 50</a:t>
            </a:r>
          </a:p>
        </p:txBody>
      </p:sp>
    </p:spTree>
    <p:extLst>
      <p:ext uri="{BB962C8B-B14F-4D97-AF65-F5344CB8AC3E}">
        <p14:creationId xmlns:p14="http://schemas.microsoft.com/office/powerpoint/2010/main" val="5807099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ED88C-F870-6A16-A931-7BD0066F893E}"/>
              </a:ext>
            </a:extLst>
          </p:cNvPr>
          <p:cNvSpPr>
            <a:spLocks noGrp="1"/>
          </p:cNvSpPr>
          <p:nvPr>
            <p:ph idx="1"/>
          </p:nvPr>
        </p:nvSpPr>
        <p:spPr>
          <a:xfrm>
            <a:off x="369047" y="378941"/>
            <a:ext cx="10515600" cy="5798022"/>
          </a:xfrm>
        </p:spPr>
        <p:txBody>
          <a:bodyPr/>
          <a:lstStyle/>
          <a:p>
            <a:pPr marL="0" indent="0">
              <a:buNone/>
            </a:pPr>
            <a:r>
              <a:rPr lang="en-US" b="1"/>
              <a:t>Analyze at 5% modification:</a:t>
            </a:r>
          </a:p>
          <a:p>
            <a:pPr marL="0" indent="0">
              <a:buNone/>
            </a:pPr>
            <a:r>
              <a:rPr lang="en-US" sz="2400">
                <a:latin typeface="Lucida Console" panose="020B0609040504020204" pitchFamily="49" charset="0"/>
                <a:cs typeface="Cascadia Code" panose="020B0609020000020004" pitchFamily="49" charset="0"/>
              </a:rPr>
              <a:t>ALTER TABLE t SET (</a:t>
            </a:r>
            <a:r>
              <a:rPr lang="en-US" sz="2400" err="1">
                <a:latin typeface="Lucida Console" panose="020B0609040504020204" pitchFamily="49" charset="0"/>
                <a:cs typeface="Cascadia Code" panose="020B0609020000020004" pitchFamily="49" charset="0"/>
              </a:rPr>
              <a:t>autovacuum_vacuum_scale_factor</a:t>
            </a:r>
            <a:r>
              <a:rPr lang="en-US" sz="2400">
                <a:latin typeface="Lucida Console" panose="020B0609040504020204" pitchFamily="49" charset="0"/>
                <a:cs typeface="Cascadia Code" panose="020B0609020000020004" pitchFamily="49" charset="0"/>
              </a:rPr>
              <a:t>=0.05)</a:t>
            </a:r>
          </a:p>
          <a:p>
            <a:pPr marL="0" indent="0">
              <a:buNone/>
            </a:pPr>
            <a:endParaRPr lang="en-US" sz="2400">
              <a:latin typeface="Cascadia Code" panose="020B0609020000020004" pitchFamily="49" charset="0"/>
              <a:cs typeface="Cascadia Code" panose="020B0609020000020004" pitchFamily="49" charset="0"/>
            </a:endParaRPr>
          </a:p>
          <a:p>
            <a:pPr marL="0" indent="0">
              <a:buNone/>
            </a:pPr>
            <a:r>
              <a:rPr lang="en-US" b="1"/>
              <a:t>Analyze threshold above percentage:</a:t>
            </a:r>
          </a:p>
          <a:p>
            <a:pPr marL="0" indent="0">
              <a:buNone/>
            </a:pPr>
            <a:r>
              <a:rPr lang="en-US" sz="2400">
                <a:latin typeface="Lucida Console" panose="020B0609040504020204" pitchFamily="49" charset="0"/>
                <a:cs typeface="Cascadia Code" panose="020B0609020000020004" pitchFamily="49" charset="0"/>
              </a:rPr>
              <a:t>ALTER TABLE t SET (</a:t>
            </a:r>
            <a:r>
              <a:rPr lang="en-US" sz="2400" err="1">
                <a:latin typeface="Lucida Console" panose="020B0609040504020204" pitchFamily="49" charset="0"/>
                <a:cs typeface="Cascadia Code" panose="020B0609020000020004" pitchFamily="49" charset="0"/>
              </a:rPr>
              <a:t>autovacuum_vacuum_threshold</a:t>
            </a:r>
            <a:r>
              <a:rPr lang="en-US" sz="2400">
                <a:latin typeface="Lucida Console" panose="020B0609040504020204" pitchFamily="49" charset="0"/>
                <a:cs typeface="Cascadia Code" panose="020B0609020000020004" pitchFamily="49" charset="0"/>
              </a:rPr>
              <a:t>=500)</a:t>
            </a:r>
          </a:p>
          <a:p>
            <a:pPr marL="0" indent="0">
              <a:buNone/>
            </a:pPr>
            <a:endParaRPr lang="en-US" sz="240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8145822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F5985C-4CD0-B361-14C4-5E396095C305}"/>
              </a:ext>
            </a:extLst>
          </p:cNvPr>
          <p:cNvPicPr>
            <a:picLocks noChangeAspect="1"/>
          </p:cNvPicPr>
          <p:nvPr/>
        </p:nvPicPr>
        <p:blipFill>
          <a:blip r:embed="rId2"/>
          <a:stretch>
            <a:fillRect/>
          </a:stretch>
        </p:blipFill>
        <p:spPr>
          <a:xfrm>
            <a:off x="568009" y="1335498"/>
            <a:ext cx="11156647" cy="3901778"/>
          </a:xfrm>
          <a:prstGeom prst="rect">
            <a:avLst/>
          </a:prstGeom>
          <a:ln>
            <a:solidFill>
              <a:schemeClr val="tx1">
                <a:lumMod val="60000"/>
                <a:lumOff val="40000"/>
              </a:schemeClr>
            </a:solidFill>
          </a:ln>
        </p:spPr>
      </p:pic>
      <p:cxnSp>
        <p:nvCxnSpPr>
          <p:cNvPr id="5" name="Straight Arrow Connector 4">
            <a:extLst>
              <a:ext uri="{FF2B5EF4-FFF2-40B4-BE49-F238E27FC236}">
                <a16:creationId xmlns:a16="http://schemas.microsoft.com/office/drawing/2014/main" id="{5EB457C7-400C-5B3F-4D1F-F345777430CC}"/>
              </a:ext>
            </a:extLst>
          </p:cNvPr>
          <p:cNvCxnSpPr/>
          <p:nvPr/>
        </p:nvCxnSpPr>
        <p:spPr>
          <a:xfrm flipH="1">
            <a:off x="2772561" y="2655116"/>
            <a:ext cx="620786" cy="9437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10F96E2-E1E7-91D2-20CB-405CD7B79D16}"/>
              </a:ext>
            </a:extLst>
          </p:cNvPr>
          <p:cNvCxnSpPr/>
          <p:nvPr/>
        </p:nvCxnSpPr>
        <p:spPr>
          <a:xfrm>
            <a:off x="6371439" y="2558642"/>
            <a:ext cx="838899" cy="9731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7831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87456-D022-303A-6F6C-7A52811FA684}"/>
              </a:ext>
            </a:extLst>
          </p:cNvPr>
          <p:cNvSpPr>
            <a:spLocks noGrp="1"/>
          </p:cNvSpPr>
          <p:nvPr>
            <p:ph type="ctrTitle"/>
          </p:nvPr>
        </p:nvSpPr>
        <p:spPr>
          <a:xfrm>
            <a:off x="424542" y="439583"/>
            <a:ext cx="11300497" cy="4965699"/>
          </a:xfrm>
        </p:spPr>
        <p:txBody>
          <a:bodyPr wrap="square" anchor="t">
            <a:normAutofit/>
          </a:bodyPr>
          <a:lstStyle/>
          <a:p>
            <a:pPr>
              <a:lnSpc>
                <a:spcPct val="110000"/>
              </a:lnSpc>
            </a:pPr>
            <a:br>
              <a:rPr lang="en-US" sz="5400"/>
            </a:br>
            <a:r>
              <a:rPr lang="en-US" sz="5400"/>
              <a:t>"If you think </a:t>
            </a:r>
            <a:r>
              <a:rPr lang="en-US" sz="5400" err="1"/>
              <a:t>autovacuum</a:t>
            </a:r>
            <a:r>
              <a:rPr lang="en-US" sz="5400"/>
              <a:t>/analyze is running too frequently, it's probably not running frequently enough"</a:t>
            </a:r>
          </a:p>
        </p:txBody>
      </p:sp>
    </p:spTree>
    <p:extLst>
      <p:ext uri="{BB962C8B-B14F-4D97-AF65-F5344CB8AC3E}">
        <p14:creationId xmlns:p14="http://schemas.microsoft.com/office/powerpoint/2010/main" val="29175753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C192-D08B-61E1-2923-CEB734DED0FA}"/>
              </a:ext>
            </a:extLst>
          </p:cNvPr>
          <p:cNvSpPr>
            <a:spLocks noGrp="1"/>
          </p:cNvSpPr>
          <p:nvPr>
            <p:ph type="title"/>
          </p:nvPr>
        </p:nvSpPr>
        <p:spPr/>
        <p:txBody>
          <a:bodyPr>
            <a:normAutofit fontScale="90000"/>
          </a:bodyPr>
          <a:lstStyle/>
          <a:p>
            <a:r>
              <a:rPr lang="en-US"/>
              <a:t>Standard Configuration and Maintenance</a:t>
            </a:r>
          </a:p>
        </p:txBody>
      </p:sp>
      <p:sp>
        <p:nvSpPr>
          <p:cNvPr id="3" name="Content Placeholder 2">
            <a:extLst>
              <a:ext uri="{FF2B5EF4-FFF2-40B4-BE49-F238E27FC236}">
                <a16:creationId xmlns:a16="http://schemas.microsoft.com/office/drawing/2014/main" id="{3BE5FE93-ECF0-6094-8853-AE21030EF9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293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303E8-6FA7-41C5-A593-B261BBFB040D}"/>
              </a:ext>
            </a:extLst>
          </p:cNvPr>
          <p:cNvSpPr>
            <a:spLocks noGrp="1"/>
          </p:cNvSpPr>
          <p:nvPr>
            <p:ph idx="1"/>
          </p:nvPr>
        </p:nvSpPr>
        <p:spPr>
          <a:xfrm>
            <a:off x="340297" y="2801578"/>
            <a:ext cx="11511405" cy="1254844"/>
          </a:xfrm>
        </p:spPr>
        <p:txBody>
          <a:bodyPr vert="horz" lIns="91440" tIns="45720" rIns="91440" bIns="45720" rtlCol="0" anchor="t">
            <a:normAutofit fontScale="85000" lnSpcReduction="10000"/>
          </a:bodyPr>
          <a:lstStyle/>
          <a:p>
            <a:pPr marL="0" indent="0" algn="ctr">
              <a:buNone/>
            </a:pPr>
            <a:r>
              <a:rPr lang="en-US" sz="8000" b="1"/>
              <a:t>[Table One] = "Table One"</a:t>
            </a:r>
          </a:p>
        </p:txBody>
      </p:sp>
      <p:sp>
        <p:nvSpPr>
          <p:cNvPr id="2" name="TextBox 1">
            <a:extLst>
              <a:ext uri="{FF2B5EF4-FFF2-40B4-BE49-F238E27FC236}">
                <a16:creationId xmlns:a16="http://schemas.microsoft.com/office/drawing/2014/main" id="{97A2991D-4AED-9CB9-30B4-2A2EA1DFE08D}"/>
              </a:ext>
            </a:extLst>
          </p:cNvPr>
          <p:cNvSpPr txBox="1"/>
          <p:nvPr/>
        </p:nvSpPr>
        <p:spPr>
          <a:xfrm>
            <a:off x="2346679" y="4274929"/>
            <a:ext cx="2002298" cy="461665"/>
          </a:xfrm>
          <a:prstGeom prst="rect">
            <a:avLst/>
          </a:prstGeom>
          <a:noFill/>
        </p:spPr>
        <p:txBody>
          <a:bodyPr wrap="square">
            <a:spAutoFit/>
          </a:bodyPr>
          <a:lstStyle/>
          <a:p>
            <a:r>
              <a:rPr lang="en-US" sz="2400" b="0" dirty="0">
                <a:latin typeface="Calibri" panose="020F0502020204030204" pitchFamily="34" charset="0"/>
              </a:rPr>
              <a:t>SQL Server</a:t>
            </a:r>
          </a:p>
        </p:txBody>
      </p:sp>
      <p:sp>
        <p:nvSpPr>
          <p:cNvPr id="4" name="TextBox 3">
            <a:extLst>
              <a:ext uri="{FF2B5EF4-FFF2-40B4-BE49-F238E27FC236}">
                <a16:creationId xmlns:a16="http://schemas.microsoft.com/office/drawing/2014/main" id="{8A9144FE-6FD9-E1C9-2762-AD0A4C4EAC57}"/>
              </a:ext>
            </a:extLst>
          </p:cNvPr>
          <p:cNvSpPr txBox="1"/>
          <p:nvPr/>
        </p:nvSpPr>
        <p:spPr>
          <a:xfrm>
            <a:off x="7917828" y="4276308"/>
            <a:ext cx="2173908" cy="461665"/>
          </a:xfrm>
          <a:prstGeom prst="rect">
            <a:avLst/>
          </a:prstGeom>
          <a:noFill/>
        </p:spPr>
        <p:txBody>
          <a:bodyPr wrap="square">
            <a:spAutoFit/>
          </a:bodyPr>
          <a:lstStyle/>
          <a:p>
            <a:r>
              <a:rPr lang="en-US" sz="2400" b="0" dirty="0">
                <a:latin typeface="Calibri" panose="020F0502020204030204" pitchFamily="34" charset="0"/>
              </a:rPr>
              <a:t>PostgreSQL</a:t>
            </a:r>
          </a:p>
        </p:txBody>
      </p:sp>
    </p:spTree>
    <p:extLst>
      <p:ext uri="{BB962C8B-B14F-4D97-AF65-F5344CB8AC3E}">
        <p14:creationId xmlns:p14="http://schemas.microsoft.com/office/powerpoint/2010/main" val="347882015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7BCA01-185F-3799-9D01-5939A9204AD0}"/>
              </a:ext>
            </a:extLst>
          </p:cNvPr>
          <p:cNvSpPr>
            <a:spLocks noGrp="1"/>
          </p:cNvSpPr>
          <p:nvPr>
            <p:ph type="ctrTitle"/>
          </p:nvPr>
        </p:nvSpPr>
        <p:spPr/>
        <p:txBody>
          <a:bodyPr/>
          <a:lstStyle/>
          <a:p>
            <a:r>
              <a:rPr lang="en-US" dirty="0"/>
              <a:t>Over 300 configuration options</a:t>
            </a:r>
          </a:p>
        </p:txBody>
      </p:sp>
    </p:spTree>
    <p:extLst>
      <p:ext uri="{BB962C8B-B14F-4D97-AF65-F5344CB8AC3E}">
        <p14:creationId xmlns:p14="http://schemas.microsoft.com/office/powerpoint/2010/main" val="1816600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E5C8-3405-42D8-BC2C-6364F492DF82}"/>
              </a:ext>
            </a:extLst>
          </p:cNvPr>
          <p:cNvSpPr>
            <a:spLocks noGrp="1"/>
          </p:cNvSpPr>
          <p:nvPr>
            <p:ph type="title"/>
          </p:nvPr>
        </p:nvSpPr>
        <p:spPr/>
        <p:txBody>
          <a:bodyPr>
            <a:normAutofit/>
          </a:bodyPr>
          <a:lstStyle/>
          <a:p>
            <a:r>
              <a:rPr lang="en-US" dirty="0"/>
              <a:t>Configuration</a:t>
            </a:r>
          </a:p>
        </p:txBody>
      </p:sp>
      <p:sp>
        <p:nvSpPr>
          <p:cNvPr id="3" name="Content Placeholder 2">
            <a:extLst>
              <a:ext uri="{FF2B5EF4-FFF2-40B4-BE49-F238E27FC236}">
                <a16:creationId xmlns:a16="http://schemas.microsoft.com/office/drawing/2014/main" id="{17D303E8-6FA7-41C5-A593-B261BBFB040D}"/>
              </a:ext>
            </a:extLst>
          </p:cNvPr>
          <p:cNvSpPr>
            <a:spLocks noGrp="1"/>
          </p:cNvSpPr>
          <p:nvPr>
            <p:ph idx="1"/>
          </p:nvPr>
        </p:nvSpPr>
        <p:spPr/>
        <p:txBody>
          <a:bodyPr spcFirstLastPara="1" vert="horz" wrap="square" lIns="91440" tIns="45720" rIns="91440" bIns="45720" numCol="1" rtlCol="0" anchor="t" anchorCtr="0" compatLnSpc="1">
            <a:prstTxWarp prst="textNoShape">
              <a:avLst/>
            </a:prstTxWarp>
            <a:normAutofit/>
          </a:bodyPr>
          <a:lstStyle/>
          <a:p>
            <a:r>
              <a:rPr lang="en-US" b="1" i="1" dirty="0"/>
              <a:t>Every non-serverless Postgres should be tuned</a:t>
            </a:r>
          </a:p>
          <a:p>
            <a:r>
              <a:rPr lang="en-US" dirty="0"/>
              <a:t>Edit </a:t>
            </a:r>
            <a:r>
              <a:rPr lang="en-US" sz="3200" dirty="0" err="1">
                <a:highlight>
                  <a:srgbClr val="E6E6E6"/>
                </a:highlight>
                <a:latin typeface="Lucida Console" panose="020B0609040504020204" pitchFamily="49" charset="0"/>
                <a:ea typeface="Cascadia Code" panose="020B0609020000020004" pitchFamily="49" charset="0"/>
                <a:cs typeface="Cascadia Code" panose="020B0609020000020004" pitchFamily="49" charset="0"/>
              </a:rPr>
              <a:t>postgresql.conf</a:t>
            </a:r>
            <a:endParaRPr lang="en-US" sz="3200" dirty="0">
              <a:highlight>
                <a:srgbClr val="E6E6E6"/>
              </a:highlight>
              <a:latin typeface="Lucida Console" panose="020B0609040504020204" pitchFamily="49" charset="0"/>
              <a:ea typeface="Cascadia Code" panose="020B0609020000020004" pitchFamily="49" charset="0"/>
              <a:cs typeface="Cascadia Code" panose="020B0609020000020004" pitchFamily="49" charset="0"/>
            </a:endParaRPr>
          </a:p>
          <a:p>
            <a:endParaRPr lang="en-US" sz="3200" dirty="0">
              <a:highlight>
                <a:srgbClr val="E6E6E6"/>
              </a:highlight>
            </a:endParaRPr>
          </a:p>
        </p:txBody>
      </p:sp>
      <p:sp>
        <p:nvSpPr>
          <p:cNvPr id="9" name="TextBox 8">
            <a:extLst>
              <a:ext uri="{FF2B5EF4-FFF2-40B4-BE49-F238E27FC236}">
                <a16:creationId xmlns:a16="http://schemas.microsoft.com/office/drawing/2014/main" id="{B16546C9-C702-DC4C-B2E1-054583C12E2A}"/>
              </a:ext>
            </a:extLst>
          </p:cNvPr>
          <p:cNvSpPr txBox="1"/>
          <p:nvPr/>
        </p:nvSpPr>
        <p:spPr>
          <a:xfrm>
            <a:off x="1080690" y="4310947"/>
            <a:ext cx="10374941" cy="1504707"/>
          </a:xfrm>
          <a:prstGeom prst="rect">
            <a:avLst/>
          </a:prstGeom>
          <a:noFill/>
        </p:spPr>
        <p:txBody>
          <a:bodyPr wrap="square">
            <a:spAutoFit/>
          </a:bodyPr>
          <a:lstStyle/>
          <a:p>
            <a:pPr lvl="1">
              <a:lnSpc>
                <a:spcPct val="150000"/>
              </a:lnSpc>
            </a:pPr>
            <a:r>
              <a:rPr lang="en-US" sz="2133" dirty="0">
                <a:latin typeface="Lato" panose="020F0502020204030203" pitchFamily="34" charset="0"/>
                <a:ea typeface="Lato" panose="020F0502020204030203" pitchFamily="34" charset="0"/>
                <a:cs typeface="Lato" panose="020F0502020204030203" pitchFamily="34" charset="0"/>
                <a:hlinkClick r:id="rId3"/>
              </a:rPr>
              <a:t>https://wiki.postgresql.org/wiki/Tuning_Your_PostgreSQL_Server</a:t>
            </a:r>
            <a:endParaRPr lang="en-US" sz="2133" dirty="0">
              <a:latin typeface="Lato" panose="020F0502020204030203" pitchFamily="34" charset="0"/>
              <a:ea typeface="Lato" panose="020F0502020204030203" pitchFamily="34" charset="0"/>
              <a:cs typeface="Lato" panose="020F0502020204030203" pitchFamily="34" charset="0"/>
            </a:endParaRPr>
          </a:p>
          <a:p>
            <a:pPr lvl="1">
              <a:lnSpc>
                <a:spcPct val="150000"/>
              </a:lnSpc>
            </a:pPr>
            <a:r>
              <a:rPr lang="en-US" sz="2133" dirty="0">
                <a:latin typeface="Lato" panose="020F0502020204030203" pitchFamily="34" charset="0"/>
                <a:ea typeface="Lato" panose="020F0502020204030203" pitchFamily="34" charset="0"/>
                <a:cs typeface="Lato" panose="020F0502020204030203" pitchFamily="34" charset="0"/>
                <a:hlinkClick r:id="rId4"/>
              </a:rPr>
              <a:t>https://www.youtube.com/watch?v=IFIXpm73qtk</a:t>
            </a:r>
            <a:r>
              <a:rPr lang="en-US" sz="2133" dirty="0">
                <a:latin typeface="Lato" panose="020F0502020204030203" pitchFamily="34" charset="0"/>
                <a:ea typeface="Lato" panose="020F0502020204030203" pitchFamily="34" charset="0"/>
                <a:cs typeface="Lato" panose="020F0502020204030203" pitchFamily="34" charset="0"/>
              </a:rPr>
              <a:t> </a:t>
            </a:r>
          </a:p>
          <a:p>
            <a:pPr lvl="1">
              <a:lnSpc>
                <a:spcPct val="150000"/>
              </a:lnSpc>
            </a:pPr>
            <a:r>
              <a:rPr lang="en-US" sz="2133" dirty="0">
                <a:latin typeface="Lato" panose="020F0502020204030203" pitchFamily="34" charset="0"/>
                <a:ea typeface="Lato" panose="020F0502020204030203" pitchFamily="34" charset="0"/>
                <a:cs typeface="Lato" panose="020F0502020204030203" pitchFamily="34" charset="0"/>
                <a:hlinkClick r:id="rId5"/>
              </a:rPr>
              <a:t>https://postgresqlco.nf/</a:t>
            </a:r>
            <a:r>
              <a:rPr lang="en-US" sz="2133" dirty="0">
                <a:latin typeface="Lato" panose="020F0502020204030203" pitchFamily="34" charset="0"/>
                <a:ea typeface="Lato" panose="020F0502020204030203" pitchFamily="34" charset="0"/>
                <a:cs typeface="Lato" panose="020F0502020204030203" pitchFamily="34" charset="0"/>
              </a:rPr>
              <a:t> </a:t>
            </a:r>
          </a:p>
        </p:txBody>
      </p:sp>
      <p:sp>
        <p:nvSpPr>
          <p:cNvPr id="12" name="TextBox 11">
            <a:extLst>
              <a:ext uri="{FF2B5EF4-FFF2-40B4-BE49-F238E27FC236}">
                <a16:creationId xmlns:a16="http://schemas.microsoft.com/office/drawing/2014/main" id="{EE9CC50A-1382-5543-8280-AF942F6A7597}"/>
              </a:ext>
            </a:extLst>
          </p:cNvPr>
          <p:cNvSpPr txBox="1"/>
          <p:nvPr/>
        </p:nvSpPr>
        <p:spPr>
          <a:xfrm>
            <a:off x="987283" y="3818504"/>
            <a:ext cx="3391634" cy="461665"/>
          </a:xfrm>
          <a:prstGeom prst="rect">
            <a:avLst/>
          </a:prstGeom>
          <a:noFill/>
        </p:spPr>
        <p:txBody>
          <a:bodyPr wrap="none" rtlCol="0">
            <a:spAutoFit/>
          </a:bodyPr>
          <a:lstStyle/>
          <a:p>
            <a:pPr algn="l"/>
            <a:r>
              <a:rPr lang="en-US" sz="2400" dirty="0">
                <a:latin typeface="Calibri" panose="020F0502020204030204" pitchFamily="34" charset="0"/>
                <a:ea typeface="Roboto" panose="02000000000000000000" pitchFamily="2" charset="0"/>
                <a:cs typeface="Calibri" panose="020F0502020204030204" pitchFamily="34" charset="0"/>
              </a:rPr>
              <a:t>Helpful Tuning Resources</a:t>
            </a:r>
          </a:p>
        </p:txBody>
      </p:sp>
    </p:spTree>
    <p:extLst>
      <p:ext uri="{BB962C8B-B14F-4D97-AF65-F5344CB8AC3E}">
        <p14:creationId xmlns:p14="http://schemas.microsoft.com/office/powerpoint/2010/main" val="10987156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E5C8-3405-42D8-BC2C-6364F492DF82}"/>
              </a:ext>
            </a:extLst>
          </p:cNvPr>
          <p:cNvSpPr>
            <a:spLocks noGrp="1"/>
          </p:cNvSpPr>
          <p:nvPr>
            <p:ph type="title"/>
          </p:nvPr>
        </p:nvSpPr>
        <p:spPr/>
        <p:txBody>
          <a:bodyPr>
            <a:normAutofit/>
          </a:bodyPr>
          <a:lstStyle/>
          <a:p>
            <a:r>
              <a:rPr lang="en-US" dirty="0"/>
              <a:t>Configuration – The Big 4</a:t>
            </a:r>
          </a:p>
        </p:txBody>
      </p:sp>
      <p:sp>
        <p:nvSpPr>
          <p:cNvPr id="3" name="Text Placeholder 2">
            <a:extLst>
              <a:ext uri="{FF2B5EF4-FFF2-40B4-BE49-F238E27FC236}">
                <a16:creationId xmlns:a16="http://schemas.microsoft.com/office/drawing/2014/main" id="{942A5212-E429-BD5A-589D-F642F657AA6D}"/>
              </a:ext>
            </a:extLst>
          </p:cNvPr>
          <p:cNvSpPr>
            <a:spLocks noGrp="1"/>
          </p:cNvSpPr>
          <p:nvPr>
            <p:ph type="body" idx="1"/>
          </p:nvPr>
        </p:nvSpPr>
        <p:spPr>
          <a:xfrm>
            <a:off x="960000" y="1716967"/>
            <a:ext cx="10272000" cy="4459200"/>
          </a:xfrm>
        </p:spPr>
        <p:txBody>
          <a:bodyPr/>
          <a:lstStyle/>
          <a:p>
            <a:pPr marL="0" lvl="1" indent="0">
              <a:spcAft>
                <a:spcPts val="800"/>
              </a:spcAft>
              <a:buNone/>
            </a:pPr>
            <a:r>
              <a:rPr lang="en-US" sz="2667" b="1" dirty="0" err="1">
                <a:latin typeface="Calibri" panose="020F0502020204030204" pitchFamily="34" charset="0"/>
              </a:rPr>
              <a:t>shared_buffers</a:t>
            </a:r>
            <a:r>
              <a:rPr lang="en-US" sz="2667" b="1" dirty="0">
                <a:latin typeface="Calibri" panose="020F0502020204030204" pitchFamily="34" charset="0"/>
              </a:rPr>
              <a:t>:</a:t>
            </a:r>
          </a:p>
          <a:p>
            <a:pPr marL="380990" lvl="1" indent="-380990">
              <a:spcAft>
                <a:spcPts val="800"/>
              </a:spcAft>
            </a:pPr>
            <a:r>
              <a:rPr lang="en-US" sz="2400" dirty="0">
                <a:latin typeface="Calibri" panose="020F0502020204030204" pitchFamily="34" charset="0"/>
              </a:rPr>
              <a:t>data cache</a:t>
            </a:r>
          </a:p>
          <a:p>
            <a:pPr marL="380990" lvl="1" indent="-380990">
              <a:spcAft>
                <a:spcPts val="800"/>
              </a:spcAft>
            </a:pPr>
            <a:r>
              <a:rPr lang="en-US" sz="2400" dirty="0">
                <a:latin typeface="Calibri" panose="020F0502020204030204" pitchFamily="34" charset="0"/>
              </a:rPr>
              <a:t>at least 25% of total RAM</a:t>
            </a:r>
            <a:br>
              <a:rPr lang="en-US" sz="2667" dirty="0">
                <a:latin typeface="Calibri" panose="020F0502020204030204" pitchFamily="34" charset="0"/>
              </a:rPr>
            </a:br>
            <a:endParaRPr lang="en-US" sz="2667" dirty="0">
              <a:latin typeface="Calibri" panose="020F0502020204030204" pitchFamily="34" charset="0"/>
            </a:endParaRPr>
          </a:p>
          <a:p>
            <a:pPr marL="0" lvl="1" indent="0">
              <a:spcAft>
                <a:spcPts val="800"/>
              </a:spcAft>
              <a:buNone/>
            </a:pPr>
            <a:r>
              <a:rPr lang="en-US" sz="2667" b="1" dirty="0" err="1">
                <a:latin typeface="Calibri" panose="020F0502020204030204" pitchFamily="34" charset="0"/>
              </a:rPr>
              <a:t>work_mem</a:t>
            </a:r>
            <a:r>
              <a:rPr lang="en-US" sz="2667" b="1" dirty="0">
                <a:latin typeface="Calibri" panose="020F0502020204030204" pitchFamily="34" charset="0"/>
              </a:rPr>
              <a:t>:</a:t>
            </a:r>
          </a:p>
          <a:p>
            <a:pPr marL="0" lvl="1" indent="-457189">
              <a:spcAft>
                <a:spcPts val="800"/>
              </a:spcAft>
            </a:pPr>
            <a:r>
              <a:rPr lang="en-US" sz="2400" dirty="0">
                <a:latin typeface="Calibri" panose="020F0502020204030204" pitchFamily="34" charset="0"/>
              </a:rPr>
              <a:t>max memory for each plan operation</a:t>
            </a:r>
          </a:p>
          <a:p>
            <a:pPr marL="0" lvl="1" indent="-457189">
              <a:spcAft>
                <a:spcPts val="800"/>
              </a:spcAft>
            </a:pPr>
            <a:r>
              <a:rPr lang="en-US" sz="2400" dirty="0">
                <a:latin typeface="Calibri" panose="020F0502020204030204" pitchFamily="34" charset="0"/>
              </a:rPr>
              <a:t>JOINS, GROUP BY, ORDER BY can all have workers</a:t>
            </a:r>
            <a:endParaRPr lang="en-US" sz="1600" dirty="0"/>
          </a:p>
        </p:txBody>
      </p:sp>
    </p:spTree>
    <p:extLst>
      <p:ext uri="{BB962C8B-B14F-4D97-AF65-F5344CB8AC3E}">
        <p14:creationId xmlns:p14="http://schemas.microsoft.com/office/powerpoint/2010/main" val="20279937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86DC4-0B36-FDD7-074F-00DE0F931E9E}"/>
              </a:ext>
            </a:extLst>
          </p:cNvPr>
          <p:cNvSpPr>
            <a:spLocks noGrp="1"/>
          </p:cNvSpPr>
          <p:nvPr>
            <p:ph type="title"/>
          </p:nvPr>
        </p:nvSpPr>
        <p:spPr/>
        <p:txBody>
          <a:bodyPr/>
          <a:lstStyle/>
          <a:p>
            <a:r>
              <a:rPr lang="en-US" err="1"/>
              <a:t>shared_buffers</a:t>
            </a:r>
            <a:endParaRPr lang="en-US"/>
          </a:p>
        </p:txBody>
      </p:sp>
      <p:sp>
        <p:nvSpPr>
          <p:cNvPr id="5" name="Content Placeholder 4">
            <a:extLst>
              <a:ext uri="{FF2B5EF4-FFF2-40B4-BE49-F238E27FC236}">
                <a16:creationId xmlns:a16="http://schemas.microsoft.com/office/drawing/2014/main" id="{4849D39C-287C-0D6E-BF76-63A2F546A8E7}"/>
              </a:ext>
            </a:extLst>
          </p:cNvPr>
          <p:cNvSpPr>
            <a:spLocks noGrp="1"/>
          </p:cNvSpPr>
          <p:nvPr>
            <p:ph idx="1"/>
          </p:nvPr>
        </p:nvSpPr>
        <p:spPr/>
        <p:txBody>
          <a:bodyPr>
            <a:normAutofit/>
          </a:bodyPr>
          <a:lstStyle/>
          <a:p>
            <a:r>
              <a:rPr lang="en-US"/>
              <a:t>Configurable memory reserved for data cache</a:t>
            </a:r>
          </a:p>
          <a:p>
            <a:r>
              <a:rPr lang="en-US"/>
              <a:t>Start at 25% of total server memory</a:t>
            </a:r>
          </a:p>
          <a:p>
            <a:r>
              <a:rPr lang="en-US"/>
              <a:t>Keep a watch on Cache Hit Ratio</a:t>
            </a:r>
          </a:p>
          <a:p>
            <a:pPr lvl="1"/>
            <a:r>
              <a:rPr lang="en-US"/>
              <a:t>&lt;90% consistently, increase </a:t>
            </a:r>
            <a:r>
              <a:rPr lang="en-US" err="1"/>
              <a:t>shared_buffers</a:t>
            </a:r>
            <a:r>
              <a:rPr lang="en-US"/>
              <a:t> or increase instance resources</a:t>
            </a:r>
          </a:p>
        </p:txBody>
      </p:sp>
    </p:spTree>
    <p:extLst>
      <p:ext uri="{BB962C8B-B14F-4D97-AF65-F5344CB8AC3E}">
        <p14:creationId xmlns:p14="http://schemas.microsoft.com/office/powerpoint/2010/main" val="2966549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092C3E-ACB2-D556-5CBF-AEA97334407C}"/>
              </a:ext>
            </a:extLst>
          </p:cNvPr>
          <p:cNvSpPr txBox="1"/>
          <p:nvPr/>
        </p:nvSpPr>
        <p:spPr>
          <a:xfrm>
            <a:off x="741571" y="2019542"/>
            <a:ext cx="10990133" cy="2677656"/>
          </a:xfrm>
          <a:prstGeom prst="rect">
            <a:avLst/>
          </a:prstGeom>
          <a:noFill/>
        </p:spPr>
        <p:txBody>
          <a:bodyPr wrap="square">
            <a:spAutoFit/>
          </a:bodyPr>
          <a:lstStyle/>
          <a:p>
            <a:pPr marL="0" marR="0">
              <a:spcBef>
                <a:spcPts val="0"/>
              </a:spcBef>
              <a:spcAft>
                <a:spcPts val="0"/>
              </a:spcAft>
            </a:pPr>
            <a:r>
              <a:rPr lang="en-US" sz="2400" b="1">
                <a:solidFill>
                  <a:srgbClr val="800000"/>
                </a:solidFill>
                <a:effectLst/>
                <a:latin typeface="Courier New" panose="02070309020205020404" pitchFamily="49" charset="0"/>
              </a:rPr>
              <a:t>SELECT</a:t>
            </a:r>
            <a:endParaRPr lang="en-US" sz="2400">
              <a:solidFill>
                <a:srgbClr val="000000"/>
              </a:solidFill>
              <a:effectLst/>
              <a:latin typeface="Courier New" panose="02070309020205020404" pitchFamily="49" charset="0"/>
            </a:endParaRPr>
          </a:p>
          <a:p>
            <a:pPr marL="0" marR="0">
              <a:spcBef>
                <a:spcPts val="0"/>
              </a:spcBef>
              <a:spcAft>
                <a:spcPts val="0"/>
              </a:spcAft>
            </a:pPr>
            <a:r>
              <a:rPr lang="en-US" sz="2400" b="1">
                <a:solidFill>
                  <a:srgbClr val="000080"/>
                </a:solidFill>
                <a:effectLst/>
                <a:latin typeface="Courier New" panose="02070309020205020404" pitchFamily="49" charset="0"/>
              </a:rPr>
              <a:t>   sum</a:t>
            </a:r>
            <a:r>
              <a:rPr lang="en-US" sz="2400">
                <a:solidFill>
                  <a:srgbClr val="000000"/>
                </a:solidFill>
                <a:effectLst/>
                <a:latin typeface="Courier New" panose="02070309020205020404" pitchFamily="49" charset="0"/>
              </a:rPr>
              <a:t>(</a:t>
            </a:r>
            <a:r>
              <a:rPr lang="en-US" sz="2400" b="1" i="1" err="1">
                <a:solidFill>
                  <a:srgbClr val="FF3737"/>
                </a:solidFill>
                <a:effectLst/>
                <a:latin typeface="Courier New" panose="02070309020205020404" pitchFamily="49" charset="0"/>
              </a:rPr>
              <a:t>heap_blks_read</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as</a:t>
            </a:r>
            <a:r>
              <a:rPr lang="en-US" sz="2400">
                <a:solidFill>
                  <a:srgbClr val="000000"/>
                </a:solidFill>
                <a:effectLst/>
                <a:latin typeface="Courier New" panose="02070309020205020404" pitchFamily="49" charset="0"/>
              </a:rPr>
              <a:t> </a:t>
            </a:r>
            <a:r>
              <a:rPr lang="en-US" sz="2400" i="1" err="1">
                <a:solidFill>
                  <a:srgbClr val="006464"/>
                </a:solidFill>
                <a:effectLst/>
                <a:latin typeface="Courier New" panose="02070309020205020404" pitchFamily="49" charset="0"/>
              </a:rPr>
              <a:t>heap_read</a:t>
            </a:r>
            <a:r>
              <a:rPr lang="en-US" sz="2400">
                <a:solidFill>
                  <a:srgbClr val="000000"/>
                </a:solidFill>
                <a:effectLst/>
                <a:latin typeface="Courier New" panose="02070309020205020404" pitchFamily="49" charset="0"/>
              </a:rPr>
              <a:t>,</a:t>
            </a:r>
          </a:p>
          <a:p>
            <a:pPr marL="0" marR="0">
              <a:spcBef>
                <a:spcPts val="0"/>
              </a:spcBef>
              <a:spcAft>
                <a:spcPts val="0"/>
              </a:spcAft>
            </a:pPr>
            <a:r>
              <a:rPr lang="en-US" sz="2400" b="1">
                <a:solidFill>
                  <a:srgbClr val="000080"/>
                </a:solidFill>
                <a:effectLst/>
                <a:latin typeface="Courier New" panose="02070309020205020404" pitchFamily="49" charset="0"/>
              </a:rPr>
              <a:t>   sum</a:t>
            </a:r>
            <a:r>
              <a:rPr lang="en-US" sz="2400">
                <a:solidFill>
                  <a:srgbClr val="000000"/>
                </a:solidFill>
                <a:effectLst/>
                <a:latin typeface="Courier New" panose="02070309020205020404" pitchFamily="49" charset="0"/>
              </a:rPr>
              <a:t>(</a:t>
            </a:r>
            <a:r>
              <a:rPr lang="en-US" sz="2400" b="1" i="1" err="1">
                <a:solidFill>
                  <a:srgbClr val="FF3737"/>
                </a:solidFill>
                <a:effectLst/>
                <a:latin typeface="Courier New" panose="02070309020205020404" pitchFamily="49" charset="0"/>
              </a:rPr>
              <a:t>heap_blks_hit</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as</a:t>
            </a:r>
            <a:r>
              <a:rPr lang="en-US" sz="2400">
                <a:solidFill>
                  <a:srgbClr val="000000"/>
                </a:solidFill>
                <a:effectLst/>
                <a:latin typeface="Courier New" panose="02070309020205020404" pitchFamily="49" charset="0"/>
              </a:rPr>
              <a:t> </a:t>
            </a:r>
            <a:r>
              <a:rPr lang="en-US" sz="2400" i="1" err="1">
                <a:solidFill>
                  <a:srgbClr val="006464"/>
                </a:solidFill>
                <a:effectLst/>
                <a:latin typeface="Courier New" panose="02070309020205020404" pitchFamily="49" charset="0"/>
              </a:rPr>
              <a:t>heap_hit</a:t>
            </a:r>
            <a:r>
              <a:rPr lang="en-US" sz="2400">
                <a:solidFill>
                  <a:srgbClr val="000000"/>
                </a:solidFill>
                <a:effectLst/>
                <a:latin typeface="Courier New" panose="02070309020205020404" pitchFamily="49" charset="0"/>
              </a:rPr>
              <a:t>,</a:t>
            </a:r>
          </a:p>
          <a:p>
            <a:pPr marL="0" marR="0">
              <a:spcBef>
                <a:spcPts val="0"/>
              </a:spcBef>
              <a:spcAft>
                <a:spcPts val="0"/>
              </a:spcAft>
            </a:pPr>
            <a:r>
              <a:rPr lang="en-US" sz="2400" b="1">
                <a:solidFill>
                  <a:srgbClr val="000080"/>
                </a:solidFill>
                <a:effectLst/>
                <a:latin typeface="Courier New" panose="02070309020205020404" pitchFamily="49" charset="0"/>
              </a:rPr>
              <a:t>   sum</a:t>
            </a:r>
            <a:r>
              <a:rPr lang="en-US" sz="2400">
                <a:solidFill>
                  <a:srgbClr val="000000"/>
                </a:solidFill>
                <a:effectLst/>
                <a:latin typeface="Courier New" panose="02070309020205020404" pitchFamily="49" charset="0"/>
              </a:rPr>
              <a:t>(</a:t>
            </a:r>
            <a:r>
              <a:rPr lang="en-US" sz="2400" b="1" i="1" err="1">
                <a:solidFill>
                  <a:srgbClr val="FF3737"/>
                </a:solidFill>
                <a:effectLst/>
                <a:latin typeface="Courier New" panose="02070309020205020404" pitchFamily="49" charset="0"/>
              </a:rPr>
              <a:t>heap_blks_hit</a:t>
            </a:r>
            <a:r>
              <a:rPr lang="en-US" sz="2400">
                <a:solidFill>
                  <a:srgbClr val="000000"/>
                </a:solidFill>
                <a:effectLst/>
                <a:latin typeface="Courier New" panose="02070309020205020404" pitchFamily="49" charset="0"/>
              </a:rPr>
              <a:t>) / (</a:t>
            </a:r>
            <a:r>
              <a:rPr lang="en-US" sz="2400" b="1">
                <a:solidFill>
                  <a:srgbClr val="000080"/>
                </a:solidFill>
                <a:effectLst/>
                <a:latin typeface="Courier New" panose="02070309020205020404" pitchFamily="49" charset="0"/>
              </a:rPr>
              <a:t>sum</a:t>
            </a:r>
            <a:r>
              <a:rPr lang="en-US" sz="2400">
                <a:solidFill>
                  <a:srgbClr val="000000"/>
                </a:solidFill>
                <a:effectLst/>
                <a:latin typeface="Courier New" panose="02070309020205020404" pitchFamily="49" charset="0"/>
              </a:rPr>
              <a:t>(</a:t>
            </a:r>
            <a:r>
              <a:rPr lang="en-US" sz="2400" b="1" i="1" err="1">
                <a:solidFill>
                  <a:srgbClr val="FF3737"/>
                </a:solidFill>
                <a:effectLst/>
                <a:latin typeface="Courier New" panose="02070309020205020404" pitchFamily="49" charset="0"/>
              </a:rPr>
              <a:t>heap_blks_hit</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000000"/>
                </a:solidFill>
                <a:latin typeface="Courier New" panose="02070309020205020404" pitchFamily="49" charset="0"/>
              </a:rPr>
              <a:t>      </a:t>
            </a:r>
            <a:r>
              <a:rPr lang="en-US" sz="2400" b="1">
                <a:solidFill>
                  <a:srgbClr val="000080"/>
                </a:solidFill>
                <a:effectLst/>
                <a:latin typeface="Courier New" panose="02070309020205020404" pitchFamily="49" charset="0"/>
              </a:rPr>
              <a:t>sum</a:t>
            </a:r>
            <a:r>
              <a:rPr lang="en-US" sz="2400">
                <a:solidFill>
                  <a:srgbClr val="000000"/>
                </a:solidFill>
                <a:effectLst/>
                <a:latin typeface="Courier New" panose="02070309020205020404" pitchFamily="49" charset="0"/>
              </a:rPr>
              <a:t>(</a:t>
            </a:r>
            <a:r>
              <a:rPr lang="en-US" sz="2400" b="1" i="1" err="1">
                <a:solidFill>
                  <a:srgbClr val="FF3737"/>
                </a:solidFill>
                <a:effectLst/>
                <a:latin typeface="Courier New" panose="02070309020205020404" pitchFamily="49" charset="0"/>
              </a:rPr>
              <a:t>heap_blks_read</a:t>
            </a:r>
            <a:r>
              <a:rPr lang="en-US" sz="2400">
                <a:solidFill>
                  <a:srgbClr val="000000"/>
                </a:solidFill>
                <a:effectLst/>
                <a:latin typeface="Courier New" panose="02070309020205020404" pitchFamily="49" charset="0"/>
              </a:rPr>
              <a:t>)) </a:t>
            </a:r>
            <a:r>
              <a:rPr lang="en-US" sz="2400" b="1">
                <a:solidFill>
                  <a:srgbClr val="800000"/>
                </a:solidFill>
                <a:effectLst/>
                <a:latin typeface="Courier New" panose="02070309020205020404" pitchFamily="49" charset="0"/>
              </a:rPr>
              <a:t>as</a:t>
            </a:r>
            <a:r>
              <a:rPr lang="en-US" sz="2400">
                <a:solidFill>
                  <a:srgbClr val="000000"/>
                </a:solidFill>
                <a:effectLst/>
                <a:latin typeface="Courier New" panose="02070309020205020404" pitchFamily="49" charset="0"/>
              </a:rPr>
              <a:t> </a:t>
            </a:r>
            <a:r>
              <a:rPr lang="en-US" sz="2400" i="1">
                <a:solidFill>
                  <a:srgbClr val="006464"/>
                </a:solidFill>
                <a:effectLst/>
                <a:latin typeface="Courier New" panose="02070309020205020404" pitchFamily="49" charset="0"/>
              </a:rPr>
              <a:t>ratio</a:t>
            </a:r>
            <a:endParaRPr lang="en-US" sz="2400">
              <a:solidFill>
                <a:srgbClr val="000000"/>
              </a:solidFill>
              <a:effectLst/>
              <a:latin typeface="Courier New" panose="02070309020205020404" pitchFamily="49" charset="0"/>
            </a:endParaRPr>
          </a:p>
          <a:p>
            <a:pPr marL="0" marR="0">
              <a:spcBef>
                <a:spcPts val="0"/>
              </a:spcBef>
              <a:spcAft>
                <a:spcPts val="0"/>
              </a:spcAft>
            </a:pPr>
            <a:r>
              <a:rPr lang="en-US" sz="2400" b="1">
                <a:solidFill>
                  <a:srgbClr val="800000"/>
                </a:solidFill>
                <a:effectLst/>
                <a:latin typeface="Courier New" panose="02070309020205020404" pitchFamily="49" charset="0"/>
              </a:rPr>
              <a:t>FROM</a:t>
            </a:r>
            <a:endParaRPr lang="en-US" sz="2400">
              <a:solidFill>
                <a:srgbClr val="000000"/>
              </a:solidFill>
              <a:effectLst/>
              <a:latin typeface="Courier New" panose="02070309020205020404" pitchFamily="49" charset="0"/>
            </a:endParaRPr>
          </a:p>
          <a:p>
            <a:pPr marL="0" marR="0">
              <a:spcBef>
                <a:spcPts val="0"/>
              </a:spcBef>
              <a:spcAft>
                <a:spcPts val="0"/>
              </a:spcAft>
            </a:pPr>
            <a:r>
              <a:rPr lang="en-US" sz="2400" b="1" i="1" err="1">
                <a:solidFill>
                  <a:srgbClr val="FF3737"/>
                </a:solidFill>
                <a:effectLst/>
                <a:latin typeface="Courier New" panose="02070309020205020404" pitchFamily="49" charset="0"/>
              </a:rPr>
              <a:t>pg_statio_user_tables</a:t>
            </a:r>
            <a:r>
              <a:rPr lang="en-US" sz="2400">
                <a:solidFill>
                  <a:srgbClr val="FF0000"/>
                </a:solidFill>
                <a:effectLst/>
                <a:latin typeface="Courier New" panose="02070309020205020404" pitchFamily="49" charset="0"/>
              </a:rPr>
              <a:t>;</a:t>
            </a:r>
            <a:endParaRPr lang="en-US" sz="2400">
              <a:solidFill>
                <a:srgbClr val="000000"/>
              </a:solidFill>
              <a:effectLst/>
              <a:latin typeface="Courier New" panose="02070309020205020404" pitchFamily="49" charset="0"/>
            </a:endParaRPr>
          </a:p>
        </p:txBody>
      </p:sp>
      <p:sp>
        <p:nvSpPr>
          <p:cNvPr id="4" name="Title 3">
            <a:extLst>
              <a:ext uri="{FF2B5EF4-FFF2-40B4-BE49-F238E27FC236}">
                <a16:creationId xmlns:a16="http://schemas.microsoft.com/office/drawing/2014/main" id="{C6E799DC-4FF6-D5FF-A5B3-56928C037A38}"/>
              </a:ext>
            </a:extLst>
          </p:cNvPr>
          <p:cNvSpPr>
            <a:spLocks noGrp="1"/>
          </p:cNvSpPr>
          <p:nvPr>
            <p:ph type="title"/>
          </p:nvPr>
        </p:nvSpPr>
        <p:spPr/>
        <p:txBody>
          <a:bodyPr/>
          <a:lstStyle/>
          <a:p>
            <a:r>
              <a:rPr lang="en-US"/>
              <a:t>Cache Hit Ratio</a:t>
            </a:r>
          </a:p>
        </p:txBody>
      </p:sp>
    </p:spTree>
    <p:extLst>
      <p:ext uri="{BB962C8B-B14F-4D97-AF65-F5344CB8AC3E}">
        <p14:creationId xmlns:p14="http://schemas.microsoft.com/office/powerpoint/2010/main" val="17505557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35DED-8673-FB84-8B08-4B0132436BE2}"/>
              </a:ext>
            </a:extLst>
          </p:cNvPr>
          <p:cNvSpPr>
            <a:spLocks noGrp="1"/>
          </p:cNvSpPr>
          <p:nvPr>
            <p:ph idx="1"/>
          </p:nvPr>
        </p:nvSpPr>
        <p:spPr/>
        <p:txBody>
          <a:bodyPr/>
          <a:lstStyle/>
          <a:p>
            <a:r>
              <a:rPr lang="en-US"/>
              <a:t>Single most important setting for complex workloads*</a:t>
            </a:r>
          </a:p>
          <a:p>
            <a:r>
              <a:rPr lang="en-US"/>
              <a:t>Memory used by query operations like sorting and hashing</a:t>
            </a:r>
          </a:p>
        </p:txBody>
      </p:sp>
      <p:sp>
        <p:nvSpPr>
          <p:cNvPr id="3" name="Title 2">
            <a:extLst>
              <a:ext uri="{FF2B5EF4-FFF2-40B4-BE49-F238E27FC236}">
                <a16:creationId xmlns:a16="http://schemas.microsoft.com/office/drawing/2014/main" id="{02C4933A-D5AA-D80D-C081-007ACBC47AEC}"/>
              </a:ext>
            </a:extLst>
          </p:cNvPr>
          <p:cNvSpPr>
            <a:spLocks noGrp="1"/>
          </p:cNvSpPr>
          <p:nvPr>
            <p:ph type="title"/>
          </p:nvPr>
        </p:nvSpPr>
        <p:spPr/>
        <p:txBody>
          <a:bodyPr/>
          <a:lstStyle/>
          <a:p>
            <a:r>
              <a:rPr lang="en-US" err="1"/>
              <a:t>work_mem</a:t>
            </a:r>
            <a:endParaRPr lang="en-US"/>
          </a:p>
        </p:txBody>
      </p:sp>
      <p:pic>
        <p:nvPicPr>
          <p:cNvPr id="7" name="Picture Placeholder 6">
            <a:extLst>
              <a:ext uri="{FF2B5EF4-FFF2-40B4-BE49-F238E27FC236}">
                <a16:creationId xmlns:a16="http://schemas.microsoft.com/office/drawing/2014/main" id="{29D25882-28D8-C096-72A5-2AEB736F48C0}"/>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3409" r="23409"/>
          <a:stretch/>
        </p:blipFill>
        <p:spPr/>
      </p:pic>
      <p:sp>
        <p:nvSpPr>
          <p:cNvPr id="6" name="TextBox 5">
            <a:extLst>
              <a:ext uri="{FF2B5EF4-FFF2-40B4-BE49-F238E27FC236}">
                <a16:creationId xmlns:a16="http://schemas.microsoft.com/office/drawing/2014/main" id="{414161EB-73AC-8237-9E64-27D7D2216EEB}"/>
              </a:ext>
            </a:extLst>
          </p:cNvPr>
          <p:cNvSpPr txBox="1"/>
          <p:nvPr/>
        </p:nvSpPr>
        <p:spPr>
          <a:xfrm>
            <a:off x="5189911" y="6332815"/>
            <a:ext cx="2034282" cy="369332"/>
          </a:xfrm>
          <a:prstGeom prst="rect">
            <a:avLst/>
          </a:prstGeom>
          <a:noFill/>
        </p:spPr>
        <p:txBody>
          <a:bodyPr wrap="square">
            <a:spAutoFit/>
          </a:bodyPr>
          <a:lstStyle/>
          <a:p>
            <a:r>
              <a:rPr lang="en-US" b="0"/>
              <a:t>*It Depends…</a:t>
            </a:r>
          </a:p>
        </p:txBody>
      </p:sp>
    </p:spTree>
    <p:extLst>
      <p:ext uri="{BB962C8B-B14F-4D97-AF65-F5344CB8AC3E}">
        <p14:creationId xmlns:p14="http://schemas.microsoft.com/office/powerpoint/2010/main" val="90561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1C281-630F-5FF8-852C-8C0A15278643}"/>
              </a:ext>
            </a:extLst>
          </p:cNvPr>
          <p:cNvSpPr>
            <a:spLocks noGrp="1"/>
          </p:cNvSpPr>
          <p:nvPr>
            <p:ph type="title"/>
          </p:nvPr>
        </p:nvSpPr>
        <p:spPr/>
        <p:txBody>
          <a:bodyPr/>
          <a:lstStyle/>
          <a:p>
            <a:r>
              <a:rPr lang="en-US" err="1"/>
              <a:t>work_mem</a:t>
            </a:r>
            <a:endParaRPr lang="en-US"/>
          </a:p>
        </p:txBody>
      </p:sp>
      <p:sp>
        <p:nvSpPr>
          <p:cNvPr id="3" name="Content Placeholder 2">
            <a:extLst>
              <a:ext uri="{FF2B5EF4-FFF2-40B4-BE49-F238E27FC236}">
                <a16:creationId xmlns:a16="http://schemas.microsoft.com/office/drawing/2014/main" id="{51BF0FDE-F1DC-E765-0791-15A5FFA70446}"/>
              </a:ext>
            </a:extLst>
          </p:cNvPr>
          <p:cNvSpPr>
            <a:spLocks noGrp="1"/>
          </p:cNvSpPr>
          <p:nvPr>
            <p:ph idx="1"/>
          </p:nvPr>
        </p:nvSpPr>
        <p:spPr/>
        <p:txBody>
          <a:bodyPr>
            <a:normAutofit lnSpcReduction="10000"/>
          </a:bodyPr>
          <a:lstStyle/>
          <a:p>
            <a:r>
              <a:rPr lang="en-US"/>
              <a:t>Postgres doesn't pre-allocate memory before running a query (i.e. memory grant)</a:t>
            </a:r>
          </a:p>
          <a:p>
            <a:r>
              <a:rPr lang="en-US"/>
              <a:t>When you see "external disk" operations in query plans, </a:t>
            </a:r>
            <a:r>
              <a:rPr lang="en-US" err="1"/>
              <a:t>work_mem</a:t>
            </a:r>
            <a:r>
              <a:rPr lang="en-US"/>
              <a:t> likely needs to be increased</a:t>
            </a:r>
          </a:p>
          <a:p>
            <a:r>
              <a:rPr lang="en-US"/>
              <a:t>4MB default, typically tune higher (8/16MB)</a:t>
            </a:r>
          </a:p>
          <a:p>
            <a:r>
              <a:rPr lang="en-US"/>
              <a:t>Set on individual query sessions when necessary</a:t>
            </a:r>
          </a:p>
        </p:txBody>
      </p:sp>
    </p:spTree>
    <p:extLst>
      <p:ext uri="{BB962C8B-B14F-4D97-AF65-F5344CB8AC3E}">
        <p14:creationId xmlns:p14="http://schemas.microsoft.com/office/powerpoint/2010/main" val="27612310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E5C8-3405-42D8-BC2C-6364F492DF82}"/>
              </a:ext>
            </a:extLst>
          </p:cNvPr>
          <p:cNvSpPr>
            <a:spLocks noGrp="1"/>
          </p:cNvSpPr>
          <p:nvPr>
            <p:ph type="title"/>
          </p:nvPr>
        </p:nvSpPr>
        <p:spPr/>
        <p:txBody>
          <a:bodyPr>
            <a:normAutofit/>
          </a:bodyPr>
          <a:lstStyle/>
          <a:p>
            <a:r>
              <a:rPr lang="en-US" dirty="0"/>
              <a:t>Configuration – The big 4</a:t>
            </a:r>
          </a:p>
        </p:txBody>
      </p:sp>
      <p:sp>
        <p:nvSpPr>
          <p:cNvPr id="6" name="Text Placeholder 2">
            <a:extLst>
              <a:ext uri="{FF2B5EF4-FFF2-40B4-BE49-F238E27FC236}">
                <a16:creationId xmlns:a16="http://schemas.microsoft.com/office/drawing/2014/main" id="{7AB4514F-8276-00A1-67E0-85EFB4E5F6CE}"/>
              </a:ext>
            </a:extLst>
          </p:cNvPr>
          <p:cNvSpPr txBox="1">
            <a:spLocks/>
          </p:cNvSpPr>
          <p:nvPr/>
        </p:nvSpPr>
        <p:spPr>
          <a:xfrm>
            <a:off x="1067729" y="1466344"/>
            <a:ext cx="10272003" cy="472573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95300" marR="0" lvl="0" indent="-342900" algn="l" rtl="0" eaLnBrk="1" hangingPunct="1">
              <a:lnSpc>
                <a:spcPct val="100000"/>
              </a:lnSpc>
              <a:spcBef>
                <a:spcPts val="0"/>
              </a:spcBef>
              <a:spcAft>
                <a:spcPts val="1200"/>
              </a:spcAft>
              <a:buClr>
                <a:schemeClr val="dk1"/>
              </a:buClr>
              <a:buSzPct val="100000"/>
              <a:buFont typeface="Arial" panose="020B0604020202020204" pitchFamily="34" charset="0"/>
              <a:buChar char="•"/>
              <a:defRPr sz="2000" b="0" i="0" u="none" strike="noStrike" cap="none">
                <a:solidFill>
                  <a:schemeClr val="dk1"/>
                </a:solidFill>
                <a:latin typeface="Poppins" pitchFamily="2" charset="77"/>
                <a:ea typeface="Lato"/>
                <a:cs typeface="Poppins" pitchFamily="2" charset="77"/>
                <a:sym typeface="Lato"/>
              </a:defRPr>
            </a:lvl1pPr>
            <a:lvl2pPr marL="914400" marR="0" lvl="1" indent="-304800" algn="l" rtl="0" eaLnBrk="1" hangingPunct="1">
              <a:lnSpc>
                <a:spcPct val="115000"/>
              </a:lnSpc>
              <a:spcBef>
                <a:spcPts val="1600"/>
              </a:spcBef>
              <a:spcAft>
                <a:spcPts val="0"/>
              </a:spcAft>
              <a:buClr>
                <a:schemeClr val="dk1"/>
              </a:buClr>
              <a:buSzPts val="1200"/>
              <a:buFont typeface="Roboto Condensed Light"/>
              <a:buAutoNum type="alphaLcPeriod"/>
              <a:defRPr sz="1400" b="0" i="0" u="none" strike="noStrike" cap="none">
                <a:solidFill>
                  <a:schemeClr val="dk1"/>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1"/>
              </a:buClr>
              <a:buSzPts val="1200"/>
              <a:buFont typeface="Roboto Condensed Light"/>
              <a:buAutoNum type="romanLcPeriod"/>
              <a:defRPr sz="1400" b="0" i="0" u="none" strike="noStrike" cap="none">
                <a:solidFill>
                  <a:schemeClr val="dk1"/>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1"/>
              </a:buClr>
              <a:buSzPts val="1200"/>
              <a:buFont typeface="Roboto Condensed Light"/>
              <a:buAutoNum type="arabicPeriod"/>
              <a:defRPr sz="1400" b="0" i="0" u="none" strike="noStrike" cap="none">
                <a:solidFill>
                  <a:schemeClr val="dk1"/>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1"/>
              </a:buClr>
              <a:buSzPts val="1200"/>
              <a:buFont typeface="Roboto Condensed Light"/>
              <a:buAutoNum type="alphaLcPeriod"/>
              <a:defRPr sz="1400" b="0" i="0" u="none" strike="noStrike" cap="none">
                <a:solidFill>
                  <a:schemeClr val="dk1"/>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1"/>
              </a:buClr>
              <a:buSzPts val="1200"/>
              <a:buFont typeface="Roboto Condensed Light"/>
              <a:buAutoNum type="romanLcPeriod"/>
              <a:defRPr sz="1400" b="0" i="0" u="none" strike="noStrike" cap="none">
                <a:solidFill>
                  <a:schemeClr val="dk1"/>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1"/>
              </a:buClr>
              <a:buSzPts val="1200"/>
              <a:buFont typeface="Roboto Condensed Light"/>
              <a:buAutoNum type="arabicPeriod"/>
              <a:defRPr sz="1400" b="0" i="0" u="none" strike="noStrike" cap="none">
                <a:solidFill>
                  <a:schemeClr val="dk1"/>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1"/>
              </a:buClr>
              <a:buSzPts val="1200"/>
              <a:buFont typeface="Roboto Condensed Light"/>
              <a:buAutoNum type="alphaLcPeriod"/>
              <a:defRPr sz="1400" b="0" i="0" u="none" strike="noStrike" cap="none">
                <a:solidFill>
                  <a:schemeClr val="dk1"/>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1"/>
              </a:buClr>
              <a:buSzPts val="1200"/>
              <a:buFont typeface="Roboto Condensed Light"/>
              <a:buAutoNum type="romanLcPeriod"/>
              <a:defRPr sz="1400" b="0" i="0" u="none" strike="noStrike" cap="none">
                <a:solidFill>
                  <a:schemeClr val="dk1"/>
                </a:solidFill>
                <a:latin typeface="Lato"/>
                <a:ea typeface="Lato"/>
                <a:cs typeface="Lato"/>
                <a:sym typeface="Lato"/>
              </a:defRPr>
            </a:lvl9pPr>
          </a:lstStyle>
          <a:p>
            <a:pPr marL="0" lvl="1" indent="0">
              <a:lnSpc>
                <a:spcPct val="100000"/>
              </a:lnSpc>
              <a:spcBef>
                <a:spcPts val="0"/>
              </a:spcBef>
              <a:spcAft>
                <a:spcPts val="800"/>
              </a:spcAft>
              <a:buNone/>
            </a:pPr>
            <a:r>
              <a:rPr lang="en-US" sz="2667" b="1" dirty="0" err="1">
                <a:latin typeface="Calibri" panose="020F0502020204030204" pitchFamily="34" charset="0"/>
              </a:rPr>
              <a:t>maintenance_work_mem</a:t>
            </a:r>
            <a:r>
              <a:rPr lang="en-US" sz="2667" b="1" dirty="0">
                <a:latin typeface="Calibri" panose="020F0502020204030204" pitchFamily="34" charset="0"/>
              </a:rPr>
              <a:t>:</a:t>
            </a:r>
          </a:p>
          <a:p>
            <a:pPr marL="0" lvl="1" indent="-457189">
              <a:lnSpc>
                <a:spcPct val="100000"/>
              </a:lnSpc>
              <a:spcBef>
                <a:spcPts val="0"/>
              </a:spcBef>
              <a:spcAft>
                <a:spcPts val="800"/>
              </a:spcAft>
              <a:buSzPct val="100000"/>
              <a:buFont typeface="Arial" panose="020B0604020202020204" pitchFamily="34" charset="0"/>
              <a:buChar char="•"/>
            </a:pPr>
            <a:r>
              <a:rPr lang="en-US" sz="2400" dirty="0">
                <a:latin typeface="Calibri" panose="020F0502020204030204" pitchFamily="34" charset="0"/>
              </a:rPr>
              <a:t>memory for background tasks like VACUUM and ANALYZE</a:t>
            </a:r>
          </a:p>
          <a:p>
            <a:pPr marL="0" lvl="1" indent="-457189">
              <a:lnSpc>
                <a:spcPct val="100000"/>
              </a:lnSpc>
              <a:spcBef>
                <a:spcPts val="0"/>
              </a:spcBef>
              <a:spcAft>
                <a:spcPts val="800"/>
              </a:spcAft>
              <a:buSzPct val="100000"/>
              <a:buFont typeface="Arial" panose="020B0604020202020204" pitchFamily="34" charset="0"/>
              <a:buChar char="•"/>
            </a:pPr>
            <a:r>
              <a:rPr lang="en-US" sz="2400" dirty="0">
                <a:latin typeface="Calibri" panose="020F0502020204030204" pitchFamily="34" charset="0"/>
              </a:rPr>
              <a:t>Index maintenance tasks</a:t>
            </a:r>
            <a:br>
              <a:rPr lang="en-US" sz="2667" dirty="0">
                <a:latin typeface="Calibri" panose="020F0502020204030204" pitchFamily="34" charset="0"/>
              </a:rPr>
            </a:br>
            <a:endParaRPr lang="en-US" sz="2667" dirty="0">
              <a:latin typeface="Calibri" panose="020F0502020204030204" pitchFamily="34" charset="0"/>
            </a:endParaRPr>
          </a:p>
          <a:p>
            <a:pPr marL="0" lvl="1" indent="0">
              <a:lnSpc>
                <a:spcPct val="100000"/>
              </a:lnSpc>
              <a:spcBef>
                <a:spcPts val="0"/>
              </a:spcBef>
              <a:spcAft>
                <a:spcPts val="800"/>
              </a:spcAft>
              <a:buNone/>
            </a:pPr>
            <a:r>
              <a:rPr lang="en-US" sz="2667" b="1" dirty="0" err="1">
                <a:latin typeface="Calibri" panose="020F0502020204030204" pitchFamily="34" charset="0"/>
              </a:rPr>
              <a:t>max_connections</a:t>
            </a:r>
            <a:r>
              <a:rPr lang="en-US" sz="2667" b="1" dirty="0">
                <a:latin typeface="Calibri" panose="020F0502020204030204" pitchFamily="34" charset="0"/>
              </a:rPr>
              <a:t>:</a:t>
            </a:r>
          </a:p>
          <a:p>
            <a:pPr marL="0" lvl="1" indent="-457189">
              <a:lnSpc>
                <a:spcPct val="100000"/>
              </a:lnSpc>
              <a:spcBef>
                <a:spcPts val="0"/>
              </a:spcBef>
              <a:spcAft>
                <a:spcPts val="800"/>
              </a:spcAft>
              <a:buSzPct val="100000"/>
              <a:buFont typeface="Arial" panose="020B0604020202020204" pitchFamily="34" charset="0"/>
              <a:buChar char="•"/>
            </a:pPr>
            <a:r>
              <a:rPr lang="en-US" sz="2400" dirty="0">
                <a:latin typeface="Calibri" panose="020F0502020204030204" pitchFamily="34" charset="0"/>
              </a:rPr>
              <a:t>Defaults to 100</a:t>
            </a:r>
          </a:p>
          <a:p>
            <a:pPr marL="0" lvl="1" indent="-457189">
              <a:lnSpc>
                <a:spcPct val="100000"/>
              </a:lnSpc>
              <a:spcBef>
                <a:spcPts val="0"/>
              </a:spcBef>
              <a:spcAft>
                <a:spcPts val="800"/>
              </a:spcAft>
              <a:buSzPct val="100000"/>
              <a:buFont typeface="Arial" panose="020B0604020202020204" pitchFamily="34" charset="0"/>
              <a:buChar char="•"/>
            </a:pPr>
            <a:r>
              <a:rPr lang="en-US" sz="2400" dirty="0">
                <a:latin typeface="Calibri" panose="020F0502020204030204" pitchFamily="34" charset="0"/>
              </a:rPr>
              <a:t>Many providers start at 200</a:t>
            </a:r>
          </a:p>
          <a:p>
            <a:pPr marL="0" lvl="1" indent="-457189">
              <a:lnSpc>
                <a:spcPct val="100000"/>
              </a:lnSpc>
              <a:spcBef>
                <a:spcPts val="0"/>
              </a:spcBef>
              <a:spcAft>
                <a:spcPts val="800"/>
              </a:spcAft>
              <a:buSzPct val="100000"/>
              <a:buFont typeface="Arial" panose="020B0604020202020204" pitchFamily="34" charset="0"/>
              <a:buChar char="•"/>
            </a:pPr>
            <a:r>
              <a:rPr lang="en-US" sz="2400" dirty="0">
                <a:latin typeface="Calibri" panose="020F0502020204030204" pitchFamily="34" charset="0"/>
              </a:rPr>
              <a:t>Total memory usage equals:</a:t>
            </a:r>
            <a:br>
              <a:rPr lang="en-US" sz="2400" dirty="0">
                <a:latin typeface="Calibri" panose="020F0502020204030204" pitchFamily="34" charset="0"/>
              </a:rPr>
            </a:br>
            <a:br>
              <a:rPr lang="en-US" sz="2400" dirty="0">
                <a:latin typeface="Calibri" panose="020F0502020204030204" pitchFamily="34" charset="0"/>
              </a:rPr>
            </a:br>
            <a:r>
              <a:rPr lang="en-US" sz="2400" dirty="0">
                <a:latin typeface="Calibri" panose="020F0502020204030204" pitchFamily="34" charset="0"/>
              </a:rPr>
              <a:t> 	</a:t>
            </a:r>
            <a:r>
              <a:rPr lang="en-US" sz="2133" b="1" dirty="0" err="1">
                <a:latin typeface="Source Code Pro" panose="020B0309030403020204" pitchFamily="49" charset="0"/>
                <a:ea typeface="Source Code Pro" panose="020B0309030403020204" pitchFamily="49" charset="0"/>
              </a:rPr>
              <a:t>max_connections</a:t>
            </a:r>
            <a:r>
              <a:rPr lang="en-US" sz="2400" b="1" dirty="0">
                <a:latin typeface="Calibri" panose="020F0502020204030204" pitchFamily="34" charset="0"/>
              </a:rPr>
              <a:t> </a:t>
            </a:r>
            <a:r>
              <a:rPr lang="en-US" sz="2400" dirty="0">
                <a:latin typeface="Calibri" panose="020F0502020204030204" pitchFamily="34" charset="0"/>
              </a:rPr>
              <a:t>*</a:t>
            </a:r>
            <a:r>
              <a:rPr lang="en-US" sz="2400" b="1" dirty="0">
                <a:latin typeface="Calibri" panose="020F0502020204030204" pitchFamily="34" charset="0"/>
              </a:rPr>
              <a:t> </a:t>
            </a:r>
            <a:r>
              <a:rPr lang="en-US" sz="2133" b="1" dirty="0" err="1">
                <a:latin typeface="Source Code Pro" panose="020B0309030403020204" pitchFamily="49" charset="0"/>
                <a:ea typeface="Source Code Pro" panose="020B0309030403020204" pitchFamily="49" charset="0"/>
              </a:rPr>
              <a:t>work_mem</a:t>
            </a:r>
            <a:r>
              <a:rPr lang="en-US" sz="2400" b="1" dirty="0">
                <a:latin typeface="Calibri" panose="020F0502020204030204" pitchFamily="34" charset="0"/>
              </a:rPr>
              <a:t> </a:t>
            </a:r>
            <a:r>
              <a:rPr lang="en-US" sz="2400" dirty="0">
                <a:latin typeface="Calibri" panose="020F0502020204030204" pitchFamily="34" charset="0"/>
              </a:rPr>
              <a:t>*</a:t>
            </a:r>
            <a:r>
              <a:rPr lang="en-US" sz="2400" b="1" dirty="0">
                <a:latin typeface="Calibri" panose="020F0502020204030204" pitchFamily="34" charset="0"/>
              </a:rPr>
              <a:t> </a:t>
            </a:r>
            <a:r>
              <a:rPr lang="en-US" sz="2133" b="1" dirty="0">
                <a:latin typeface="Source Code Pro" panose="020B0309030403020204" pitchFamily="49" charset="0"/>
                <a:ea typeface="Source Code Pro" panose="020B0309030403020204" pitchFamily="49" charset="0"/>
              </a:rPr>
              <a:t>hash/sort operation</a:t>
            </a:r>
            <a:endParaRPr lang="en-US" sz="2400" b="1" dirty="0">
              <a:latin typeface="Source Code Pro" panose="020B0309030403020204" pitchFamily="49" charset="0"/>
              <a:ea typeface="Source Code Pro" panose="020B0309030403020204" pitchFamily="49" charset="0"/>
            </a:endParaRPr>
          </a:p>
        </p:txBody>
      </p:sp>
    </p:spTree>
    <p:extLst>
      <p:ext uri="{BB962C8B-B14F-4D97-AF65-F5344CB8AC3E}">
        <p14:creationId xmlns:p14="http://schemas.microsoft.com/office/powerpoint/2010/main" val="25131551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9776F-07C4-097A-9FD0-02957D4D67CE}"/>
              </a:ext>
            </a:extLst>
          </p:cNvPr>
          <p:cNvSpPr>
            <a:spLocks noGrp="1"/>
          </p:cNvSpPr>
          <p:nvPr>
            <p:ph type="title"/>
          </p:nvPr>
        </p:nvSpPr>
        <p:spPr/>
        <p:txBody>
          <a:bodyPr>
            <a:normAutofit/>
          </a:bodyPr>
          <a:lstStyle/>
          <a:p>
            <a:r>
              <a:rPr lang="en-US" b="1" err="1"/>
              <a:t>maintenance_work_mem</a:t>
            </a:r>
            <a:endParaRPr lang="en-US"/>
          </a:p>
        </p:txBody>
      </p:sp>
      <p:sp>
        <p:nvSpPr>
          <p:cNvPr id="2" name="Content Placeholder 1">
            <a:extLst>
              <a:ext uri="{FF2B5EF4-FFF2-40B4-BE49-F238E27FC236}">
                <a16:creationId xmlns:a16="http://schemas.microsoft.com/office/drawing/2014/main" id="{236ED88C-F870-6A16-A931-7BD0066F893E}"/>
              </a:ext>
            </a:extLst>
          </p:cNvPr>
          <p:cNvSpPr>
            <a:spLocks noGrp="1"/>
          </p:cNvSpPr>
          <p:nvPr>
            <p:ph idx="1"/>
          </p:nvPr>
        </p:nvSpPr>
        <p:spPr/>
        <p:txBody>
          <a:bodyPr>
            <a:normAutofit/>
          </a:bodyPr>
          <a:lstStyle/>
          <a:p>
            <a:r>
              <a:rPr lang="en-US" sz="2400" b="1" err="1">
                <a:latin typeface="Lucida Console" panose="020B0609040504020204" pitchFamily="49" charset="0"/>
                <a:cs typeface="Cascadia Code" panose="020B0609020000020004" pitchFamily="49" charset="0"/>
              </a:rPr>
              <a:t>maintenance_work_mem</a:t>
            </a:r>
            <a:r>
              <a:rPr lang="en-US" sz="2400">
                <a:latin typeface="Lucida Console" panose="020B0609040504020204" pitchFamily="49" charset="0"/>
                <a:cs typeface="Cascadia Code" panose="020B0609020000020004" pitchFamily="49" charset="0"/>
              </a:rPr>
              <a:t> </a:t>
            </a:r>
            <a:r>
              <a:rPr lang="en-US" sz="2800">
                <a:latin typeface="+mn-lt"/>
                <a:cs typeface="Cascadia Code" panose="020B0609020000020004" pitchFamily="49" charset="0"/>
              </a:rPr>
              <a:t>is the amount of RAM that a maintenance process like </a:t>
            </a:r>
            <a:r>
              <a:rPr lang="en-US" sz="2800" err="1">
                <a:latin typeface="+mn-lt"/>
                <a:cs typeface="Cascadia Code" panose="020B0609020000020004" pitchFamily="49" charset="0"/>
              </a:rPr>
              <a:t>autovacuum</a:t>
            </a:r>
            <a:r>
              <a:rPr lang="en-US" sz="2800">
                <a:latin typeface="+mn-lt"/>
                <a:cs typeface="Cascadia Code" panose="020B0609020000020004" pitchFamily="49" charset="0"/>
              </a:rPr>
              <a:t> can use to process pages of data. If it is not sufficient, vacuuming (and other essential maintenance processes) will take more time and fall behind.</a:t>
            </a:r>
          </a:p>
          <a:p>
            <a:r>
              <a:rPr lang="en-US" sz="2800">
                <a:latin typeface="+mn-lt"/>
                <a:cs typeface="Cascadia Code" panose="020B0609020000020004" pitchFamily="49" charset="0"/>
              </a:rPr>
              <a:t>If </a:t>
            </a:r>
            <a:r>
              <a:rPr lang="en-US" sz="2800" err="1">
                <a:latin typeface="+mn-lt"/>
                <a:cs typeface="Cascadia Code" panose="020B0609020000020004" pitchFamily="49" charset="0"/>
              </a:rPr>
              <a:t>autovacuum</a:t>
            </a:r>
            <a:r>
              <a:rPr lang="en-US" sz="2800">
                <a:latin typeface="+mn-lt"/>
                <a:cs typeface="Cascadia Code" panose="020B0609020000020004" pitchFamily="49" charset="0"/>
              </a:rPr>
              <a:t> isn't completing it's work regularly, check this setting!</a:t>
            </a:r>
          </a:p>
          <a:p>
            <a:pPr marL="0" indent="0">
              <a:buNone/>
            </a:pPr>
            <a:endParaRPr lang="en-US" sz="2800">
              <a:latin typeface="+mn-lt"/>
              <a:cs typeface="Cascadia Code" panose="020B0609020000020004" pitchFamily="49" charset="0"/>
            </a:endParaRPr>
          </a:p>
          <a:p>
            <a:pPr marL="0" indent="0">
              <a:buNone/>
            </a:pPr>
            <a:r>
              <a:rPr lang="en-US" sz="2800" b="1" u="sng">
                <a:latin typeface="+mn-lt"/>
                <a:cs typeface="Cascadia Code" panose="020B0609020000020004" pitchFamily="49" charset="0"/>
              </a:rPr>
              <a:t>Default setting </a:t>
            </a:r>
            <a:r>
              <a:rPr lang="en-US" sz="2800">
                <a:latin typeface="+mn-lt"/>
                <a:cs typeface="Cascadia Code" panose="020B0609020000020004" pitchFamily="49" charset="0"/>
              </a:rPr>
              <a:t>= 64MB</a:t>
            </a:r>
          </a:p>
        </p:txBody>
      </p:sp>
    </p:spTree>
    <p:extLst>
      <p:ext uri="{BB962C8B-B14F-4D97-AF65-F5344CB8AC3E}">
        <p14:creationId xmlns:p14="http://schemas.microsoft.com/office/powerpoint/2010/main" val="4998275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2AE2-9875-805E-B1D3-F18729629A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A8B711-A864-0E0A-DBD2-4F46B8658DF8}"/>
              </a:ext>
            </a:extLst>
          </p:cNvPr>
          <p:cNvSpPr>
            <a:spLocks noGrp="1"/>
          </p:cNvSpPr>
          <p:nvPr>
            <p:ph type="title"/>
          </p:nvPr>
        </p:nvSpPr>
        <p:spPr/>
        <p:txBody>
          <a:bodyPr/>
          <a:lstStyle/>
          <a:p>
            <a:r>
              <a:rPr lang="en-US" b="1" err="1"/>
              <a:t>autovacuum_work_mem</a:t>
            </a:r>
            <a:endParaRPr lang="en-US"/>
          </a:p>
        </p:txBody>
      </p:sp>
      <p:sp>
        <p:nvSpPr>
          <p:cNvPr id="2" name="Content Placeholder 1">
            <a:extLst>
              <a:ext uri="{FF2B5EF4-FFF2-40B4-BE49-F238E27FC236}">
                <a16:creationId xmlns:a16="http://schemas.microsoft.com/office/drawing/2014/main" id="{05667C3B-26C1-C1FC-1728-9777AD61C1A0}"/>
              </a:ext>
            </a:extLst>
          </p:cNvPr>
          <p:cNvSpPr>
            <a:spLocks noGrp="1"/>
          </p:cNvSpPr>
          <p:nvPr>
            <p:ph idx="1"/>
          </p:nvPr>
        </p:nvSpPr>
        <p:spPr/>
        <p:txBody>
          <a:bodyPr/>
          <a:lstStyle/>
          <a:p>
            <a:r>
              <a:rPr lang="en-US" sz="2800">
                <a:latin typeface="+mn-lt"/>
                <a:cs typeface="Cascadia Code" panose="020B0609020000020004" pitchFamily="49" charset="0"/>
              </a:rPr>
              <a:t>Amount of memory used by each </a:t>
            </a:r>
            <a:r>
              <a:rPr lang="en-US" sz="2800" err="1">
                <a:latin typeface="+mn-lt"/>
                <a:cs typeface="Cascadia Code" panose="020B0609020000020004" pitchFamily="49" charset="0"/>
              </a:rPr>
              <a:t>autovacuum</a:t>
            </a:r>
            <a:r>
              <a:rPr lang="en-US" sz="2800">
                <a:latin typeface="+mn-lt"/>
                <a:cs typeface="Cascadia Code" panose="020B0609020000020004" pitchFamily="49" charset="0"/>
              </a:rPr>
              <a:t> process</a:t>
            </a:r>
          </a:p>
          <a:p>
            <a:r>
              <a:rPr lang="en-US" sz="2800">
                <a:latin typeface="+mn-lt"/>
                <a:cs typeface="Cascadia Code" panose="020B0609020000020004" pitchFamily="49" charset="0"/>
              </a:rPr>
              <a:t>Correlated to </a:t>
            </a:r>
            <a:r>
              <a:rPr lang="en-US" sz="2800" b="1" err="1">
                <a:latin typeface="+mn-lt"/>
                <a:cs typeface="Cascadia Code" panose="020B0609020000020004" pitchFamily="49" charset="0"/>
              </a:rPr>
              <a:t>autovacuum_max_workers</a:t>
            </a:r>
            <a:endParaRPr lang="en-US" sz="2800">
              <a:latin typeface="+mn-lt"/>
              <a:cs typeface="Cascadia Code" panose="020B0609020000020004" pitchFamily="49" charset="0"/>
            </a:endParaRPr>
          </a:p>
          <a:p>
            <a:r>
              <a:rPr lang="en-US" sz="2800">
                <a:latin typeface="+mn-lt"/>
                <a:cs typeface="Cascadia Code" panose="020B0609020000020004" pitchFamily="49" charset="0"/>
              </a:rPr>
              <a:t>Tune if </a:t>
            </a:r>
            <a:r>
              <a:rPr lang="en-US" sz="2800" b="1" err="1">
                <a:latin typeface="+mn-lt"/>
                <a:cs typeface="Cascadia Code" panose="020B0609020000020004" pitchFamily="49" charset="0"/>
              </a:rPr>
              <a:t>maintenance_work_mem</a:t>
            </a:r>
            <a:r>
              <a:rPr lang="en-US" sz="2800">
                <a:latin typeface="+mn-lt"/>
                <a:cs typeface="Cascadia Code" panose="020B0609020000020004" pitchFamily="49" charset="0"/>
              </a:rPr>
              <a:t> is increased dramatically (&gt;=1GB)</a:t>
            </a:r>
            <a:br>
              <a:rPr lang="en-US" sz="2800">
                <a:latin typeface="+mn-lt"/>
                <a:cs typeface="Cascadia Code" panose="020B0609020000020004" pitchFamily="49" charset="0"/>
              </a:rPr>
            </a:br>
            <a:endParaRPr lang="en-US" sz="2800">
              <a:latin typeface="+mn-lt"/>
              <a:cs typeface="Cascadia Code" panose="020B0609020000020004" pitchFamily="49" charset="0"/>
            </a:endParaRPr>
          </a:p>
          <a:p>
            <a:pPr marL="0" indent="0">
              <a:buNone/>
            </a:pPr>
            <a:r>
              <a:rPr lang="en-US" sz="2800" b="1" u="sng">
                <a:latin typeface="+mn-lt"/>
                <a:cs typeface="Cascadia Code" panose="020B0609020000020004" pitchFamily="49" charset="0"/>
              </a:rPr>
              <a:t>Default setting </a:t>
            </a:r>
            <a:r>
              <a:rPr lang="en-US" sz="2800">
                <a:latin typeface="+mn-lt"/>
                <a:cs typeface="Cascadia Code" panose="020B0609020000020004" pitchFamily="49" charset="0"/>
              </a:rPr>
              <a:t>= </a:t>
            </a:r>
            <a:r>
              <a:rPr lang="en-US" sz="2800" err="1">
                <a:latin typeface="+mn-lt"/>
                <a:cs typeface="Cascadia Code" panose="020B0609020000020004" pitchFamily="49" charset="0"/>
              </a:rPr>
              <a:t>maintenance_work_mem</a:t>
            </a:r>
            <a:endParaRPr lang="en-US" sz="2800">
              <a:latin typeface="+mn-lt"/>
              <a:cs typeface="Cascadia Code" panose="020B0609020000020004" pitchFamily="49" charset="0"/>
            </a:endParaRPr>
          </a:p>
        </p:txBody>
      </p:sp>
    </p:spTree>
    <p:extLst>
      <p:ext uri="{BB962C8B-B14F-4D97-AF65-F5344CB8AC3E}">
        <p14:creationId xmlns:p14="http://schemas.microsoft.com/office/powerpoint/2010/main" val="623000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303E8-6FA7-41C5-A593-B261BBFB040D}"/>
              </a:ext>
            </a:extLst>
          </p:cNvPr>
          <p:cNvSpPr>
            <a:spLocks noGrp="1"/>
          </p:cNvSpPr>
          <p:nvPr>
            <p:ph idx="1"/>
          </p:nvPr>
        </p:nvSpPr>
        <p:spPr>
          <a:xfrm>
            <a:off x="340297" y="2801578"/>
            <a:ext cx="11511405" cy="1254844"/>
          </a:xfrm>
        </p:spPr>
        <p:txBody>
          <a:bodyPr vert="horz" lIns="91440" tIns="45720" rIns="91440" bIns="45720" rtlCol="0" anchor="t">
            <a:normAutofit fontScale="85000" lnSpcReduction="10000"/>
          </a:bodyPr>
          <a:lstStyle/>
          <a:p>
            <a:pPr marL="0" indent="0" algn="ctr">
              <a:buNone/>
            </a:pPr>
            <a:r>
              <a:rPr lang="en-US" sz="8000" b="1" dirty="0"/>
              <a:t>BULK INSERT ≈ COPY</a:t>
            </a:r>
          </a:p>
        </p:txBody>
      </p:sp>
      <p:sp>
        <p:nvSpPr>
          <p:cNvPr id="2" name="TextBox 1">
            <a:extLst>
              <a:ext uri="{FF2B5EF4-FFF2-40B4-BE49-F238E27FC236}">
                <a16:creationId xmlns:a16="http://schemas.microsoft.com/office/drawing/2014/main" id="{97A2991D-4AED-9CB9-30B4-2A2EA1DFE08D}"/>
              </a:ext>
            </a:extLst>
          </p:cNvPr>
          <p:cNvSpPr txBox="1"/>
          <p:nvPr/>
        </p:nvSpPr>
        <p:spPr>
          <a:xfrm>
            <a:off x="3724905" y="4274928"/>
            <a:ext cx="2002298" cy="461665"/>
          </a:xfrm>
          <a:prstGeom prst="rect">
            <a:avLst/>
          </a:prstGeom>
          <a:noFill/>
        </p:spPr>
        <p:txBody>
          <a:bodyPr wrap="square">
            <a:spAutoFit/>
          </a:bodyPr>
          <a:lstStyle/>
          <a:p>
            <a:r>
              <a:rPr lang="en-US" sz="2400" b="0" dirty="0">
                <a:latin typeface="Calibri" panose="020F0502020204030204" pitchFamily="34" charset="0"/>
              </a:rPr>
              <a:t>SQL Server</a:t>
            </a:r>
          </a:p>
        </p:txBody>
      </p:sp>
      <p:sp>
        <p:nvSpPr>
          <p:cNvPr id="4" name="TextBox 3">
            <a:extLst>
              <a:ext uri="{FF2B5EF4-FFF2-40B4-BE49-F238E27FC236}">
                <a16:creationId xmlns:a16="http://schemas.microsoft.com/office/drawing/2014/main" id="{8A9144FE-6FD9-E1C9-2762-AD0A4C4EAC57}"/>
              </a:ext>
            </a:extLst>
          </p:cNvPr>
          <p:cNvSpPr txBox="1"/>
          <p:nvPr/>
        </p:nvSpPr>
        <p:spPr>
          <a:xfrm>
            <a:off x="8000378" y="4274928"/>
            <a:ext cx="2173908" cy="461665"/>
          </a:xfrm>
          <a:prstGeom prst="rect">
            <a:avLst/>
          </a:prstGeom>
          <a:noFill/>
        </p:spPr>
        <p:txBody>
          <a:bodyPr wrap="square">
            <a:spAutoFit/>
          </a:bodyPr>
          <a:lstStyle/>
          <a:p>
            <a:r>
              <a:rPr lang="en-US" sz="2400" b="0" dirty="0">
                <a:latin typeface="Calibri" panose="020F0502020204030204" pitchFamily="34" charset="0"/>
              </a:rPr>
              <a:t>PostgreSQL</a:t>
            </a:r>
          </a:p>
        </p:txBody>
      </p:sp>
    </p:spTree>
    <p:extLst>
      <p:ext uri="{BB962C8B-B14F-4D97-AF65-F5344CB8AC3E}">
        <p14:creationId xmlns:p14="http://schemas.microsoft.com/office/powerpoint/2010/main" val="28171118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E5C8-3405-42D8-BC2C-6364F492DF82}"/>
              </a:ext>
            </a:extLst>
          </p:cNvPr>
          <p:cNvSpPr>
            <a:spLocks noGrp="1"/>
          </p:cNvSpPr>
          <p:nvPr>
            <p:ph type="title"/>
          </p:nvPr>
        </p:nvSpPr>
        <p:spPr/>
        <p:txBody>
          <a:bodyPr>
            <a:normAutofit/>
          </a:bodyPr>
          <a:lstStyle/>
          <a:p>
            <a:r>
              <a:rPr lang="en-US" dirty="0"/>
              <a:t>Configuration (other)</a:t>
            </a:r>
          </a:p>
        </p:txBody>
      </p:sp>
      <p:sp>
        <p:nvSpPr>
          <p:cNvPr id="3" name="Text Placeholder 2">
            <a:extLst>
              <a:ext uri="{FF2B5EF4-FFF2-40B4-BE49-F238E27FC236}">
                <a16:creationId xmlns:a16="http://schemas.microsoft.com/office/drawing/2014/main" id="{C2E78555-E76A-1B7A-23DF-9E3BCF47AA25}"/>
              </a:ext>
            </a:extLst>
          </p:cNvPr>
          <p:cNvSpPr>
            <a:spLocks noGrp="1"/>
          </p:cNvSpPr>
          <p:nvPr>
            <p:ph type="body" idx="1"/>
          </p:nvPr>
        </p:nvSpPr>
        <p:spPr>
          <a:xfrm>
            <a:off x="960000" y="1627002"/>
            <a:ext cx="10272000" cy="4549165"/>
          </a:xfrm>
        </p:spPr>
        <p:txBody>
          <a:bodyPr/>
          <a:lstStyle/>
          <a:p>
            <a:pPr marL="253994" indent="0">
              <a:spcBef>
                <a:spcPts val="533"/>
              </a:spcBef>
              <a:buNone/>
            </a:pPr>
            <a:r>
              <a:rPr lang="en-US" sz="3200" b="1" dirty="0" err="1">
                <a:latin typeface="Calibri" panose="020F0502020204030204" pitchFamily="34" charset="0"/>
              </a:rPr>
              <a:t>wal</a:t>
            </a:r>
            <a:r>
              <a:rPr lang="en-US" sz="3200" dirty="0" err="1">
                <a:latin typeface="Calibri" panose="020F0502020204030204" pitchFamily="34" charset="0"/>
              </a:rPr>
              <a:t>_</a:t>
            </a:r>
            <a:r>
              <a:rPr lang="en-US" sz="3200" b="1" dirty="0" err="1">
                <a:latin typeface="Calibri" panose="020F0502020204030204" pitchFamily="34" charset="0"/>
              </a:rPr>
              <a:t>compression</a:t>
            </a:r>
            <a:r>
              <a:rPr lang="en-US" sz="3200" b="1" dirty="0">
                <a:latin typeface="Calibri" panose="020F0502020204030204" pitchFamily="34" charset="0"/>
              </a:rPr>
              <a:t>:</a:t>
            </a:r>
          </a:p>
          <a:p>
            <a:pPr marL="914377" lvl="1" indent="-457189">
              <a:spcBef>
                <a:spcPts val="533"/>
              </a:spcBef>
            </a:pPr>
            <a:r>
              <a:rPr lang="en-US" sz="2667" dirty="0">
                <a:latin typeface="Calibri" panose="020F0502020204030204" pitchFamily="34" charset="0"/>
              </a:rPr>
              <a:t>Off (default)</a:t>
            </a:r>
          </a:p>
          <a:p>
            <a:pPr marL="914377" lvl="1" indent="-457189">
              <a:spcBef>
                <a:spcPts val="533"/>
              </a:spcBef>
            </a:pPr>
            <a:r>
              <a:rPr lang="en-US" sz="2667" dirty="0">
                <a:latin typeface="Calibri" panose="020F0502020204030204" pitchFamily="34" charset="0"/>
              </a:rPr>
              <a:t>Default uses</a:t>
            </a:r>
            <a:r>
              <a:rPr lang="en-US" sz="2667" dirty="0">
                <a:latin typeface="Lucida Console" panose="020B0609040504020204" pitchFamily="49" charset="0"/>
              </a:rPr>
              <a:t> </a:t>
            </a:r>
            <a:r>
              <a:rPr lang="en-US" sz="2667" dirty="0" err="1">
                <a:latin typeface="Lucida Console" panose="020B0609040504020204" pitchFamily="49" charset="0"/>
                <a:ea typeface="Cascadia Code" panose="020B0609020000020004" pitchFamily="49" charset="0"/>
                <a:cs typeface="Cascadia Code" panose="020B0609020000020004" pitchFamily="49" charset="0"/>
              </a:rPr>
              <a:t>pglz</a:t>
            </a:r>
            <a:endParaRPr lang="en-US" sz="2667" dirty="0">
              <a:latin typeface="Lucida Console" panose="020B0609040504020204" pitchFamily="49" charset="0"/>
              <a:ea typeface="Cascadia Code" panose="020B0609020000020004" pitchFamily="49" charset="0"/>
              <a:cs typeface="Cascadia Code" panose="020B0609020000020004" pitchFamily="49" charset="0"/>
            </a:endParaRPr>
          </a:p>
          <a:p>
            <a:pPr marL="914377" lvl="1" indent="-457189">
              <a:spcBef>
                <a:spcPts val="533"/>
              </a:spcBef>
            </a:pPr>
            <a:r>
              <a:rPr lang="en-US" sz="2667" dirty="0">
                <a:latin typeface="Calibri" panose="020F0502020204030204" pitchFamily="34" charset="0"/>
              </a:rPr>
              <a:t>PG15 can use </a:t>
            </a:r>
            <a:r>
              <a:rPr lang="en-US" sz="2667" dirty="0">
                <a:latin typeface="Lucida Console" panose="020B0609040504020204" pitchFamily="49" charset="0"/>
                <a:ea typeface="Cascadia Code" panose="020B0609020000020004" pitchFamily="49" charset="0"/>
                <a:cs typeface="Cascadia Code" panose="020B0609020000020004" pitchFamily="49" charset="0"/>
              </a:rPr>
              <a:t>lz4</a:t>
            </a:r>
            <a:r>
              <a:rPr lang="en-US" sz="2667" dirty="0">
                <a:latin typeface="Lucida Console" panose="020B0609040504020204" pitchFamily="49" charset="0"/>
              </a:rPr>
              <a:t> </a:t>
            </a:r>
            <a:r>
              <a:rPr lang="en-US" sz="2667" dirty="0">
                <a:latin typeface="Calibri" panose="020F0502020204030204" pitchFamily="34" charset="0"/>
              </a:rPr>
              <a:t>or</a:t>
            </a:r>
            <a:r>
              <a:rPr lang="en-US" sz="2667" dirty="0">
                <a:latin typeface="Lucida Console" panose="020B0609040504020204" pitchFamily="49" charset="0"/>
              </a:rPr>
              <a:t> </a:t>
            </a:r>
            <a:r>
              <a:rPr lang="en-US" sz="2667" dirty="0" err="1">
                <a:latin typeface="Lucida Console" panose="020B0609040504020204" pitchFamily="49" charset="0"/>
                <a:ea typeface="Cascadia Code" panose="020B0609020000020004" pitchFamily="49" charset="0"/>
                <a:cs typeface="Cascadia Code" panose="020B0609020000020004" pitchFamily="49" charset="0"/>
              </a:rPr>
              <a:t>zstd</a:t>
            </a:r>
            <a:endParaRPr lang="en-US" sz="2667" dirty="0">
              <a:latin typeface="Lucida Console" panose="020B0609040504020204" pitchFamily="49" charset="0"/>
              <a:ea typeface="Cascadia Code" panose="020B0609020000020004" pitchFamily="49" charset="0"/>
              <a:cs typeface="Cascadia Code" panose="020B0609020000020004" pitchFamily="49" charset="0"/>
            </a:endParaRPr>
          </a:p>
          <a:p>
            <a:pPr lvl="1">
              <a:spcBef>
                <a:spcPts val="533"/>
              </a:spcBef>
            </a:pPr>
            <a:endParaRPr lang="en-US" sz="1333" dirty="0">
              <a:latin typeface="Calibri" panose="020F0502020204030204" pitchFamily="34" charset="0"/>
            </a:endParaRPr>
          </a:p>
          <a:p>
            <a:pPr marL="253994" indent="0">
              <a:spcBef>
                <a:spcPts val="533"/>
              </a:spcBef>
              <a:buNone/>
            </a:pPr>
            <a:r>
              <a:rPr lang="en-US" sz="3200" b="1" dirty="0" err="1">
                <a:latin typeface="Calibri" panose="020F0502020204030204" pitchFamily="34" charset="0"/>
              </a:rPr>
              <a:t>autovacuum</a:t>
            </a:r>
            <a:r>
              <a:rPr lang="en-US" sz="3200" b="1" dirty="0">
                <a:latin typeface="Calibri" panose="020F0502020204030204" pitchFamily="34" charset="0"/>
              </a:rPr>
              <a:t>:</a:t>
            </a:r>
          </a:p>
          <a:p>
            <a:pPr marL="914377" lvl="1" indent="-457189">
              <a:spcBef>
                <a:spcPts val="533"/>
              </a:spcBef>
            </a:pPr>
            <a:r>
              <a:rPr lang="en-US" sz="2667" dirty="0">
                <a:latin typeface="Calibri" panose="020F0502020204030204" pitchFamily="34" charset="0"/>
              </a:rPr>
              <a:t>On (default)</a:t>
            </a:r>
          </a:p>
          <a:p>
            <a:pPr marL="914377" lvl="1" indent="-457189">
              <a:spcBef>
                <a:spcPts val="533"/>
              </a:spcBef>
            </a:pPr>
            <a:r>
              <a:rPr lang="en-US" sz="2667" dirty="0">
                <a:latin typeface="Calibri" panose="020F0502020204030204" pitchFamily="34" charset="0"/>
              </a:rPr>
              <a:t>Do not turn off</a:t>
            </a:r>
          </a:p>
          <a:p>
            <a:pPr marL="914377" lvl="1" indent="-457189">
              <a:spcBef>
                <a:spcPts val="533"/>
              </a:spcBef>
            </a:pPr>
            <a:r>
              <a:rPr lang="en-US" sz="2667" dirty="0">
                <a:latin typeface="Calibri" panose="020F0502020204030204" pitchFamily="34" charset="0"/>
                <a:ea typeface="Cascadia Code" panose="020B0609020000020004" pitchFamily="49" charset="0"/>
                <a:cs typeface="Cascadia Code" panose="020B0609020000020004" pitchFamily="49" charset="0"/>
              </a:rPr>
              <a:t>Might have to tune individual tables</a:t>
            </a:r>
            <a:endParaRPr lang="en-US" sz="2667"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1176758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E5C8-3405-42D8-BC2C-6364F492DF82}"/>
              </a:ext>
            </a:extLst>
          </p:cNvPr>
          <p:cNvSpPr>
            <a:spLocks noGrp="1"/>
          </p:cNvSpPr>
          <p:nvPr>
            <p:ph type="title"/>
          </p:nvPr>
        </p:nvSpPr>
        <p:spPr/>
        <p:txBody>
          <a:bodyPr>
            <a:normAutofit/>
          </a:bodyPr>
          <a:lstStyle/>
          <a:p>
            <a:r>
              <a:rPr lang="en-US" dirty="0"/>
              <a:t>Configuration (other)</a:t>
            </a:r>
          </a:p>
        </p:txBody>
      </p:sp>
      <p:sp>
        <p:nvSpPr>
          <p:cNvPr id="3" name="Text Placeholder 2">
            <a:extLst>
              <a:ext uri="{FF2B5EF4-FFF2-40B4-BE49-F238E27FC236}">
                <a16:creationId xmlns:a16="http://schemas.microsoft.com/office/drawing/2014/main" id="{C2E78555-E76A-1B7A-23DF-9E3BCF47AA25}"/>
              </a:ext>
            </a:extLst>
          </p:cNvPr>
          <p:cNvSpPr>
            <a:spLocks noGrp="1"/>
          </p:cNvSpPr>
          <p:nvPr>
            <p:ph type="body" idx="1"/>
          </p:nvPr>
        </p:nvSpPr>
        <p:spPr/>
        <p:txBody>
          <a:bodyPr/>
          <a:lstStyle/>
          <a:p>
            <a:pPr marL="253994" indent="0">
              <a:spcBef>
                <a:spcPts val="533"/>
              </a:spcBef>
              <a:buNone/>
            </a:pPr>
            <a:r>
              <a:rPr lang="en-US" sz="3200" b="1" dirty="0" err="1">
                <a:latin typeface="Calibri" panose="020F0502020204030204" pitchFamily="34" charset="0"/>
              </a:rPr>
              <a:t>autoanalyze</a:t>
            </a:r>
            <a:r>
              <a:rPr lang="en-US" sz="3200" b="1" dirty="0">
                <a:latin typeface="Calibri" panose="020F0502020204030204" pitchFamily="34" charset="0"/>
              </a:rPr>
              <a:t>:</a:t>
            </a:r>
          </a:p>
          <a:p>
            <a:pPr marL="914377" lvl="1" indent="-457189">
              <a:spcBef>
                <a:spcPts val="533"/>
              </a:spcBef>
            </a:pPr>
            <a:r>
              <a:rPr lang="en-US" sz="2667" dirty="0">
                <a:latin typeface="Calibri" panose="020F0502020204030204" pitchFamily="34" charset="0"/>
              </a:rPr>
              <a:t>On (default)</a:t>
            </a:r>
          </a:p>
          <a:p>
            <a:pPr marL="914377" lvl="1" indent="-457189">
              <a:spcBef>
                <a:spcPts val="533"/>
              </a:spcBef>
            </a:pPr>
            <a:r>
              <a:rPr lang="en-US" sz="2667" dirty="0">
                <a:latin typeface="Calibri" panose="020F0502020204030204" pitchFamily="34" charset="0"/>
              </a:rPr>
              <a:t>Do not turn off</a:t>
            </a:r>
          </a:p>
          <a:p>
            <a:pPr marL="914377" lvl="1" indent="-457189">
              <a:spcBef>
                <a:spcPts val="533"/>
              </a:spcBef>
            </a:pPr>
            <a:r>
              <a:rPr lang="en-US" sz="2667" dirty="0">
                <a:latin typeface="Calibri" panose="020F0502020204030204" pitchFamily="34" charset="0"/>
                <a:ea typeface="Cascadia Code" panose="020B0609020000020004" pitchFamily="49" charset="0"/>
                <a:cs typeface="Cascadia Code" panose="020B0609020000020004" pitchFamily="49" charset="0"/>
              </a:rPr>
              <a:t>Might have to tune individual tables</a:t>
            </a:r>
          </a:p>
          <a:p>
            <a:pPr marL="457188" lvl="1" indent="0">
              <a:spcBef>
                <a:spcPts val="533"/>
              </a:spcBef>
              <a:buNone/>
            </a:pPr>
            <a:endParaRPr lang="en-US" sz="3200" dirty="0">
              <a:latin typeface="Calibri" panose="020F0502020204030204" pitchFamily="34" charset="0"/>
            </a:endParaRPr>
          </a:p>
          <a:p>
            <a:pPr marL="253994" indent="0">
              <a:spcBef>
                <a:spcPts val="533"/>
              </a:spcBef>
              <a:buNone/>
            </a:pPr>
            <a:r>
              <a:rPr lang="en-US" sz="3200" b="1" dirty="0" err="1">
                <a:latin typeface="Calibri" panose="020F0502020204030204" pitchFamily="34" charset="0"/>
              </a:rPr>
              <a:t>default_toast_compression</a:t>
            </a:r>
            <a:r>
              <a:rPr lang="en-US" sz="3200" b="1" dirty="0">
                <a:latin typeface="Calibri" panose="020F0502020204030204" pitchFamily="34" charset="0"/>
              </a:rPr>
              <a:t>:</a:t>
            </a:r>
          </a:p>
          <a:p>
            <a:pPr marL="914377" lvl="1" indent="-457189">
              <a:spcBef>
                <a:spcPts val="533"/>
              </a:spcBef>
            </a:pPr>
            <a:r>
              <a:rPr lang="en-US" sz="2667" dirty="0" err="1">
                <a:latin typeface="Calibri" panose="020F0502020204030204" pitchFamily="34" charset="0"/>
              </a:rPr>
              <a:t>pglz</a:t>
            </a:r>
            <a:r>
              <a:rPr lang="en-US" sz="2667" dirty="0">
                <a:latin typeface="Calibri" panose="020F0502020204030204" pitchFamily="34" charset="0"/>
              </a:rPr>
              <a:t> (default)</a:t>
            </a:r>
          </a:p>
          <a:p>
            <a:pPr marL="914377" lvl="1" indent="-457189">
              <a:spcBef>
                <a:spcPts val="533"/>
              </a:spcBef>
            </a:pPr>
            <a:r>
              <a:rPr lang="en-US" sz="2667" dirty="0">
                <a:latin typeface="Calibri" panose="020F0502020204030204" pitchFamily="34" charset="0"/>
              </a:rPr>
              <a:t>Consider </a:t>
            </a:r>
            <a:r>
              <a:rPr lang="en-US" sz="2667" b="1" dirty="0">
                <a:latin typeface="Calibri" panose="020F0502020204030204" pitchFamily="34" charset="0"/>
              </a:rPr>
              <a:t>lz4</a:t>
            </a:r>
            <a:r>
              <a:rPr lang="en-US" sz="2667" dirty="0">
                <a:latin typeface="Calibri" panose="020F0502020204030204" pitchFamily="34" charset="0"/>
              </a:rPr>
              <a:t> instead</a:t>
            </a:r>
            <a:endParaRPr lang="en-US" sz="3200" b="1" dirty="0">
              <a:latin typeface="Calibri" panose="020F0502020204030204" pitchFamily="34" charset="0"/>
            </a:endParaRPr>
          </a:p>
          <a:p>
            <a:pPr marL="203195" indent="0">
              <a:spcBef>
                <a:spcPts val="533"/>
              </a:spcBef>
              <a:buNone/>
            </a:pPr>
            <a:endParaRPr lang="en-US" dirty="0"/>
          </a:p>
        </p:txBody>
      </p:sp>
    </p:spTree>
    <p:extLst>
      <p:ext uri="{BB962C8B-B14F-4D97-AF65-F5344CB8AC3E}">
        <p14:creationId xmlns:p14="http://schemas.microsoft.com/office/powerpoint/2010/main" val="5236257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E5C8-3405-42D8-BC2C-6364F492DF82}"/>
              </a:ext>
            </a:extLst>
          </p:cNvPr>
          <p:cNvSpPr>
            <a:spLocks noGrp="1"/>
          </p:cNvSpPr>
          <p:nvPr>
            <p:ph type="title"/>
          </p:nvPr>
        </p:nvSpPr>
        <p:spPr/>
        <p:txBody>
          <a:bodyPr>
            <a:normAutofit/>
          </a:bodyPr>
          <a:lstStyle/>
          <a:p>
            <a:r>
              <a:rPr lang="en-US" dirty="0"/>
              <a:t>Configuration (other)</a:t>
            </a:r>
          </a:p>
        </p:txBody>
      </p:sp>
      <p:sp>
        <p:nvSpPr>
          <p:cNvPr id="3" name="Text Placeholder 2">
            <a:extLst>
              <a:ext uri="{FF2B5EF4-FFF2-40B4-BE49-F238E27FC236}">
                <a16:creationId xmlns:a16="http://schemas.microsoft.com/office/drawing/2014/main" id="{C2E78555-E76A-1B7A-23DF-9E3BCF47AA25}"/>
              </a:ext>
            </a:extLst>
          </p:cNvPr>
          <p:cNvSpPr>
            <a:spLocks noGrp="1"/>
          </p:cNvSpPr>
          <p:nvPr>
            <p:ph type="body" idx="1"/>
          </p:nvPr>
        </p:nvSpPr>
        <p:spPr/>
        <p:txBody>
          <a:bodyPr/>
          <a:lstStyle/>
          <a:p>
            <a:pPr marL="253994" indent="0">
              <a:spcBef>
                <a:spcPts val="533"/>
              </a:spcBef>
              <a:buNone/>
            </a:pPr>
            <a:r>
              <a:rPr lang="en-US" sz="3200" b="1" dirty="0" err="1">
                <a:latin typeface="Calibri" panose="020F0502020204030204" pitchFamily="34" charset="0"/>
              </a:rPr>
              <a:t>random_page_cost</a:t>
            </a:r>
            <a:r>
              <a:rPr lang="en-US" sz="3200" b="1" dirty="0">
                <a:latin typeface="Calibri" panose="020F0502020204030204" pitchFamily="34" charset="0"/>
              </a:rPr>
              <a:t>:</a:t>
            </a:r>
          </a:p>
          <a:p>
            <a:pPr marL="914377" lvl="1" indent="-457189">
              <a:spcBef>
                <a:spcPts val="533"/>
              </a:spcBef>
            </a:pPr>
            <a:r>
              <a:rPr lang="en-US" sz="2667" dirty="0">
                <a:latin typeface="Calibri" panose="020F0502020204030204" pitchFamily="34" charset="0"/>
              </a:rPr>
              <a:t>"scale" of cost for random page access</a:t>
            </a:r>
          </a:p>
          <a:p>
            <a:pPr marL="914377" lvl="1" indent="-457189">
              <a:spcBef>
                <a:spcPts val="533"/>
              </a:spcBef>
            </a:pPr>
            <a:r>
              <a:rPr lang="en-US" sz="2667" dirty="0">
                <a:latin typeface="Calibri" panose="020F0502020204030204" pitchFamily="34" charset="0"/>
              </a:rPr>
              <a:t>Defaults to 4.0 – spinning rust</a:t>
            </a:r>
          </a:p>
          <a:p>
            <a:pPr marL="1523962" lvl="2" indent="-457189">
              <a:lnSpc>
                <a:spcPct val="100000"/>
              </a:lnSpc>
              <a:spcBef>
                <a:spcPts val="533"/>
              </a:spcBef>
              <a:buFont typeface="Arial" panose="020B0604020202020204" pitchFamily="34" charset="0"/>
              <a:buChar char="•"/>
            </a:pPr>
            <a:r>
              <a:rPr lang="en-US" dirty="0"/>
              <a:t>Increases likelihood of table scans</a:t>
            </a:r>
          </a:p>
          <a:p>
            <a:pPr marL="914377" lvl="1" indent="-457189">
              <a:spcBef>
                <a:spcPts val="533"/>
              </a:spcBef>
            </a:pPr>
            <a:r>
              <a:rPr lang="en-US" sz="2667" dirty="0">
                <a:latin typeface="Calibri" panose="020F0502020204030204" pitchFamily="34" charset="0"/>
              </a:rPr>
              <a:t>Change to 1.0 in most environments and monitor</a:t>
            </a:r>
            <a:endParaRPr lang="en-US" sz="3200" dirty="0">
              <a:latin typeface="Calibri" panose="020F0502020204030204" pitchFamily="34" charset="0"/>
            </a:endParaRPr>
          </a:p>
          <a:p>
            <a:pPr marL="203195" indent="0">
              <a:spcBef>
                <a:spcPts val="533"/>
              </a:spcBef>
              <a:buNone/>
            </a:pPr>
            <a:endParaRPr lang="en-US" dirty="0"/>
          </a:p>
        </p:txBody>
      </p:sp>
    </p:spTree>
    <p:extLst>
      <p:ext uri="{BB962C8B-B14F-4D97-AF65-F5344CB8AC3E}">
        <p14:creationId xmlns:p14="http://schemas.microsoft.com/office/powerpoint/2010/main" val="288233432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8846A-B7FB-6168-0DE4-4C145022B4BF}"/>
              </a:ext>
            </a:extLst>
          </p:cNvPr>
          <p:cNvSpPr>
            <a:spLocks noGrp="1"/>
          </p:cNvSpPr>
          <p:nvPr>
            <p:ph type="title"/>
          </p:nvPr>
        </p:nvSpPr>
        <p:spPr/>
        <p:txBody>
          <a:bodyPr/>
          <a:lstStyle/>
          <a:p>
            <a:r>
              <a:rPr lang="en-US" dirty="0"/>
              <a:t>SHOW &amp; SET</a:t>
            </a:r>
          </a:p>
        </p:txBody>
      </p:sp>
      <p:sp>
        <p:nvSpPr>
          <p:cNvPr id="2" name="Content Placeholder 1">
            <a:extLst>
              <a:ext uri="{FF2B5EF4-FFF2-40B4-BE49-F238E27FC236}">
                <a16:creationId xmlns:a16="http://schemas.microsoft.com/office/drawing/2014/main" id="{56C7637B-6155-B9CD-4A6B-A77CB241778B}"/>
              </a:ext>
            </a:extLst>
          </p:cNvPr>
          <p:cNvSpPr>
            <a:spLocks noGrp="1"/>
          </p:cNvSpPr>
          <p:nvPr>
            <p:ph type="body" idx="1"/>
          </p:nvPr>
        </p:nvSpPr>
        <p:spPr/>
        <p:txBody>
          <a:bodyPr/>
          <a:lstStyle/>
          <a:p>
            <a:r>
              <a:rPr lang="en-US" dirty="0">
                <a:highlight>
                  <a:srgbClr val="C0C0C0"/>
                </a:highlight>
                <a:latin typeface="Lucida Console" panose="020B0609040504020204" pitchFamily="49" charset="0"/>
                <a:ea typeface="Cascadia Code" panose="020B0609020000020004" pitchFamily="49" charset="0"/>
                <a:cs typeface="Cascadia Code" panose="020B0609020000020004" pitchFamily="49" charset="0"/>
              </a:rPr>
              <a:t>SHOW</a:t>
            </a:r>
            <a:r>
              <a:rPr lang="en-US" dirty="0"/>
              <a:t> will display the current value</a:t>
            </a:r>
          </a:p>
          <a:p>
            <a:r>
              <a:rPr lang="en-US" dirty="0">
                <a:highlight>
                  <a:srgbClr val="C0C0C0"/>
                </a:highlight>
                <a:latin typeface="Lucida Console" panose="020B0609040504020204" pitchFamily="49" charset="0"/>
                <a:ea typeface="Cascadia Code" panose="020B0609020000020004" pitchFamily="49" charset="0"/>
                <a:cs typeface="Cascadia Code" panose="020B0609020000020004" pitchFamily="49" charset="0"/>
              </a:rPr>
              <a:t>SET</a:t>
            </a:r>
            <a:r>
              <a:rPr lang="en-US" dirty="0"/>
              <a:t> allows settings to be modified (when possible)</a:t>
            </a:r>
          </a:p>
          <a:p>
            <a:r>
              <a:rPr lang="en-US" dirty="0"/>
              <a:t>Examples:</a:t>
            </a:r>
          </a:p>
          <a:p>
            <a:pPr marL="1422364" lvl="1" indent="-609585">
              <a:spcAft>
                <a:spcPts val="800"/>
              </a:spcAft>
            </a:pPr>
            <a:r>
              <a:rPr lang="en-US" sz="3200" dirty="0">
                <a:highlight>
                  <a:srgbClr val="C0C0C0"/>
                </a:highlight>
                <a:latin typeface="Lucida Console" panose="020B0609040504020204" pitchFamily="49" charset="0"/>
                <a:ea typeface="Cascadia Code" panose="020B0609020000020004" pitchFamily="49" charset="0"/>
                <a:cs typeface="Cascadia Code" panose="020B0609020000020004" pitchFamily="49" charset="0"/>
              </a:rPr>
              <a:t>SHOW ALL</a:t>
            </a:r>
            <a:r>
              <a:rPr lang="en-US" sz="3200" dirty="0">
                <a:latin typeface="Cascadia Code" panose="020B0609020000020004" pitchFamily="49" charset="0"/>
                <a:ea typeface="Cascadia Code" panose="020B0609020000020004" pitchFamily="49" charset="0"/>
                <a:cs typeface="Cascadia Code" panose="020B0609020000020004" pitchFamily="49" charset="0"/>
              </a:rPr>
              <a:t> </a:t>
            </a:r>
            <a:r>
              <a:rPr lang="en-US" dirty="0"/>
              <a:t>– page all settings</a:t>
            </a:r>
          </a:p>
          <a:p>
            <a:pPr marL="1422364" lvl="1" indent="-609585">
              <a:spcAft>
                <a:spcPts val="800"/>
              </a:spcAft>
            </a:pPr>
            <a:r>
              <a:rPr lang="en-US" sz="3200" dirty="0">
                <a:highlight>
                  <a:srgbClr val="C0C0C0"/>
                </a:highlight>
                <a:latin typeface="Lucida Console" panose="020B0609040504020204" pitchFamily="49" charset="0"/>
                <a:ea typeface="Cascadia Code" panose="020B0609020000020004" pitchFamily="49" charset="0"/>
                <a:cs typeface="Cascadia Code" panose="020B0609020000020004" pitchFamily="49" charset="0"/>
              </a:rPr>
              <a:t>SHOW </a:t>
            </a:r>
            <a:r>
              <a:rPr lang="en-US" sz="3200" dirty="0" err="1">
                <a:highlight>
                  <a:srgbClr val="C0C0C0"/>
                </a:highlight>
                <a:latin typeface="Lucida Console" panose="020B0609040504020204" pitchFamily="49" charset="0"/>
                <a:ea typeface="Cascadia Code" panose="020B0609020000020004" pitchFamily="49" charset="0"/>
                <a:cs typeface="Cascadia Code" panose="020B0609020000020004" pitchFamily="49" charset="0"/>
              </a:rPr>
              <a:t>max_connections</a:t>
            </a:r>
            <a:r>
              <a:rPr lang="en-US" sz="3200" dirty="0"/>
              <a:t> </a:t>
            </a:r>
            <a:r>
              <a:rPr lang="en-US" dirty="0"/>
              <a:t>- configured connection limit</a:t>
            </a:r>
          </a:p>
        </p:txBody>
      </p:sp>
    </p:spTree>
    <p:extLst>
      <p:ext uri="{BB962C8B-B14F-4D97-AF65-F5344CB8AC3E}">
        <p14:creationId xmlns:p14="http://schemas.microsoft.com/office/powerpoint/2010/main" val="6479915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21FD-F0EE-E3FB-790A-DE29236C5230}"/>
              </a:ext>
            </a:extLst>
          </p:cNvPr>
          <p:cNvSpPr>
            <a:spLocks noGrp="1"/>
          </p:cNvSpPr>
          <p:nvPr>
            <p:ph type="title"/>
          </p:nvPr>
        </p:nvSpPr>
        <p:spPr/>
        <p:txBody>
          <a:bodyPr/>
          <a:lstStyle/>
          <a:p>
            <a:r>
              <a:rPr lang="en-US" dirty="0"/>
              <a:t>Other Maintenance Tasks</a:t>
            </a:r>
          </a:p>
        </p:txBody>
      </p:sp>
      <p:sp>
        <p:nvSpPr>
          <p:cNvPr id="3" name="Content Placeholder 2">
            <a:extLst>
              <a:ext uri="{FF2B5EF4-FFF2-40B4-BE49-F238E27FC236}">
                <a16:creationId xmlns:a16="http://schemas.microsoft.com/office/drawing/2014/main" id="{291A95A6-A2FC-94C9-235C-BCF91CD812C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077526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B97517-A145-CA01-0022-D6F192B7B5F5}"/>
              </a:ext>
            </a:extLst>
          </p:cNvPr>
          <p:cNvSpPr>
            <a:spLocks noGrp="1"/>
          </p:cNvSpPr>
          <p:nvPr>
            <p:ph idx="1"/>
          </p:nvPr>
        </p:nvSpPr>
        <p:spPr/>
        <p:txBody>
          <a:bodyPr/>
          <a:lstStyle/>
          <a:p>
            <a:r>
              <a:rPr lang="en-US"/>
              <a:t>Indexes can have bloat, too</a:t>
            </a:r>
          </a:p>
          <a:p>
            <a:r>
              <a:rPr lang="en-US"/>
              <a:t>Reindexing consolidates and cleans index pages</a:t>
            </a:r>
          </a:p>
          <a:p>
            <a:r>
              <a:rPr lang="en-US"/>
              <a:t>Requires access exclusive lock, unless CONCURRENTLY is used</a:t>
            </a:r>
          </a:p>
        </p:txBody>
      </p:sp>
      <p:sp>
        <p:nvSpPr>
          <p:cNvPr id="3" name="Title 2">
            <a:extLst>
              <a:ext uri="{FF2B5EF4-FFF2-40B4-BE49-F238E27FC236}">
                <a16:creationId xmlns:a16="http://schemas.microsoft.com/office/drawing/2014/main" id="{E3B016E8-D70D-4208-6A82-E989CA983E7A}"/>
              </a:ext>
            </a:extLst>
          </p:cNvPr>
          <p:cNvSpPr>
            <a:spLocks noGrp="1"/>
          </p:cNvSpPr>
          <p:nvPr>
            <p:ph type="title"/>
          </p:nvPr>
        </p:nvSpPr>
        <p:spPr/>
        <p:txBody>
          <a:bodyPr/>
          <a:lstStyle/>
          <a:p>
            <a:r>
              <a:rPr lang="en-US"/>
              <a:t>Reindexing</a:t>
            </a:r>
          </a:p>
        </p:txBody>
      </p:sp>
      <p:pic>
        <p:nvPicPr>
          <p:cNvPr id="6" name="Picture Placeholder 5">
            <a:extLst>
              <a:ext uri="{FF2B5EF4-FFF2-40B4-BE49-F238E27FC236}">
                <a16:creationId xmlns:a16="http://schemas.microsoft.com/office/drawing/2014/main" id="{F26C0B19-32D8-AD31-FCD4-D0C0B7F797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595" r="14595"/>
          <a:stretch/>
        </p:blipFill>
        <p:spPr/>
      </p:pic>
      <p:sp>
        <p:nvSpPr>
          <p:cNvPr id="7" name="TextBox 6">
            <a:extLst>
              <a:ext uri="{FF2B5EF4-FFF2-40B4-BE49-F238E27FC236}">
                <a16:creationId xmlns:a16="http://schemas.microsoft.com/office/drawing/2014/main" id="{E1759B60-61BB-992D-272F-D29F44E71FA2}"/>
              </a:ext>
            </a:extLst>
          </p:cNvPr>
          <p:cNvSpPr txBox="1"/>
          <p:nvPr/>
        </p:nvSpPr>
        <p:spPr>
          <a:xfrm>
            <a:off x="-6725" y="6857998"/>
            <a:ext cx="4733365" cy="230832"/>
          </a:xfrm>
          <a:prstGeom prst="rect">
            <a:avLst/>
          </a:prstGeom>
          <a:noFill/>
        </p:spPr>
        <p:txBody>
          <a:bodyPr wrap="square" rtlCol="0">
            <a:spAutoFit/>
          </a:bodyPr>
          <a:lstStyle/>
          <a:p>
            <a:r>
              <a:rPr lang="en-US" sz="900">
                <a:hlinkClick r:id="rId3" tooltip="https://www.flickr.com/photos/80081757@N00/32979798166"/>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269001292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D07ED-7B60-4CA2-4876-7EADB99DA006}"/>
              </a:ext>
            </a:extLst>
          </p:cNvPr>
          <p:cNvSpPr>
            <a:spLocks noGrp="1"/>
          </p:cNvSpPr>
          <p:nvPr>
            <p:ph idx="1"/>
          </p:nvPr>
        </p:nvSpPr>
        <p:spPr/>
        <p:txBody>
          <a:bodyPr/>
          <a:lstStyle/>
          <a:p>
            <a:r>
              <a:rPr lang="en-US"/>
              <a:t>Maintains FILLFACTOR when reindexing</a:t>
            </a:r>
          </a:p>
          <a:p>
            <a:r>
              <a:rPr lang="en-US"/>
              <a:t>Essential upkeep for some specific index types like BRIN</a:t>
            </a:r>
          </a:p>
        </p:txBody>
      </p:sp>
      <p:sp>
        <p:nvSpPr>
          <p:cNvPr id="3" name="Title 2">
            <a:extLst>
              <a:ext uri="{FF2B5EF4-FFF2-40B4-BE49-F238E27FC236}">
                <a16:creationId xmlns:a16="http://schemas.microsoft.com/office/drawing/2014/main" id="{B1112BB5-D20A-0E93-ED76-AA9F823B7EAE}"/>
              </a:ext>
            </a:extLst>
          </p:cNvPr>
          <p:cNvSpPr>
            <a:spLocks noGrp="1"/>
          </p:cNvSpPr>
          <p:nvPr>
            <p:ph type="title"/>
          </p:nvPr>
        </p:nvSpPr>
        <p:spPr/>
        <p:txBody>
          <a:bodyPr/>
          <a:lstStyle/>
          <a:p>
            <a:r>
              <a:rPr lang="en-US"/>
              <a:t>Reindexing</a:t>
            </a:r>
          </a:p>
        </p:txBody>
      </p:sp>
      <p:sp>
        <p:nvSpPr>
          <p:cNvPr id="4" name="Picture Placeholder 3">
            <a:extLst>
              <a:ext uri="{FF2B5EF4-FFF2-40B4-BE49-F238E27FC236}">
                <a16:creationId xmlns:a16="http://schemas.microsoft.com/office/drawing/2014/main" id="{DF642D7A-168B-FE75-C73A-DD29ABCA18EF}"/>
              </a:ext>
            </a:extLst>
          </p:cNvPr>
          <p:cNvSpPr>
            <a:spLocks noGrp="1"/>
          </p:cNvSpPr>
          <p:nvPr>
            <p:ph type="pic" sz="quarter" idx="10"/>
          </p:nvPr>
        </p:nvSpPr>
        <p:spPr/>
        <p:txBody>
          <a:bodyPr/>
          <a:lstStyle/>
          <a:p>
            <a:endParaRPr lang="en-US" dirty="0"/>
          </a:p>
        </p:txBody>
      </p:sp>
      <p:pic>
        <p:nvPicPr>
          <p:cNvPr id="6" name="Picture Placeholder 5">
            <a:extLst>
              <a:ext uri="{FF2B5EF4-FFF2-40B4-BE49-F238E27FC236}">
                <a16:creationId xmlns:a16="http://schemas.microsoft.com/office/drawing/2014/main" id="{C4E6EE66-5F6D-E6C6-9E81-2A322B0A45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595" r="14595"/>
          <a:stretch/>
        </p:blipFill>
        <p:spPr bwMode="auto">
          <a:xfrm>
            <a:off x="-6725" y="1844515"/>
            <a:ext cx="4733365" cy="5013483"/>
          </a:xfrm>
          <a:custGeom>
            <a:avLst/>
            <a:gdLst>
              <a:gd name="connsiteX0" fmla="*/ 0 w 4726641"/>
              <a:gd name="connsiteY0" fmla="*/ 0 h 4370294"/>
              <a:gd name="connsiteX1" fmla="*/ 4726641 w 4726641"/>
              <a:gd name="connsiteY1" fmla="*/ 0 h 4370294"/>
              <a:gd name="connsiteX2" fmla="*/ 4726641 w 4726641"/>
              <a:gd name="connsiteY2" fmla="*/ 4370294 h 4370294"/>
              <a:gd name="connsiteX3" fmla="*/ 0 w 4726641"/>
              <a:gd name="connsiteY3" fmla="*/ 4370294 h 4370294"/>
              <a:gd name="connsiteX4" fmla="*/ 0 w 4726641"/>
              <a:gd name="connsiteY4" fmla="*/ 0 h 4370294"/>
              <a:gd name="connsiteX0" fmla="*/ 0 w 4733365"/>
              <a:gd name="connsiteY0" fmla="*/ 0 h 4820771"/>
              <a:gd name="connsiteX1" fmla="*/ 4733365 w 4733365"/>
              <a:gd name="connsiteY1" fmla="*/ 450477 h 4820771"/>
              <a:gd name="connsiteX2" fmla="*/ 4733365 w 4733365"/>
              <a:gd name="connsiteY2" fmla="*/ 4820771 h 4820771"/>
              <a:gd name="connsiteX3" fmla="*/ 6724 w 4733365"/>
              <a:gd name="connsiteY3" fmla="*/ 4820771 h 4820771"/>
              <a:gd name="connsiteX4" fmla="*/ 0 w 4733365"/>
              <a:gd name="connsiteY4" fmla="*/ 0 h 4820771"/>
              <a:gd name="connsiteX0" fmla="*/ 0 w 4733365"/>
              <a:gd name="connsiteY0" fmla="*/ 149451 h 4970222"/>
              <a:gd name="connsiteX1" fmla="*/ 4733365 w 4733365"/>
              <a:gd name="connsiteY1" fmla="*/ 599928 h 4970222"/>
              <a:gd name="connsiteX2" fmla="*/ 4733365 w 4733365"/>
              <a:gd name="connsiteY2" fmla="*/ 4970222 h 4970222"/>
              <a:gd name="connsiteX3" fmla="*/ 6724 w 4733365"/>
              <a:gd name="connsiteY3" fmla="*/ 4970222 h 4970222"/>
              <a:gd name="connsiteX4" fmla="*/ 0 w 4733365"/>
              <a:gd name="connsiteY4" fmla="*/ 149451 h 4970222"/>
              <a:gd name="connsiteX0" fmla="*/ 0 w 4733365"/>
              <a:gd name="connsiteY0" fmla="*/ 198640 h 5019411"/>
              <a:gd name="connsiteX1" fmla="*/ 4733365 w 4733365"/>
              <a:gd name="connsiteY1" fmla="*/ 649117 h 5019411"/>
              <a:gd name="connsiteX2" fmla="*/ 4733365 w 4733365"/>
              <a:gd name="connsiteY2" fmla="*/ 5019411 h 5019411"/>
              <a:gd name="connsiteX3" fmla="*/ 6724 w 4733365"/>
              <a:gd name="connsiteY3" fmla="*/ 5019411 h 5019411"/>
              <a:gd name="connsiteX4" fmla="*/ 0 w 4733365"/>
              <a:gd name="connsiteY4" fmla="*/ 198640 h 5019411"/>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3365" h="5013483">
                <a:moveTo>
                  <a:pt x="0" y="192712"/>
                </a:moveTo>
                <a:cubicBezTo>
                  <a:pt x="2149288" y="-262247"/>
                  <a:pt x="4029636" y="170300"/>
                  <a:pt x="4733365" y="643189"/>
                </a:cubicBezTo>
                <a:lnTo>
                  <a:pt x="4733365" y="5013483"/>
                </a:lnTo>
                <a:lnTo>
                  <a:pt x="6724" y="5013483"/>
                </a:lnTo>
                <a:cubicBezTo>
                  <a:pt x="4483" y="3406559"/>
                  <a:pt x="2241" y="1799636"/>
                  <a:pt x="0" y="192712"/>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a:extLst>
              <a:ext uri="{FF2B5EF4-FFF2-40B4-BE49-F238E27FC236}">
                <a16:creationId xmlns:a16="http://schemas.microsoft.com/office/drawing/2014/main" id="{7CD535F9-CB50-871B-748F-FAAFA5614E3C}"/>
              </a:ext>
            </a:extLst>
          </p:cNvPr>
          <p:cNvSpPr txBox="1"/>
          <p:nvPr/>
        </p:nvSpPr>
        <p:spPr>
          <a:xfrm>
            <a:off x="-6725" y="6857998"/>
            <a:ext cx="4733365" cy="230832"/>
          </a:xfrm>
          <a:prstGeom prst="rect">
            <a:avLst/>
          </a:prstGeom>
          <a:noFill/>
        </p:spPr>
        <p:txBody>
          <a:bodyPr wrap="square" rtlCol="0">
            <a:spAutoFit/>
          </a:bodyPr>
          <a:lstStyle/>
          <a:p>
            <a:r>
              <a:rPr lang="en-US" sz="900">
                <a:hlinkClick r:id="rId3" tooltip="https://www.flickr.com/photos/80081757@N00/32979798166"/>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20843850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A3A6DA-CC06-8AAB-4474-5EE74D728F46}"/>
              </a:ext>
            </a:extLst>
          </p:cNvPr>
          <p:cNvSpPr>
            <a:spLocks noGrp="1"/>
          </p:cNvSpPr>
          <p:nvPr>
            <p:ph idx="1"/>
          </p:nvPr>
        </p:nvSpPr>
        <p:spPr/>
        <p:txBody>
          <a:bodyPr>
            <a:normAutofit fontScale="92500" lnSpcReduction="10000"/>
          </a:bodyPr>
          <a:lstStyle/>
          <a:p>
            <a:r>
              <a:rPr lang="en-US"/>
              <a:t>The target amount of free space left on each data page</a:t>
            </a:r>
          </a:p>
          <a:p>
            <a:r>
              <a:rPr lang="en-US"/>
              <a:t>Defaults:</a:t>
            </a:r>
          </a:p>
          <a:p>
            <a:pPr lvl="1"/>
            <a:r>
              <a:rPr lang="en-US"/>
              <a:t>Tables = 100%</a:t>
            </a:r>
          </a:p>
          <a:p>
            <a:pPr lvl="1"/>
            <a:r>
              <a:rPr lang="en-US"/>
              <a:t>Indexes = 90%</a:t>
            </a:r>
          </a:p>
          <a:p>
            <a:r>
              <a:rPr lang="en-US"/>
              <a:t>Very important consideration for update-heavy tables</a:t>
            </a:r>
          </a:p>
        </p:txBody>
      </p:sp>
      <p:sp>
        <p:nvSpPr>
          <p:cNvPr id="3" name="Title 2">
            <a:extLst>
              <a:ext uri="{FF2B5EF4-FFF2-40B4-BE49-F238E27FC236}">
                <a16:creationId xmlns:a16="http://schemas.microsoft.com/office/drawing/2014/main" id="{9AA9A545-C963-FC16-2B19-9A38A989E600}"/>
              </a:ext>
            </a:extLst>
          </p:cNvPr>
          <p:cNvSpPr>
            <a:spLocks noGrp="1"/>
          </p:cNvSpPr>
          <p:nvPr>
            <p:ph type="title"/>
          </p:nvPr>
        </p:nvSpPr>
        <p:spPr/>
        <p:txBody>
          <a:bodyPr/>
          <a:lstStyle/>
          <a:p>
            <a:r>
              <a:rPr lang="en-US"/>
              <a:t>FILLFACTOR</a:t>
            </a:r>
          </a:p>
        </p:txBody>
      </p:sp>
      <p:pic>
        <p:nvPicPr>
          <p:cNvPr id="6" name="Picture Placeholder 5">
            <a:extLst>
              <a:ext uri="{FF2B5EF4-FFF2-40B4-BE49-F238E27FC236}">
                <a16:creationId xmlns:a16="http://schemas.microsoft.com/office/drawing/2014/main" id="{568827A6-DD59-1CF3-E5A0-31464983F45F}"/>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273" r="24273"/>
          <a:stretch/>
        </p:blipFill>
        <p:spPr/>
      </p:pic>
    </p:spTree>
    <p:extLst>
      <p:ext uri="{BB962C8B-B14F-4D97-AF65-F5344CB8AC3E}">
        <p14:creationId xmlns:p14="http://schemas.microsoft.com/office/powerpoint/2010/main" val="27328313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812C3-0230-4134-45F0-7316A38B3A91}"/>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C16A632-F6EC-140A-FCF4-52ED681576C4}"/>
              </a:ext>
            </a:extLst>
          </p:cNvPr>
          <p:cNvSpPr>
            <a:spLocks noGrp="1"/>
          </p:cNvSpPr>
          <p:nvPr>
            <p:ph type="body" idx="1"/>
          </p:nvPr>
        </p:nvSpPr>
        <p:spPr/>
        <p:txBody>
          <a:bodyPr>
            <a:normAutofit/>
          </a:bodyPr>
          <a:lstStyle/>
          <a:p>
            <a:r>
              <a:rPr lang="en-US" sz="3200"/>
              <a:t>For indexes</a:t>
            </a:r>
          </a:p>
        </p:txBody>
      </p:sp>
      <p:sp>
        <p:nvSpPr>
          <p:cNvPr id="2" name="Content Placeholder 1">
            <a:extLst>
              <a:ext uri="{FF2B5EF4-FFF2-40B4-BE49-F238E27FC236}">
                <a16:creationId xmlns:a16="http://schemas.microsoft.com/office/drawing/2014/main" id="{86584EE8-5AE1-4A63-C989-8604376087F7}"/>
              </a:ext>
            </a:extLst>
          </p:cNvPr>
          <p:cNvSpPr>
            <a:spLocks noGrp="1"/>
          </p:cNvSpPr>
          <p:nvPr>
            <p:ph sz="half" idx="2"/>
          </p:nvPr>
        </p:nvSpPr>
        <p:spPr/>
        <p:txBody>
          <a:bodyPr>
            <a:normAutofit/>
          </a:bodyPr>
          <a:lstStyle/>
          <a:p>
            <a:r>
              <a:rPr lang="en-US" sz="2400" dirty="0"/>
              <a:t>Higher value when indexed columns will not change (i.e. timestamps or counters)</a:t>
            </a:r>
          </a:p>
          <a:p>
            <a:r>
              <a:rPr lang="en-US" sz="2400" dirty="0"/>
              <a:t>Lower value when data inserts will likely produce many page splits</a:t>
            </a:r>
          </a:p>
        </p:txBody>
      </p:sp>
      <p:sp>
        <p:nvSpPr>
          <p:cNvPr id="6" name="Text Placeholder 5">
            <a:extLst>
              <a:ext uri="{FF2B5EF4-FFF2-40B4-BE49-F238E27FC236}">
                <a16:creationId xmlns:a16="http://schemas.microsoft.com/office/drawing/2014/main" id="{19FF842B-7BA4-9B10-E777-7DA5573ECD5B}"/>
              </a:ext>
            </a:extLst>
          </p:cNvPr>
          <p:cNvSpPr>
            <a:spLocks noGrp="1"/>
          </p:cNvSpPr>
          <p:nvPr>
            <p:ph type="body" sz="quarter" idx="3"/>
          </p:nvPr>
        </p:nvSpPr>
        <p:spPr/>
        <p:txBody>
          <a:bodyPr>
            <a:normAutofit/>
          </a:bodyPr>
          <a:lstStyle/>
          <a:p>
            <a:r>
              <a:rPr lang="en-US" sz="3200"/>
              <a:t>For tables</a:t>
            </a:r>
          </a:p>
        </p:txBody>
      </p:sp>
      <p:sp>
        <p:nvSpPr>
          <p:cNvPr id="7" name="Content Placeholder 6">
            <a:extLst>
              <a:ext uri="{FF2B5EF4-FFF2-40B4-BE49-F238E27FC236}">
                <a16:creationId xmlns:a16="http://schemas.microsoft.com/office/drawing/2014/main" id="{9D7D8F0D-13BD-5D9F-2A17-0137D654CD27}"/>
              </a:ext>
            </a:extLst>
          </p:cNvPr>
          <p:cNvSpPr>
            <a:spLocks noGrp="1"/>
          </p:cNvSpPr>
          <p:nvPr>
            <p:ph sz="quarter" idx="4"/>
          </p:nvPr>
        </p:nvSpPr>
        <p:spPr/>
        <p:txBody>
          <a:bodyPr>
            <a:normAutofit/>
          </a:bodyPr>
          <a:lstStyle/>
          <a:p>
            <a:r>
              <a:rPr lang="en-US" sz="2400"/>
              <a:t>Higher value for insert-only workloads</a:t>
            </a:r>
          </a:p>
          <a:p>
            <a:r>
              <a:rPr lang="en-US" sz="2400"/>
              <a:t>Lower value for update heavy tables</a:t>
            </a:r>
          </a:p>
          <a:p>
            <a:pPr lvl="1"/>
            <a:r>
              <a:rPr lang="en-US" sz="2400"/>
              <a:t>Remember, every update produces a new row version</a:t>
            </a:r>
          </a:p>
          <a:p>
            <a:pPr marL="0" indent="0">
              <a:buNone/>
            </a:pPr>
            <a:endParaRPr lang="en-US" sz="2400"/>
          </a:p>
        </p:txBody>
      </p:sp>
      <p:sp>
        <p:nvSpPr>
          <p:cNvPr id="3" name="Title 2">
            <a:extLst>
              <a:ext uri="{FF2B5EF4-FFF2-40B4-BE49-F238E27FC236}">
                <a16:creationId xmlns:a16="http://schemas.microsoft.com/office/drawing/2014/main" id="{0ED5D75C-0CA8-3F19-E085-4667D8B0DCC4}"/>
              </a:ext>
            </a:extLst>
          </p:cNvPr>
          <p:cNvSpPr>
            <a:spLocks noGrp="1"/>
          </p:cNvSpPr>
          <p:nvPr>
            <p:ph type="title"/>
          </p:nvPr>
        </p:nvSpPr>
        <p:spPr/>
        <p:txBody>
          <a:bodyPr/>
          <a:lstStyle/>
          <a:p>
            <a:r>
              <a:rPr lang="en-US"/>
              <a:t>FILLFACTOR</a:t>
            </a:r>
          </a:p>
        </p:txBody>
      </p:sp>
    </p:spTree>
    <p:extLst>
      <p:ext uri="{BB962C8B-B14F-4D97-AF65-F5344CB8AC3E}">
        <p14:creationId xmlns:p14="http://schemas.microsoft.com/office/powerpoint/2010/main" val="298191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3E720-CF47-AA37-DD42-13891192D4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7C868F-9C6E-13BB-5529-9B94F27FFDB4}"/>
              </a:ext>
            </a:extLst>
          </p:cNvPr>
          <p:cNvSpPr>
            <a:spLocks noGrp="1"/>
          </p:cNvSpPr>
          <p:nvPr>
            <p:ph type="title"/>
          </p:nvPr>
        </p:nvSpPr>
        <p:spPr/>
        <p:txBody>
          <a:bodyPr/>
          <a:lstStyle/>
          <a:p>
            <a:r>
              <a:rPr lang="en-US"/>
              <a:t>Heap-only Tuples (HOT)</a:t>
            </a:r>
          </a:p>
        </p:txBody>
      </p:sp>
      <p:sp>
        <p:nvSpPr>
          <p:cNvPr id="2" name="Content Placeholder 1">
            <a:extLst>
              <a:ext uri="{FF2B5EF4-FFF2-40B4-BE49-F238E27FC236}">
                <a16:creationId xmlns:a16="http://schemas.microsoft.com/office/drawing/2014/main" id="{42E037EF-0BD1-F7A6-3AF2-3EA422365579}"/>
              </a:ext>
            </a:extLst>
          </p:cNvPr>
          <p:cNvSpPr>
            <a:spLocks noGrp="1"/>
          </p:cNvSpPr>
          <p:nvPr>
            <p:ph idx="1"/>
          </p:nvPr>
        </p:nvSpPr>
        <p:spPr/>
        <p:txBody>
          <a:bodyPr>
            <a:normAutofit lnSpcReduction="10000"/>
          </a:bodyPr>
          <a:lstStyle/>
          <a:p>
            <a:r>
              <a:rPr lang="en-US"/>
              <a:t>HOT updates attempt to store new row version on the same data page</a:t>
            </a:r>
          </a:p>
          <a:p>
            <a:r>
              <a:rPr lang="en-US"/>
              <a:t>Index pointer does not have to change</a:t>
            </a:r>
          </a:p>
          <a:p>
            <a:r>
              <a:rPr lang="en-US"/>
              <a:t>Updated value cannot be referenced by an index</a:t>
            </a:r>
          </a:p>
          <a:p>
            <a:r>
              <a:rPr lang="en-US"/>
              <a:t>Increase likelihood by decreasing FILLFACTOR</a:t>
            </a:r>
          </a:p>
          <a:p>
            <a:r>
              <a:rPr lang="en-US"/>
              <a:t>Benefits update-heavy tables</a:t>
            </a:r>
          </a:p>
          <a:p>
            <a:endParaRPr lang="en-US"/>
          </a:p>
        </p:txBody>
      </p:sp>
    </p:spTree>
    <p:extLst>
      <p:ext uri="{BB962C8B-B14F-4D97-AF65-F5344CB8AC3E}">
        <p14:creationId xmlns:p14="http://schemas.microsoft.com/office/powerpoint/2010/main" val="3722763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7">
            <a:extLst>
              <a:ext uri="{FF2B5EF4-FFF2-40B4-BE49-F238E27FC236}">
                <a16:creationId xmlns:a16="http://schemas.microsoft.com/office/drawing/2014/main" id="{0DA30FDE-90EE-4F0A-8FB9-25C091019EE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613458" y="-227281"/>
            <a:ext cx="6732720" cy="10099080"/>
          </a:xfrm>
          <a:prstGeom prst="rect">
            <a:avLst/>
          </a:prstGeom>
        </p:spPr>
      </p:pic>
      <p:sp>
        <p:nvSpPr>
          <p:cNvPr id="5" name="Graphic 3">
            <a:extLst>
              <a:ext uri="{FF2B5EF4-FFF2-40B4-BE49-F238E27FC236}">
                <a16:creationId xmlns:a16="http://schemas.microsoft.com/office/drawing/2014/main" id="{AC20A083-C70E-48D4-AFE9-7F94D4114564}"/>
              </a:ext>
            </a:extLst>
          </p:cNvPr>
          <p:cNvSpPr>
            <a:spLocks noGrp="1" noSelect="1" noRot="1" noMove="1" noResize="1" noEditPoints="1" noAdjustHandles="1" noChangeArrowheads="1" noChangeShapeType="1" noTextEdit="1"/>
          </p:cNvSpPr>
          <p:nvPr>
            <p:custDataLst>
              <p:tags r:id="rId1"/>
            </p:custDataLst>
          </p:nvPr>
        </p:nvSpPr>
        <p:spPr>
          <a:xfrm>
            <a:off x="0" y="0"/>
            <a:ext cx="8484234" cy="6858000"/>
          </a:xfrm>
          <a:custGeom>
            <a:avLst/>
            <a:gdLst>
              <a:gd name="connsiteX0" fmla="*/ 8006081 w 8484234"/>
              <a:gd name="connsiteY0" fmla="*/ 0 h 6858000"/>
              <a:gd name="connsiteX1" fmla="*/ 0 w 8484234"/>
              <a:gd name="connsiteY1" fmla="*/ 0 h 6858000"/>
              <a:gd name="connsiteX2" fmla="*/ 0 w 8484234"/>
              <a:gd name="connsiteY2" fmla="*/ 6858000 h 6858000"/>
              <a:gd name="connsiteX3" fmla="*/ 8484235 w 8484234"/>
              <a:gd name="connsiteY3" fmla="*/ 6858000 h 6858000"/>
              <a:gd name="connsiteX4" fmla="*/ 5884545 w 8484234"/>
              <a:gd name="connsiteY4" fmla="*/ 2052320 h 6858000"/>
              <a:gd name="connsiteX5" fmla="*/ 8006081 w 84842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4234" h="6858000">
                <a:moveTo>
                  <a:pt x="8006081" y="0"/>
                </a:moveTo>
                <a:lnTo>
                  <a:pt x="0" y="0"/>
                </a:lnTo>
                <a:lnTo>
                  <a:pt x="0" y="6858000"/>
                </a:lnTo>
                <a:lnTo>
                  <a:pt x="8484235" y="6858000"/>
                </a:lnTo>
                <a:lnTo>
                  <a:pt x="5884545" y="2052320"/>
                </a:lnTo>
                <a:cubicBezTo>
                  <a:pt x="6195695" y="1414145"/>
                  <a:pt x="6970395" y="675005"/>
                  <a:pt x="8006081" y="0"/>
                </a:cubicBezTo>
                <a:close/>
              </a:path>
            </a:pathLst>
          </a:custGeom>
          <a:solidFill>
            <a:srgbClr val="FFFFFF"/>
          </a:solidFill>
          <a:ln w="6345" cap="flat">
            <a:noFill/>
            <a:prstDash val="solid"/>
            <a:miter/>
          </a:ln>
        </p:spPr>
        <p:txBody>
          <a:bodyPr rtlCol="0" anchor="ctr"/>
          <a:lstStyle/>
          <a:p>
            <a:endParaRPr lang="en-GB"/>
          </a:p>
        </p:txBody>
      </p:sp>
      <p:sp>
        <p:nvSpPr>
          <p:cNvPr id="4" name="TextBox 3">
            <a:extLst>
              <a:ext uri="{FF2B5EF4-FFF2-40B4-BE49-F238E27FC236}">
                <a16:creationId xmlns:a16="http://schemas.microsoft.com/office/drawing/2014/main" id="{D1A082F0-2B6B-454C-BDE3-8DC68FCB0408}"/>
              </a:ext>
            </a:extLst>
          </p:cNvPr>
          <p:cNvSpPr txBox="1"/>
          <p:nvPr/>
        </p:nvSpPr>
        <p:spPr>
          <a:xfrm>
            <a:off x="572140" y="1651605"/>
            <a:ext cx="4092787" cy="1015663"/>
          </a:xfrm>
          <a:prstGeom prst="rect">
            <a:avLst/>
          </a:prstGeom>
          <a:noFill/>
        </p:spPr>
        <p:txBody>
          <a:bodyPr wrap="none" rtlCol="0">
            <a:spAutoFit/>
          </a:bodyPr>
          <a:lstStyle/>
          <a:p>
            <a:r>
              <a:rPr lang="en-US" sz="6000">
                <a:solidFill>
                  <a:srgbClr val="CC0000"/>
                </a:solidFill>
                <a:latin typeface="gatebase Medium" panose="00000500000000000000" pitchFamily="50" charset="0"/>
                <a:ea typeface="Roboto" charset="0"/>
                <a:cs typeface="Roboto" charset="0"/>
              </a:rPr>
              <a:t>Ryan Booz</a:t>
            </a:r>
          </a:p>
        </p:txBody>
      </p:sp>
      <p:sp>
        <p:nvSpPr>
          <p:cNvPr id="8" name="TextBox 7">
            <a:extLst>
              <a:ext uri="{FF2B5EF4-FFF2-40B4-BE49-F238E27FC236}">
                <a16:creationId xmlns:a16="http://schemas.microsoft.com/office/drawing/2014/main" id="{76C818C3-D726-4B6C-A897-0116D4D0242E}"/>
              </a:ext>
            </a:extLst>
          </p:cNvPr>
          <p:cNvSpPr txBox="1"/>
          <p:nvPr/>
        </p:nvSpPr>
        <p:spPr>
          <a:xfrm>
            <a:off x="572140" y="2744764"/>
            <a:ext cx="4695820" cy="646331"/>
          </a:xfrm>
          <a:prstGeom prst="rect">
            <a:avLst/>
          </a:prstGeom>
          <a:noFill/>
        </p:spPr>
        <p:txBody>
          <a:bodyPr wrap="square" rtlCol="0">
            <a:spAutoFit/>
          </a:bodyPr>
          <a:lstStyle/>
          <a:p>
            <a:r>
              <a:rPr lang="en-GB" sz="3600">
                <a:latin typeface="Roboto Medium" panose="02000000000000000000" pitchFamily="2" charset="0"/>
                <a:ea typeface="Roboto Medium" panose="02000000000000000000" pitchFamily="2" charset="0"/>
                <a:cs typeface="Arial"/>
              </a:rPr>
              <a:t>Redgate Advocate</a:t>
            </a:r>
            <a:endParaRPr lang="en-US" sz="3600" b="1">
              <a:latin typeface="Roboto Medium" panose="02000000000000000000" pitchFamily="2" charset="0"/>
              <a:ea typeface="Roboto Medium" panose="02000000000000000000" pitchFamily="2" charset="0"/>
              <a:cs typeface="Arial"/>
            </a:endParaRPr>
          </a:p>
        </p:txBody>
      </p:sp>
      <p:sp>
        <p:nvSpPr>
          <p:cNvPr id="10" name="Rectangle 9">
            <a:extLst>
              <a:ext uri="{FF2B5EF4-FFF2-40B4-BE49-F238E27FC236}">
                <a16:creationId xmlns:a16="http://schemas.microsoft.com/office/drawing/2014/main" id="{F9B3A46C-51D3-4EA5-8ADC-2323A0C07D8A}"/>
              </a:ext>
            </a:extLst>
          </p:cNvPr>
          <p:cNvSpPr/>
          <p:nvPr/>
        </p:nvSpPr>
        <p:spPr>
          <a:xfrm>
            <a:off x="1333428" y="3984341"/>
            <a:ext cx="4346745" cy="369332"/>
          </a:xfrm>
          <a:prstGeom prst="rect">
            <a:avLst/>
          </a:prstGeom>
        </p:spPr>
        <p:txBody>
          <a:bodyPr wrap="square">
            <a:spAutoFit/>
          </a:bodyPr>
          <a:lstStyle/>
          <a:p>
            <a:pPr>
              <a:spcAft>
                <a:spcPts val="2700"/>
              </a:spcAft>
            </a:pPr>
            <a:r>
              <a:rPr lang="en-US" b="0">
                <a:latin typeface="Roboto" charset="0"/>
                <a:ea typeface="Roboto" charset="0"/>
                <a:cs typeface="Roboto" charset="0"/>
                <a:hlinkClick r:id="rId8"/>
              </a:rPr>
              <a:t>@ryanbooz</a:t>
            </a:r>
            <a:endParaRPr lang="en-US" b="0">
              <a:latin typeface="Roboto" charset="0"/>
              <a:ea typeface="Roboto" charset="0"/>
              <a:cs typeface="Roboto" charset="0"/>
            </a:endParaRPr>
          </a:p>
        </p:txBody>
      </p:sp>
      <p:pic>
        <p:nvPicPr>
          <p:cNvPr id="15" name="Graphic 14">
            <a:extLst>
              <a:ext uri="{FF2B5EF4-FFF2-40B4-BE49-F238E27FC236}">
                <a16:creationId xmlns:a16="http://schemas.microsoft.com/office/drawing/2014/main" id="{8DF512A3-4ACC-48D3-B014-7E652C4C16F1}"/>
              </a:ext>
            </a:extLst>
          </p:cNvPr>
          <p:cNvPicPr>
            <a:picLocks noGrp="1" noSelect="1" noRot="1" noMove="1" noResize="1" noEditPoints="1" noAdjustHandles="1" noChangeArrowheads="1" noChangeShapeType="1"/>
          </p:cNvPicPr>
          <p:nvPr>
            <p:custDataLst>
              <p:tags r:id="rId2"/>
            </p:custDataLst>
          </p:nvPr>
        </p:nvPicPr>
        <p:blipFill rotWithShape="1">
          <a:blip r:embed="rId9">
            <a:extLst>
              <a:ext uri="{96DAC541-7B7A-43D3-8B79-37D633B846F1}">
                <asvg:svgBlip xmlns:asvg="http://schemas.microsoft.com/office/drawing/2016/SVG/main" r:embed="rId10"/>
              </a:ext>
            </a:extLst>
          </a:blip>
          <a:srcRect l="4271" t="36259" r="28503" b="47229"/>
          <a:stretch/>
        </p:blipFill>
        <p:spPr>
          <a:xfrm>
            <a:off x="0" y="4887060"/>
            <a:ext cx="8497019" cy="1990360"/>
          </a:xfrm>
          <a:prstGeom prst="rect">
            <a:avLst/>
          </a:prstGeom>
        </p:spPr>
      </p:pic>
      <p:sp>
        <p:nvSpPr>
          <p:cNvPr id="13" name="TextBox 12">
            <a:extLst>
              <a:ext uri="{FF2B5EF4-FFF2-40B4-BE49-F238E27FC236}">
                <a16:creationId xmlns:a16="http://schemas.microsoft.com/office/drawing/2014/main" id="{A3D49BCE-720B-419F-8597-9D5156797D0F}"/>
              </a:ext>
            </a:extLst>
          </p:cNvPr>
          <p:cNvSpPr txBox="1"/>
          <p:nvPr/>
        </p:nvSpPr>
        <p:spPr>
          <a:xfrm>
            <a:off x="2342792" y="478935"/>
            <a:ext cx="8497019" cy="477054"/>
          </a:xfrm>
          <a:prstGeom prst="rect">
            <a:avLst/>
          </a:prstGeom>
          <a:noFill/>
        </p:spPr>
        <p:txBody>
          <a:bodyPr wrap="square" rtlCol="0">
            <a:spAutoFit/>
          </a:bodyPr>
          <a:lstStyle/>
          <a:p>
            <a:r>
              <a:rPr lang="en-GB" sz="2500" b="0">
                <a:latin typeface="gatebase Medium" panose="00000500000000000000" pitchFamily="50" charset="0"/>
                <a:ea typeface="Roboto Medium" pitchFamily="2" charset="0"/>
              </a:rPr>
              <a:t>About me</a:t>
            </a:r>
          </a:p>
        </p:txBody>
      </p:sp>
      <p:pic>
        <p:nvPicPr>
          <p:cNvPr id="14" name="Graphic 13">
            <a:extLst>
              <a:ext uri="{FF2B5EF4-FFF2-40B4-BE49-F238E27FC236}">
                <a16:creationId xmlns:a16="http://schemas.microsoft.com/office/drawing/2014/main" id="{3244B530-0939-4BD9-8AF7-EDB51FCA71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2140" y="548397"/>
            <a:ext cx="1693732" cy="361584"/>
          </a:xfrm>
          <a:prstGeom prst="rect">
            <a:avLst/>
          </a:prstGeom>
        </p:spPr>
      </p:pic>
      <p:sp>
        <p:nvSpPr>
          <p:cNvPr id="2" name="Rectangle 1">
            <a:extLst>
              <a:ext uri="{FF2B5EF4-FFF2-40B4-BE49-F238E27FC236}">
                <a16:creationId xmlns:a16="http://schemas.microsoft.com/office/drawing/2014/main" id="{78FDD5D7-332A-4AB9-A758-4973F4BD69A4}"/>
              </a:ext>
            </a:extLst>
          </p:cNvPr>
          <p:cNvSpPr>
            <a:spLocks noGrp="1" noSelect="1" noRot="1" noMove="1" noResize="1" noEditPoints="1" noAdjustHandles="1" noChangeArrowheads="1" noChangeShapeType="1" noTextEdit="1"/>
          </p:cNvSpPr>
          <p:nvPr>
            <p:custDataLst>
              <p:tags r:id="rId3"/>
            </p:custDataLst>
          </p:nvPr>
        </p:nvSpPr>
        <p:spPr>
          <a:xfrm>
            <a:off x="0" y="5172891"/>
            <a:ext cx="8382593" cy="1685109"/>
          </a:xfrm>
          <a:custGeom>
            <a:avLst/>
            <a:gdLst>
              <a:gd name="connsiteX0" fmla="*/ 0 w 8382593"/>
              <a:gd name="connsiteY0" fmla="*/ 0 h 1685109"/>
              <a:gd name="connsiteX1" fmla="*/ 8382593 w 8382593"/>
              <a:gd name="connsiteY1" fmla="*/ 0 h 1685109"/>
              <a:gd name="connsiteX2" fmla="*/ 8382593 w 8382593"/>
              <a:gd name="connsiteY2" fmla="*/ 1685109 h 1685109"/>
              <a:gd name="connsiteX3" fmla="*/ 0 w 8382593"/>
              <a:gd name="connsiteY3" fmla="*/ 1685109 h 1685109"/>
              <a:gd name="connsiteX4" fmla="*/ 0 w 8382593"/>
              <a:gd name="connsiteY4" fmla="*/ 0 h 1685109"/>
              <a:gd name="connsiteX0" fmla="*/ 0 w 8382593"/>
              <a:gd name="connsiteY0" fmla="*/ 0 h 1685109"/>
              <a:gd name="connsiteX1" fmla="*/ 7478867 w 8382593"/>
              <a:gd name="connsiteY1" fmla="*/ 35580 h 1685109"/>
              <a:gd name="connsiteX2" fmla="*/ 8382593 w 8382593"/>
              <a:gd name="connsiteY2" fmla="*/ 1685109 h 1685109"/>
              <a:gd name="connsiteX3" fmla="*/ 0 w 8382593"/>
              <a:gd name="connsiteY3" fmla="*/ 1685109 h 1685109"/>
              <a:gd name="connsiteX4" fmla="*/ 0 w 8382593"/>
              <a:gd name="connsiteY4" fmla="*/ 0 h 168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593" h="1685109">
                <a:moveTo>
                  <a:pt x="0" y="0"/>
                </a:moveTo>
                <a:lnTo>
                  <a:pt x="7478867" y="35580"/>
                </a:lnTo>
                <a:lnTo>
                  <a:pt x="8382593" y="1685109"/>
                </a:lnTo>
                <a:lnTo>
                  <a:pt x="0" y="168510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a:extLst>
              <a:ext uri="{FF2B5EF4-FFF2-40B4-BE49-F238E27FC236}">
                <a16:creationId xmlns:a16="http://schemas.microsoft.com/office/drawing/2014/main" id="{1B62B84B-CCF1-47F2-BD99-C06E63536775}"/>
              </a:ext>
            </a:extLst>
          </p:cNvPr>
          <p:cNvPicPr>
            <a:picLocks noGrp="1" noSelect="1" noRot="1" noMove="1" noResize="1" noEditPoints="1" noAdjustHandles="1" noChangeArrowheads="1" noChangeShapeType="1"/>
          </p:cNvPicPr>
          <p:nvPr>
            <p:custDataLst>
              <p:tags r:id="rId4"/>
            </p:custDataLst>
          </p:nvPr>
        </p:nvPicPr>
        <p:blipFill rotWithShape="1">
          <a:blip r:embed="rId13">
            <a:extLst>
              <a:ext uri="{96DAC541-7B7A-43D3-8B79-37D633B846F1}">
                <asvg:svgBlip xmlns:asvg="http://schemas.microsoft.com/office/drawing/2016/SVG/main" r:embed="rId14"/>
              </a:ext>
            </a:extLst>
          </a:blip>
          <a:srcRect l="2845" t="80129" r="30614" b="2871"/>
          <a:stretch/>
        </p:blipFill>
        <p:spPr>
          <a:xfrm>
            <a:off x="0" y="5767056"/>
            <a:ext cx="8112673" cy="1090944"/>
          </a:xfrm>
          <a:prstGeom prst="rect">
            <a:avLst/>
          </a:prstGeom>
        </p:spPr>
      </p:pic>
      <p:sp>
        <p:nvSpPr>
          <p:cNvPr id="3" name="TextBox 2">
            <a:extLst>
              <a:ext uri="{FF2B5EF4-FFF2-40B4-BE49-F238E27FC236}">
                <a16:creationId xmlns:a16="http://schemas.microsoft.com/office/drawing/2014/main" id="{1B8D4019-8C74-BFB2-667D-1D38255F8062}"/>
              </a:ext>
            </a:extLst>
          </p:cNvPr>
          <p:cNvSpPr txBox="1"/>
          <p:nvPr/>
        </p:nvSpPr>
        <p:spPr>
          <a:xfrm>
            <a:off x="1343697" y="4497191"/>
            <a:ext cx="1868487" cy="369887"/>
          </a:xfrm>
          <a:prstGeom prst="rect">
            <a:avLst/>
          </a:prstGeom>
          <a:noFill/>
        </p:spPr>
        <p:txBody>
          <a:bodyPr>
            <a:spAutoFit/>
          </a:bodyPr>
          <a:lstStyle/>
          <a:p>
            <a:pPr marL="0" marR="0" lvl="0" indent="0" algn="l" defTabSz="685800" rtl="0" eaLnBrk="1" fontAlgn="auto" latinLnBrk="0" hangingPunct="1">
              <a:lnSpc>
                <a:spcPct val="100000"/>
              </a:lnSpc>
              <a:spcBef>
                <a:spcPts val="0"/>
              </a:spcBef>
              <a:spcAft>
                <a:spcPts val="2700"/>
              </a:spcAft>
              <a:buClrTx/>
              <a:buSzTx/>
              <a:buFontTx/>
              <a:buNone/>
              <a:tabLst/>
              <a:defRPr/>
            </a:pPr>
            <a:r>
              <a:rPr kumimoji="0" lang="en-US"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hlinkClick r:id="rId15"/>
              </a:rPr>
              <a:t>/in/</a:t>
            </a:r>
            <a:r>
              <a:rPr kumimoji="0" lang="en-US" b="0" i="0" u="none" strike="noStrike" kern="1200" cap="none" spc="0" normalizeH="0" baseline="0" noProof="0" err="1">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hlinkClick r:id="rId15"/>
              </a:rPr>
              <a:t>ryanbooz</a:t>
            </a:r>
            <a:endParaRPr kumimoji="0" lang="en-US"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6" name="Rectangle 5">
            <a:extLst>
              <a:ext uri="{FF2B5EF4-FFF2-40B4-BE49-F238E27FC236}">
                <a16:creationId xmlns:a16="http://schemas.microsoft.com/office/drawing/2014/main" id="{0411127C-4B95-3A80-4097-DE9BBF7DF313}"/>
              </a:ext>
            </a:extLst>
          </p:cNvPr>
          <p:cNvSpPr/>
          <p:nvPr/>
        </p:nvSpPr>
        <p:spPr>
          <a:xfrm>
            <a:off x="1327451" y="5016948"/>
            <a:ext cx="3201006" cy="369332"/>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2700"/>
              </a:spcAft>
              <a:buClrTx/>
              <a:buSzTx/>
              <a:buFontTx/>
              <a:buNone/>
              <a:tabLst/>
              <a:defRPr/>
            </a:pPr>
            <a:r>
              <a:rPr kumimoji="0" lang="en-US"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hlinkClick r:id="rId16"/>
              </a:rPr>
              <a:t>www.softwareandbooz.com</a:t>
            </a:r>
            <a:endParaRPr kumimoji="0" lang="en-US"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endParaRPr>
          </a:p>
        </p:txBody>
      </p:sp>
      <p:pic>
        <p:nvPicPr>
          <p:cNvPr id="12" name="Picture 11">
            <a:extLst>
              <a:ext uri="{FF2B5EF4-FFF2-40B4-BE49-F238E27FC236}">
                <a16:creationId xmlns:a16="http://schemas.microsoft.com/office/drawing/2014/main" id="{85DAE1D9-EAE7-F491-3811-C8297153F4C1}"/>
              </a:ext>
            </a:extLst>
          </p:cNvPr>
          <p:cNvPicPr>
            <a:picLocks noChangeAspect="1"/>
          </p:cNvPicPr>
          <p:nvPr/>
        </p:nvPicPr>
        <p:blipFill>
          <a:blip r:embed="rId17"/>
          <a:stretch>
            <a:fillRect/>
          </a:stretch>
        </p:blipFill>
        <p:spPr>
          <a:xfrm>
            <a:off x="737893" y="5051655"/>
            <a:ext cx="349846" cy="347416"/>
          </a:xfrm>
          <a:prstGeom prst="rect">
            <a:avLst/>
          </a:prstGeom>
        </p:spPr>
      </p:pic>
      <p:pic>
        <p:nvPicPr>
          <p:cNvPr id="16" name="Picture 15">
            <a:extLst>
              <a:ext uri="{FF2B5EF4-FFF2-40B4-BE49-F238E27FC236}">
                <a16:creationId xmlns:a16="http://schemas.microsoft.com/office/drawing/2014/main" id="{6DDDCB97-4106-0B82-4574-AE44697A46C2}"/>
              </a:ext>
            </a:extLst>
          </p:cNvPr>
          <p:cNvPicPr>
            <a:picLocks noChangeAspect="1"/>
          </p:cNvPicPr>
          <p:nvPr/>
        </p:nvPicPr>
        <p:blipFill>
          <a:blip r:embed="rId18"/>
          <a:stretch>
            <a:fillRect/>
          </a:stretch>
        </p:blipFill>
        <p:spPr>
          <a:xfrm>
            <a:off x="741923" y="4510612"/>
            <a:ext cx="349846" cy="349846"/>
          </a:xfrm>
          <a:prstGeom prst="rect">
            <a:avLst/>
          </a:prstGeom>
        </p:spPr>
      </p:pic>
      <p:pic>
        <p:nvPicPr>
          <p:cNvPr id="19" name="Graphic 18">
            <a:extLst>
              <a:ext uri="{FF2B5EF4-FFF2-40B4-BE49-F238E27FC236}">
                <a16:creationId xmlns:a16="http://schemas.microsoft.com/office/drawing/2014/main" id="{2BDDF825-786A-BE14-E6C9-DD3DA681462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3943" y="5454623"/>
            <a:ext cx="426693" cy="426693"/>
          </a:xfrm>
          <a:prstGeom prst="rect">
            <a:avLst/>
          </a:prstGeom>
        </p:spPr>
      </p:pic>
      <p:sp>
        <p:nvSpPr>
          <p:cNvPr id="20" name="Rectangle 19">
            <a:extLst>
              <a:ext uri="{FF2B5EF4-FFF2-40B4-BE49-F238E27FC236}">
                <a16:creationId xmlns:a16="http://schemas.microsoft.com/office/drawing/2014/main" id="{8D8FC786-AA83-2F21-7346-CC352D7CB6C4}"/>
              </a:ext>
            </a:extLst>
          </p:cNvPr>
          <p:cNvSpPr/>
          <p:nvPr/>
        </p:nvSpPr>
        <p:spPr>
          <a:xfrm>
            <a:off x="1384647" y="5454623"/>
            <a:ext cx="4346745" cy="369332"/>
          </a:xfrm>
          <a:prstGeom prst="rect">
            <a:avLst/>
          </a:prstGeom>
        </p:spPr>
        <p:txBody>
          <a:bodyPr wrap="square">
            <a:spAutoFit/>
          </a:bodyPr>
          <a:lstStyle/>
          <a:p>
            <a:pPr>
              <a:spcAft>
                <a:spcPts val="2700"/>
              </a:spcAft>
            </a:pPr>
            <a:r>
              <a:rPr lang="en-US" b="0">
                <a:latin typeface="Roboto" charset="0"/>
                <a:ea typeface="Roboto" charset="0"/>
                <a:cs typeface="Roboto" charset="0"/>
                <a:hlinkClick r:id="rId8"/>
              </a:rPr>
              <a:t>youtube.com/@ryanbooz</a:t>
            </a:r>
            <a:endParaRPr lang="en-US" b="0">
              <a:latin typeface="Roboto" charset="0"/>
              <a:ea typeface="Roboto" charset="0"/>
              <a:cs typeface="Roboto" charset="0"/>
            </a:endParaRPr>
          </a:p>
        </p:txBody>
      </p:sp>
      <p:pic>
        <p:nvPicPr>
          <p:cNvPr id="11" name="Picture 10" descr="Twitter X Logo PNG Vectors Free Download">
            <a:extLst>
              <a:ext uri="{FF2B5EF4-FFF2-40B4-BE49-F238E27FC236}">
                <a16:creationId xmlns:a16="http://schemas.microsoft.com/office/drawing/2014/main" id="{A4871F3D-4562-CDA9-9724-9E683EAFFEA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9436" y="4046642"/>
            <a:ext cx="377501" cy="34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543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303E8-6FA7-41C5-A593-B261BBFB040D}"/>
              </a:ext>
            </a:extLst>
          </p:cNvPr>
          <p:cNvSpPr>
            <a:spLocks noGrp="1"/>
          </p:cNvSpPr>
          <p:nvPr>
            <p:ph idx="1"/>
          </p:nvPr>
        </p:nvSpPr>
        <p:spPr>
          <a:xfrm>
            <a:off x="340297" y="2400300"/>
            <a:ext cx="11511405" cy="2057400"/>
          </a:xfrm>
        </p:spPr>
        <p:txBody>
          <a:bodyPr vert="horz" lIns="91440" tIns="45720" rIns="91440" bIns="45720" rtlCol="0" anchor="t">
            <a:normAutofit/>
          </a:bodyPr>
          <a:lstStyle/>
          <a:p>
            <a:pPr marL="0" indent="0" algn="ctr">
              <a:lnSpc>
                <a:spcPct val="100000"/>
              </a:lnSpc>
              <a:buNone/>
            </a:pPr>
            <a:r>
              <a:rPr lang="en-US" sz="8000" b="1"/>
              <a:t>TOAST</a:t>
            </a:r>
            <a:br>
              <a:rPr lang="en-US" sz="8000" b="1"/>
            </a:br>
            <a:r>
              <a:rPr lang="en-US" sz="3600" b="1"/>
              <a:t>T</a:t>
            </a:r>
            <a:r>
              <a:rPr lang="en-US" sz="3600"/>
              <a:t>he </a:t>
            </a:r>
            <a:r>
              <a:rPr lang="en-US" sz="3600" b="1"/>
              <a:t>O</a:t>
            </a:r>
            <a:r>
              <a:rPr lang="en-US" sz="3600"/>
              <a:t>versized-</a:t>
            </a:r>
            <a:r>
              <a:rPr lang="en-US" sz="3600" b="1"/>
              <a:t>A</a:t>
            </a:r>
            <a:r>
              <a:rPr lang="en-US" sz="3600"/>
              <a:t>ttribute </a:t>
            </a:r>
            <a:r>
              <a:rPr lang="en-US" sz="3600" b="1"/>
              <a:t>S</a:t>
            </a:r>
            <a:r>
              <a:rPr lang="en-US" sz="3600"/>
              <a:t>torage </a:t>
            </a:r>
            <a:r>
              <a:rPr lang="en-US" sz="3600" b="1"/>
              <a:t>T</a:t>
            </a:r>
            <a:r>
              <a:rPr lang="en-US" sz="3600"/>
              <a:t>echnique</a:t>
            </a:r>
            <a:endParaRPr lang="en-US" sz="3600" b="1"/>
          </a:p>
        </p:txBody>
      </p:sp>
    </p:spTree>
    <p:extLst>
      <p:ext uri="{BB962C8B-B14F-4D97-AF65-F5344CB8AC3E}">
        <p14:creationId xmlns:p14="http://schemas.microsoft.com/office/powerpoint/2010/main" val="76844511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B535CB-58DE-E445-B36E-54DEE3BD777D}"/>
              </a:ext>
            </a:extLst>
          </p:cNvPr>
          <p:cNvSpPr txBox="1"/>
          <p:nvPr/>
        </p:nvSpPr>
        <p:spPr>
          <a:xfrm>
            <a:off x="2886282" y="853597"/>
            <a:ext cx="6035689" cy="1200329"/>
          </a:xfrm>
          <a:prstGeom prst="rect">
            <a:avLst/>
          </a:prstGeom>
          <a:noFill/>
        </p:spPr>
        <p:txBody>
          <a:bodyPr wrap="square">
            <a:spAutoFit/>
          </a:bodyPr>
          <a:lstStyle/>
          <a:p>
            <a:pPr marL="0" marR="0">
              <a:spcBef>
                <a:spcPts val="0"/>
              </a:spcBef>
              <a:spcAft>
                <a:spcPts val="0"/>
              </a:spcAft>
            </a:pPr>
            <a:r>
              <a:rPr lang="en-US" sz="2400" b="1">
                <a:solidFill>
                  <a:srgbClr val="800000"/>
                </a:solidFill>
                <a:effectLst/>
                <a:latin typeface="Courier New" panose="02070309020205020404" pitchFamily="49" charset="0"/>
              </a:rPr>
              <a:t>SELECT</a:t>
            </a:r>
            <a:r>
              <a:rPr lang="en-US" sz="2400">
                <a:solidFill>
                  <a:srgbClr val="000000"/>
                </a:solidFill>
                <a:effectLst/>
                <a:latin typeface="Courier New" panose="02070309020205020404" pitchFamily="49" charset="0"/>
              </a:rPr>
              <a:t> </a:t>
            </a:r>
            <a:r>
              <a:rPr lang="en-US" sz="2400" b="1" i="1" err="1">
                <a:solidFill>
                  <a:srgbClr val="FF3737"/>
                </a:solidFill>
                <a:effectLst/>
                <a:latin typeface="Courier New" panose="02070309020205020404" pitchFamily="49" charset="0"/>
              </a:rPr>
              <a:t>schemaname</a:t>
            </a:r>
            <a:r>
              <a:rPr lang="en-US" sz="2400">
                <a:solidFill>
                  <a:srgbClr val="000000"/>
                </a:solidFill>
                <a:effectLst/>
                <a:latin typeface="Courier New" panose="02070309020205020404" pitchFamily="49" charset="0"/>
              </a:rPr>
              <a:t>, </a:t>
            </a:r>
            <a:r>
              <a:rPr lang="en-US" sz="2400" b="1" i="1" err="1">
                <a:solidFill>
                  <a:srgbClr val="FF3737"/>
                </a:solidFill>
                <a:effectLst/>
                <a:latin typeface="Courier New" panose="02070309020205020404" pitchFamily="49" charset="0"/>
              </a:rPr>
              <a:t>relname</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i="1">
                <a:solidFill>
                  <a:srgbClr val="000000"/>
                </a:solidFill>
                <a:latin typeface="Courier New" panose="02070309020205020404" pitchFamily="49" charset="0"/>
              </a:rPr>
              <a:t>       </a:t>
            </a:r>
            <a:r>
              <a:rPr lang="en-US" sz="2400" b="1" i="1" err="1">
                <a:solidFill>
                  <a:srgbClr val="FF3737"/>
                </a:solidFill>
                <a:effectLst/>
                <a:latin typeface="Courier New" panose="02070309020205020404" pitchFamily="49" charset="0"/>
              </a:rPr>
              <a:t>n_tup_upd</a:t>
            </a:r>
            <a:r>
              <a:rPr lang="en-US" sz="2400">
                <a:solidFill>
                  <a:srgbClr val="000000"/>
                </a:solidFill>
                <a:effectLst/>
                <a:latin typeface="Courier New" panose="02070309020205020404" pitchFamily="49" charset="0"/>
              </a:rPr>
              <a:t>, </a:t>
            </a:r>
            <a:r>
              <a:rPr lang="en-US" sz="2400" b="1" i="1" err="1">
                <a:solidFill>
                  <a:srgbClr val="FF3737"/>
                </a:solidFill>
                <a:effectLst/>
                <a:latin typeface="Courier New" panose="02070309020205020404" pitchFamily="49" charset="0"/>
              </a:rPr>
              <a:t>n_tup_hot_upd</a:t>
            </a:r>
            <a:r>
              <a:rPr lang="en-US" sz="2400">
                <a:solidFill>
                  <a:srgbClr val="000000"/>
                </a:solidFill>
                <a:effectLst/>
                <a:latin typeface="Courier New" panose="02070309020205020404" pitchFamily="49" charset="0"/>
              </a:rPr>
              <a:t> </a:t>
            </a:r>
          </a:p>
          <a:p>
            <a:pPr marL="0" marR="0">
              <a:spcBef>
                <a:spcPts val="0"/>
              </a:spcBef>
              <a:spcAft>
                <a:spcPts val="0"/>
              </a:spcAft>
            </a:pPr>
            <a:r>
              <a:rPr lang="en-US" sz="2400" b="1">
                <a:solidFill>
                  <a:srgbClr val="800000"/>
                </a:solidFill>
                <a:effectLst/>
                <a:latin typeface="Courier New" panose="02070309020205020404" pitchFamily="49" charset="0"/>
              </a:rPr>
              <a:t>FROM</a:t>
            </a:r>
            <a:r>
              <a:rPr lang="en-US" sz="2400">
                <a:solidFill>
                  <a:srgbClr val="000000"/>
                </a:solidFill>
                <a:effectLst/>
                <a:latin typeface="Courier New" panose="02070309020205020404" pitchFamily="49" charset="0"/>
              </a:rPr>
              <a:t> </a:t>
            </a:r>
            <a:r>
              <a:rPr lang="en-US" sz="2400" b="1" i="1" err="1">
                <a:solidFill>
                  <a:srgbClr val="FF3737"/>
                </a:solidFill>
                <a:effectLst/>
                <a:latin typeface="Courier New" panose="02070309020205020404" pitchFamily="49" charset="0"/>
              </a:rPr>
              <a:t>pg_stat_user_tables</a:t>
            </a:r>
            <a:r>
              <a:rPr lang="en-US" sz="2400">
                <a:solidFill>
                  <a:srgbClr val="FF0000"/>
                </a:solidFill>
                <a:effectLst/>
                <a:latin typeface="Courier New" panose="02070309020205020404" pitchFamily="49" charset="0"/>
              </a:rPr>
              <a:t>;</a:t>
            </a:r>
            <a:endParaRPr lang="en-US" sz="2400">
              <a:solidFill>
                <a:srgbClr val="000000"/>
              </a:solidFill>
              <a:effectLst/>
              <a:latin typeface="Courier New" panose="02070309020205020404" pitchFamily="49" charset="0"/>
            </a:endParaRPr>
          </a:p>
        </p:txBody>
      </p:sp>
      <p:pic>
        <p:nvPicPr>
          <p:cNvPr id="6" name="Picture 5" descr="A screenshot of a computer&#10;&#10;Description automatically generated">
            <a:extLst>
              <a:ext uri="{FF2B5EF4-FFF2-40B4-BE49-F238E27FC236}">
                <a16:creationId xmlns:a16="http://schemas.microsoft.com/office/drawing/2014/main" id="{B3BE0487-067F-07B0-DDD6-53AA3D7027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8949" y="2461513"/>
            <a:ext cx="9970356" cy="1569157"/>
          </a:xfrm>
          <a:prstGeom prst="rect">
            <a:avLst/>
          </a:prstGeom>
          <a:noFill/>
          <a:ln>
            <a:noFill/>
          </a:ln>
        </p:spPr>
      </p:pic>
    </p:spTree>
    <p:extLst>
      <p:ext uri="{BB962C8B-B14F-4D97-AF65-F5344CB8AC3E}">
        <p14:creationId xmlns:p14="http://schemas.microsoft.com/office/powerpoint/2010/main" val="28269115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893A-F853-BD5F-38F2-77A118412862}"/>
              </a:ext>
            </a:extLst>
          </p:cNvPr>
          <p:cNvSpPr>
            <a:spLocks noGrp="1"/>
          </p:cNvSpPr>
          <p:nvPr>
            <p:ph type="title"/>
          </p:nvPr>
        </p:nvSpPr>
        <p:spPr/>
        <p:txBody>
          <a:bodyPr/>
          <a:lstStyle/>
          <a:p>
            <a:r>
              <a:rPr lang="en-US"/>
              <a:t>Extensions</a:t>
            </a:r>
          </a:p>
        </p:txBody>
      </p:sp>
      <p:sp>
        <p:nvSpPr>
          <p:cNvPr id="3" name="Content Placeholder 2">
            <a:extLst>
              <a:ext uri="{FF2B5EF4-FFF2-40B4-BE49-F238E27FC236}">
                <a16:creationId xmlns:a16="http://schemas.microsoft.com/office/drawing/2014/main" id="{8AF6E364-5387-4679-7333-A8DAAF4DD0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03967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303E8-6FA7-41C5-A593-B261BBFB040D}"/>
              </a:ext>
            </a:extLst>
          </p:cNvPr>
          <p:cNvSpPr>
            <a:spLocks noGrp="1"/>
          </p:cNvSpPr>
          <p:nvPr>
            <p:ph idx="1"/>
          </p:nvPr>
        </p:nvSpPr>
        <p:spPr>
          <a:xfrm>
            <a:off x="300541" y="467534"/>
            <a:ext cx="11511405" cy="1081309"/>
          </a:xfrm>
        </p:spPr>
        <p:txBody>
          <a:bodyPr vert="horz" lIns="91440" tIns="45720" rIns="91440" bIns="45720" rtlCol="0" anchor="t">
            <a:normAutofit fontScale="77500" lnSpcReduction="20000"/>
          </a:bodyPr>
          <a:lstStyle/>
          <a:p>
            <a:pPr marL="0" indent="0" algn="ctr">
              <a:buNone/>
            </a:pPr>
            <a:r>
              <a:rPr lang="en-US" sz="8000" b="1" dirty="0"/>
              <a:t>Customizable with Extensions</a:t>
            </a:r>
          </a:p>
        </p:txBody>
      </p:sp>
      <p:pic>
        <p:nvPicPr>
          <p:cNvPr id="6" name="Picture 4" descr="Icon&#10;&#10;Description automatically generated">
            <a:extLst>
              <a:ext uri="{FF2B5EF4-FFF2-40B4-BE49-F238E27FC236}">
                <a16:creationId xmlns:a16="http://schemas.microsoft.com/office/drawing/2014/main" id="{DAE15A72-E4BA-76B3-6BCE-659DCE87E74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07632" y="2174526"/>
            <a:ext cx="1984308" cy="2048251"/>
          </a:xfrm>
          <a:prstGeom prst="rect">
            <a:avLst/>
          </a:prstGeom>
        </p:spPr>
      </p:pic>
      <p:pic>
        <p:nvPicPr>
          <p:cNvPr id="7" name="Picture 7" descr="Logo, company name&#10;&#10;Description automatically generated">
            <a:extLst>
              <a:ext uri="{FF2B5EF4-FFF2-40B4-BE49-F238E27FC236}">
                <a16:creationId xmlns:a16="http://schemas.microsoft.com/office/drawing/2014/main" id="{F257DB9B-B867-868D-D4D7-832457BC9E87}"/>
              </a:ext>
            </a:extLst>
          </p:cNvPr>
          <p:cNvPicPr>
            <a:picLocks noChangeAspect="1"/>
          </p:cNvPicPr>
          <p:nvPr/>
        </p:nvPicPr>
        <p:blipFill>
          <a:blip r:embed="rId5"/>
          <a:stretch>
            <a:fillRect/>
          </a:stretch>
        </p:blipFill>
        <p:spPr>
          <a:xfrm>
            <a:off x="1167722" y="1902291"/>
            <a:ext cx="2320486" cy="2320486"/>
          </a:xfrm>
          <a:prstGeom prst="rect">
            <a:avLst/>
          </a:prstGeom>
        </p:spPr>
      </p:pic>
      <p:pic>
        <p:nvPicPr>
          <p:cNvPr id="9" name="Graphic 8" descr="Checkbox Checked with solid fill">
            <a:extLst>
              <a:ext uri="{FF2B5EF4-FFF2-40B4-BE49-F238E27FC236}">
                <a16:creationId xmlns:a16="http://schemas.microsoft.com/office/drawing/2014/main" id="{0E888F19-4432-64D7-DBE3-CFF366CD6B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79893" y="4048743"/>
            <a:ext cx="1860640" cy="1860640"/>
          </a:xfrm>
          <a:prstGeom prst="rect">
            <a:avLst/>
          </a:prstGeom>
        </p:spPr>
      </p:pic>
      <p:pic>
        <p:nvPicPr>
          <p:cNvPr id="10" name="Graphic 9" descr="Checkbox Crossed with solid fill">
            <a:extLst>
              <a:ext uri="{FF2B5EF4-FFF2-40B4-BE49-F238E27FC236}">
                <a16:creationId xmlns:a16="http://schemas.microsoft.com/office/drawing/2014/main" id="{1C5FE342-8DBF-4E78-FAE1-3DFD758942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00060" y="4138121"/>
            <a:ext cx="1787546" cy="1787546"/>
          </a:xfrm>
          <a:prstGeom prst="rect">
            <a:avLst/>
          </a:prstGeom>
        </p:spPr>
      </p:pic>
      <p:pic>
        <p:nvPicPr>
          <p:cNvPr id="2" name="Picture 2" descr="Download MySQL Logo in SVG Vector or PNG File Format - Logo.wine">
            <a:extLst>
              <a:ext uri="{FF2B5EF4-FFF2-40B4-BE49-F238E27FC236}">
                <a16:creationId xmlns:a16="http://schemas.microsoft.com/office/drawing/2014/main" id="{264B990B-C0A5-EACE-E195-26848CEB897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17776" y="2311085"/>
            <a:ext cx="3353745" cy="2235830"/>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heckbox Crossed with solid fill">
            <a:extLst>
              <a:ext uri="{FF2B5EF4-FFF2-40B4-BE49-F238E27FC236}">
                <a16:creationId xmlns:a16="http://schemas.microsoft.com/office/drawing/2014/main" id="{43D94F81-83B7-E009-DC7E-3304254524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0875" y="4085290"/>
            <a:ext cx="1787546" cy="1787546"/>
          </a:xfrm>
          <a:prstGeom prst="rect">
            <a:avLst/>
          </a:prstGeom>
        </p:spPr>
      </p:pic>
    </p:spTree>
    <p:extLst>
      <p:ext uri="{BB962C8B-B14F-4D97-AF65-F5344CB8AC3E}">
        <p14:creationId xmlns:p14="http://schemas.microsoft.com/office/powerpoint/2010/main" val="27718852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1C9B-1A7D-FB95-3C2D-EA5776C2CFEE}"/>
              </a:ext>
            </a:extLst>
          </p:cNvPr>
          <p:cNvSpPr>
            <a:spLocks noGrp="1"/>
          </p:cNvSpPr>
          <p:nvPr>
            <p:ph type="title"/>
          </p:nvPr>
        </p:nvSpPr>
        <p:spPr/>
        <p:txBody>
          <a:bodyPr/>
          <a:lstStyle/>
          <a:p>
            <a:r>
              <a:rPr lang="en-US" dirty="0"/>
              <a:t>What are extensions?</a:t>
            </a:r>
          </a:p>
        </p:txBody>
      </p:sp>
      <p:sp>
        <p:nvSpPr>
          <p:cNvPr id="3" name="Content Placeholder 2">
            <a:extLst>
              <a:ext uri="{FF2B5EF4-FFF2-40B4-BE49-F238E27FC236}">
                <a16:creationId xmlns:a16="http://schemas.microsoft.com/office/drawing/2014/main" id="{6A76B98E-3E8D-E678-FF09-D1E029940C07}"/>
              </a:ext>
            </a:extLst>
          </p:cNvPr>
          <p:cNvSpPr>
            <a:spLocks noGrp="1"/>
          </p:cNvSpPr>
          <p:nvPr>
            <p:ph idx="1"/>
          </p:nvPr>
        </p:nvSpPr>
        <p:spPr/>
        <p:txBody>
          <a:bodyPr>
            <a:normAutofit fontScale="92500" lnSpcReduction="10000"/>
          </a:bodyPr>
          <a:lstStyle/>
          <a:p>
            <a:r>
              <a:rPr lang="en-US" dirty="0"/>
              <a:t>Non-core code that can be installed into a database</a:t>
            </a:r>
          </a:p>
          <a:p>
            <a:r>
              <a:rPr lang="en-US" dirty="0"/>
              <a:t>Add new functions or features</a:t>
            </a:r>
          </a:p>
          <a:p>
            <a:r>
              <a:rPr lang="en-US" dirty="0"/>
              <a:t>Modify PostgreSQL runtime based on </a:t>
            </a:r>
            <a:r>
              <a:rPr lang="en-US" b="1" u="sng" dirty="0"/>
              <a:t>hooks</a:t>
            </a:r>
            <a:r>
              <a:rPr lang="en-US" dirty="0"/>
              <a:t> within the code</a:t>
            </a:r>
          </a:p>
          <a:p>
            <a:pPr lvl="1"/>
            <a:r>
              <a:rPr lang="en-US" dirty="0"/>
              <a:t>Query planner</a:t>
            </a:r>
          </a:p>
          <a:p>
            <a:pPr lvl="1"/>
            <a:r>
              <a:rPr lang="en-US" dirty="0"/>
              <a:t>Data retrieval</a:t>
            </a:r>
          </a:p>
          <a:p>
            <a:pPr lvl="1"/>
            <a:r>
              <a:rPr lang="en-US" dirty="0"/>
              <a:t>Storage engine</a:t>
            </a:r>
          </a:p>
          <a:p>
            <a:pPr lvl="1"/>
            <a:r>
              <a:rPr lang="en-US" dirty="0"/>
              <a:t>More…</a:t>
            </a:r>
          </a:p>
        </p:txBody>
      </p:sp>
    </p:spTree>
    <p:extLst>
      <p:ext uri="{BB962C8B-B14F-4D97-AF65-F5344CB8AC3E}">
        <p14:creationId xmlns:p14="http://schemas.microsoft.com/office/powerpoint/2010/main" val="38020436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53E-19D1-7EB2-82F0-67886FB85C69}"/>
              </a:ext>
            </a:extLst>
          </p:cNvPr>
          <p:cNvSpPr>
            <a:spLocks noGrp="1"/>
          </p:cNvSpPr>
          <p:nvPr>
            <p:ph type="title"/>
          </p:nvPr>
        </p:nvSpPr>
        <p:spPr/>
        <p:txBody>
          <a:bodyPr/>
          <a:lstStyle/>
          <a:p>
            <a:r>
              <a:rPr lang="en-US" dirty="0"/>
              <a:t>What are extensions?</a:t>
            </a:r>
          </a:p>
        </p:txBody>
      </p:sp>
      <p:sp>
        <p:nvSpPr>
          <p:cNvPr id="3" name="Content Placeholder 2">
            <a:extLst>
              <a:ext uri="{FF2B5EF4-FFF2-40B4-BE49-F238E27FC236}">
                <a16:creationId xmlns:a16="http://schemas.microsoft.com/office/drawing/2014/main" id="{759E2A4F-5DB0-EA60-4A53-64DC7806A3DD}"/>
              </a:ext>
            </a:extLst>
          </p:cNvPr>
          <p:cNvSpPr>
            <a:spLocks noGrp="1"/>
          </p:cNvSpPr>
          <p:nvPr>
            <p:ph idx="1"/>
          </p:nvPr>
        </p:nvSpPr>
        <p:spPr/>
        <p:txBody>
          <a:bodyPr/>
          <a:lstStyle/>
          <a:p>
            <a:r>
              <a:rPr lang="en-US" dirty="0"/>
              <a:t>Written in any supported language, including SQL</a:t>
            </a:r>
          </a:p>
          <a:p>
            <a:r>
              <a:rPr lang="en-US" dirty="0"/>
              <a:t>Many popular extensions are written in C to gain the best performance</a:t>
            </a:r>
          </a:p>
          <a:p>
            <a:r>
              <a:rPr lang="en-US" dirty="0"/>
              <a:t>The </a:t>
            </a:r>
            <a:r>
              <a:rPr lang="en-US" b="1" u="sng" dirty="0" err="1"/>
              <a:t>pgrx</a:t>
            </a:r>
            <a:r>
              <a:rPr lang="en-US" dirty="0"/>
              <a:t> framework is a popular Rust-based toolchain for building extensions</a:t>
            </a:r>
          </a:p>
          <a:p>
            <a:endParaRPr lang="en-US" dirty="0"/>
          </a:p>
        </p:txBody>
      </p:sp>
    </p:spTree>
    <p:extLst>
      <p:ext uri="{BB962C8B-B14F-4D97-AF65-F5344CB8AC3E}">
        <p14:creationId xmlns:p14="http://schemas.microsoft.com/office/powerpoint/2010/main" val="30359756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5575-5F85-EC6A-A1A1-31BB013B1A2E}"/>
              </a:ext>
            </a:extLst>
          </p:cNvPr>
          <p:cNvSpPr>
            <a:spLocks noGrp="1"/>
          </p:cNvSpPr>
          <p:nvPr>
            <p:ph type="title"/>
          </p:nvPr>
        </p:nvSpPr>
        <p:spPr/>
        <p:txBody>
          <a:bodyPr/>
          <a:lstStyle/>
          <a:p>
            <a:r>
              <a:rPr lang="en-US" dirty="0"/>
              <a:t>Problems that extensions can solve</a:t>
            </a:r>
          </a:p>
        </p:txBody>
      </p:sp>
      <p:sp>
        <p:nvSpPr>
          <p:cNvPr id="3" name="Content Placeholder 2">
            <a:extLst>
              <a:ext uri="{FF2B5EF4-FFF2-40B4-BE49-F238E27FC236}">
                <a16:creationId xmlns:a16="http://schemas.microsoft.com/office/drawing/2014/main" id="{B8E43668-312C-10A3-435B-C2E36771F058}"/>
              </a:ext>
            </a:extLst>
          </p:cNvPr>
          <p:cNvSpPr>
            <a:spLocks noGrp="1"/>
          </p:cNvSpPr>
          <p:nvPr>
            <p:ph idx="1"/>
          </p:nvPr>
        </p:nvSpPr>
        <p:spPr/>
        <p:txBody>
          <a:bodyPr>
            <a:normAutofit lnSpcReduction="10000"/>
          </a:bodyPr>
          <a:lstStyle/>
          <a:p>
            <a:r>
              <a:rPr lang="en-US" dirty="0"/>
              <a:t>Having a repeatable set of functions available in a database for DBAs within your company</a:t>
            </a:r>
          </a:p>
          <a:p>
            <a:r>
              <a:rPr lang="en-US" dirty="0"/>
              <a:t>Providing access to server data that hasn't been exposed yet</a:t>
            </a:r>
          </a:p>
          <a:p>
            <a:r>
              <a:rPr lang="en-US" dirty="0"/>
              <a:t>Modifying data storage</a:t>
            </a:r>
          </a:p>
          <a:p>
            <a:r>
              <a:rPr lang="en-US" dirty="0"/>
              <a:t>Influencing the query planner</a:t>
            </a:r>
          </a:p>
          <a:p>
            <a:endParaRPr lang="en-US" dirty="0"/>
          </a:p>
        </p:txBody>
      </p:sp>
    </p:spTree>
    <p:extLst>
      <p:ext uri="{BB962C8B-B14F-4D97-AF65-F5344CB8AC3E}">
        <p14:creationId xmlns:p14="http://schemas.microsoft.com/office/powerpoint/2010/main" val="31966207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9076D0-7048-587A-79D7-799661CBB59C}"/>
              </a:ext>
            </a:extLst>
          </p:cNvPr>
          <p:cNvSpPr>
            <a:spLocks noGrp="1"/>
          </p:cNvSpPr>
          <p:nvPr>
            <p:ph type="ctrTitle" idx="4294967295"/>
          </p:nvPr>
        </p:nvSpPr>
        <p:spPr>
          <a:xfrm>
            <a:off x="1515762" y="1227052"/>
            <a:ext cx="9442450" cy="3703637"/>
          </a:xfrm>
        </p:spPr>
        <p:txBody>
          <a:bodyPr/>
          <a:lstStyle/>
          <a:p>
            <a:r>
              <a:rPr lang="en-US" dirty="0"/>
              <a:t>If you wish PostgreSQL could do something, it's probably possible </a:t>
            </a:r>
            <a:br>
              <a:rPr lang="en-US" dirty="0"/>
            </a:br>
            <a:r>
              <a:rPr lang="en-US" dirty="0"/>
              <a:t>with an extension… within reason</a:t>
            </a:r>
          </a:p>
        </p:txBody>
      </p:sp>
      <p:sp>
        <p:nvSpPr>
          <p:cNvPr id="2" name="Subtitle 1">
            <a:extLst>
              <a:ext uri="{FF2B5EF4-FFF2-40B4-BE49-F238E27FC236}">
                <a16:creationId xmlns:a16="http://schemas.microsoft.com/office/drawing/2014/main" id="{A4210DBF-C78D-389A-2B83-C89AF4AC25C6}"/>
              </a:ext>
            </a:extLst>
          </p:cNvPr>
          <p:cNvSpPr>
            <a:spLocks noGrp="1"/>
          </p:cNvSpPr>
          <p:nvPr>
            <p:ph type="subTitle" idx="4294967295"/>
          </p:nvPr>
        </p:nvSpPr>
        <p:spPr>
          <a:xfrm>
            <a:off x="1515762" y="4930689"/>
            <a:ext cx="9442450" cy="881063"/>
          </a:xfrm>
        </p:spPr>
        <p:txBody>
          <a:bodyPr/>
          <a:lstStyle/>
          <a:p>
            <a:endParaRPr lang="en-US"/>
          </a:p>
        </p:txBody>
      </p:sp>
    </p:spTree>
    <p:extLst>
      <p:ext uri="{BB962C8B-B14F-4D97-AF65-F5344CB8AC3E}">
        <p14:creationId xmlns:p14="http://schemas.microsoft.com/office/powerpoint/2010/main" val="5722795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48B5-5A1F-7B3A-6A7D-6AAC86222113}"/>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1FA473C7-37D0-FF4E-3695-5E1AE18BD51F}"/>
              </a:ext>
            </a:extLst>
          </p:cNvPr>
          <p:cNvSpPr>
            <a:spLocks noGrp="1"/>
          </p:cNvSpPr>
          <p:nvPr>
            <p:ph type="body" sz="quarter" idx="13"/>
          </p:nvPr>
        </p:nvSpPr>
        <p:spPr/>
        <p:txBody>
          <a:bodyPr/>
          <a:lstStyle/>
          <a:p>
            <a:r>
              <a:rPr lang="en-US" dirty="0" err="1"/>
              <a:t>TimescaleDB</a:t>
            </a:r>
            <a:endParaRPr lang="en-US" dirty="0"/>
          </a:p>
        </p:txBody>
      </p:sp>
      <p:sp>
        <p:nvSpPr>
          <p:cNvPr id="7" name="Text Placeholder 6">
            <a:extLst>
              <a:ext uri="{FF2B5EF4-FFF2-40B4-BE49-F238E27FC236}">
                <a16:creationId xmlns:a16="http://schemas.microsoft.com/office/drawing/2014/main" id="{F7D6F7AC-78A3-DB2C-84B7-D0464309ABA6}"/>
              </a:ext>
            </a:extLst>
          </p:cNvPr>
          <p:cNvSpPr>
            <a:spLocks noGrp="1"/>
          </p:cNvSpPr>
          <p:nvPr>
            <p:ph type="body" sz="quarter" idx="14"/>
          </p:nvPr>
        </p:nvSpPr>
        <p:spPr/>
        <p:txBody>
          <a:bodyPr>
            <a:normAutofit/>
          </a:bodyPr>
          <a:lstStyle/>
          <a:p>
            <a:r>
              <a:rPr lang="en-US" dirty="0" err="1"/>
              <a:t>Citus</a:t>
            </a:r>
            <a:endParaRPr lang="en-US" dirty="0"/>
          </a:p>
        </p:txBody>
      </p:sp>
      <p:sp>
        <p:nvSpPr>
          <p:cNvPr id="8" name="Text Placeholder 7">
            <a:extLst>
              <a:ext uri="{FF2B5EF4-FFF2-40B4-BE49-F238E27FC236}">
                <a16:creationId xmlns:a16="http://schemas.microsoft.com/office/drawing/2014/main" id="{706BC75A-6FC4-AD8D-0495-560701F9784D}"/>
              </a:ext>
            </a:extLst>
          </p:cNvPr>
          <p:cNvSpPr>
            <a:spLocks noGrp="1"/>
          </p:cNvSpPr>
          <p:nvPr>
            <p:ph type="body" sz="quarter" idx="15"/>
          </p:nvPr>
        </p:nvSpPr>
        <p:spPr/>
        <p:txBody>
          <a:bodyPr/>
          <a:lstStyle/>
          <a:p>
            <a:r>
              <a:rPr lang="en-US" dirty="0" err="1"/>
              <a:t>PostGIS</a:t>
            </a:r>
            <a:endParaRPr lang="en-US" dirty="0"/>
          </a:p>
        </p:txBody>
      </p:sp>
      <p:pic>
        <p:nvPicPr>
          <p:cNvPr id="1026" name="Picture 2" descr="Timescale - Crunchbase Company Profile &amp; Funding">
            <a:extLst>
              <a:ext uri="{FF2B5EF4-FFF2-40B4-BE49-F238E27FC236}">
                <a16:creationId xmlns:a16="http://schemas.microsoft.com/office/drawing/2014/main" id="{603E237A-09B0-C92D-299F-F67264BDA2C3}"/>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11043" t="-31052" r="-11043" b="-31052"/>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tus Data - Verify.Wiki - Verified Encyclopedia">
            <a:extLst>
              <a:ext uri="{FF2B5EF4-FFF2-40B4-BE49-F238E27FC236}">
                <a16:creationId xmlns:a16="http://schemas.microsoft.com/office/drawing/2014/main" id="{0CDE9F19-8A0B-5817-19F3-55BBC4775597}"/>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998" t="-40040" r="1998" b="-40040"/>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stGIS - Wikipedia">
            <a:extLst>
              <a:ext uri="{FF2B5EF4-FFF2-40B4-BE49-F238E27FC236}">
                <a16:creationId xmlns:a16="http://schemas.microsoft.com/office/drawing/2014/main" id="{F51C902A-796C-D754-EA22-A34F5FE57982}"/>
              </a:ext>
            </a:extLst>
          </p:cNvPr>
          <p:cNvPicPr>
            <a:picLocks noGrp="1" noChangeAspect="1" noChangeArrowheads="1"/>
          </p:cNvPicPr>
          <p:nvPr>
            <p:ph type="pic" sz="quarter" idx="12"/>
          </p:nvPr>
        </p:nvPicPr>
        <p:blipFill rotWithShape="1">
          <a:blip r:embed="rId4">
            <a:extLst>
              <a:ext uri="{28A0092B-C50C-407E-A947-70E740481C1C}">
                <a14:useLocalDpi xmlns:a14="http://schemas.microsoft.com/office/drawing/2010/main" val="0"/>
              </a:ext>
            </a:extLst>
          </a:blip>
          <a:srcRect l="-6990" t="-25670" r="-6990" b="-25670"/>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37127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AD39-5D8C-E30B-259A-DE4AE3C1EE89}"/>
              </a:ext>
            </a:extLst>
          </p:cNvPr>
          <p:cNvSpPr>
            <a:spLocks noGrp="1"/>
          </p:cNvSpPr>
          <p:nvPr>
            <p:ph type="title"/>
          </p:nvPr>
        </p:nvSpPr>
        <p:spPr/>
        <p:txBody>
          <a:bodyPr/>
          <a:lstStyle/>
          <a:p>
            <a:r>
              <a:rPr lang="en-US" dirty="0"/>
              <a:t>What are extensions?</a:t>
            </a:r>
          </a:p>
        </p:txBody>
      </p:sp>
      <p:sp>
        <p:nvSpPr>
          <p:cNvPr id="3" name="Content Placeholder 2">
            <a:extLst>
              <a:ext uri="{FF2B5EF4-FFF2-40B4-BE49-F238E27FC236}">
                <a16:creationId xmlns:a16="http://schemas.microsoft.com/office/drawing/2014/main" id="{8148A8AD-55E4-D8E1-0210-CD55CEE703E0}"/>
              </a:ext>
            </a:extLst>
          </p:cNvPr>
          <p:cNvSpPr>
            <a:spLocks noGrp="1"/>
          </p:cNvSpPr>
          <p:nvPr>
            <p:ph idx="1"/>
          </p:nvPr>
        </p:nvSpPr>
        <p:spPr/>
        <p:txBody>
          <a:bodyPr>
            <a:normAutofit fontScale="92500" lnSpcReduction="10000"/>
          </a:bodyPr>
          <a:lstStyle/>
          <a:p>
            <a:r>
              <a:rPr lang="en-US" dirty="0">
                <a:latin typeface="+mn-lt"/>
                <a:cs typeface="Roboto Regular" panose="020B0604020202020204" charset="0"/>
              </a:rPr>
              <a:t>Extensions must be installed </a:t>
            </a:r>
            <a:r>
              <a:rPr lang="en-US" b="1" dirty="0">
                <a:latin typeface="+mn-lt"/>
                <a:cs typeface="Roboto Regular" panose="020B0604020202020204" charset="0"/>
              </a:rPr>
              <a:t>per-database</a:t>
            </a:r>
          </a:p>
          <a:p>
            <a:pPr lvl="1"/>
            <a:r>
              <a:rPr lang="en-US" dirty="0">
                <a:latin typeface="+mn-lt"/>
                <a:cs typeface="Roboto Regular" panose="020B0604020202020204" charset="0"/>
              </a:rPr>
              <a:t>There are no "server-level" extensions</a:t>
            </a:r>
          </a:p>
          <a:p>
            <a:r>
              <a:rPr lang="en-US" dirty="0">
                <a:latin typeface="+mn-lt"/>
                <a:cs typeface="Roboto Regular" panose="020B0604020202020204" charset="0"/>
              </a:rPr>
              <a:t>PostgreSQL ships with '</a:t>
            </a:r>
            <a:r>
              <a:rPr lang="en-US" dirty="0" err="1">
                <a:latin typeface="+mn-lt"/>
                <a:cs typeface="Roboto Regular" panose="020B0604020202020204" charset="0"/>
              </a:rPr>
              <a:t>contrib</a:t>
            </a:r>
            <a:r>
              <a:rPr lang="en-US" dirty="0">
                <a:latin typeface="+mn-lt"/>
                <a:cs typeface="Roboto Regular" panose="020B0604020202020204" charset="0"/>
              </a:rPr>
              <a:t>' extensions</a:t>
            </a:r>
          </a:p>
          <a:p>
            <a:r>
              <a:rPr lang="en-US" dirty="0">
                <a:latin typeface="+mn-lt"/>
                <a:cs typeface="Roboto Regular" panose="020B0604020202020204" charset="0"/>
              </a:rPr>
              <a:t>Others must be installed on the server</a:t>
            </a:r>
          </a:p>
          <a:p>
            <a:pPr lvl="1"/>
            <a:r>
              <a:rPr lang="en-US" dirty="0">
                <a:latin typeface="+mn-lt"/>
                <a:cs typeface="Roboto Regular" panose="020B0604020202020204" charset="0"/>
              </a:rPr>
              <a:t>Manually (source, RPM/YUM packages)</a:t>
            </a:r>
          </a:p>
          <a:p>
            <a:pPr lvl="1"/>
            <a:r>
              <a:rPr lang="en-US" dirty="0">
                <a:latin typeface="+mn-lt"/>
                <a:cs typeface="Roboto Regular" panose="020B0604020202020204" charset="0"/>
              </a:rPr>
              <a:t>PostgreSQL Extension Network (PGXN)</a:t>
            </a:r>
          </a:p>
          <a:p>
            <a:r>
              <a:rPr lang="en-US" dirty="0">
                <a:latin typeface="+mn-lt"/>
                <a:cs typeface="Roboto Regular" panose="020B0604020202020204" charset="0"/>
              </a:rPr>
              <a:t>Trusted vs. Untrusted</a:t>
            </a:r>
          </a:p>
        </p:txBody>
      </p:sp>
    </p:spTree>
    <p:extLst>
      <p:ext uri="{BB962C8B-B14F-4D97-AF65-F5344CB8AC3E}">
        <p14:creationId xmlns:p14="http://schemas.microsoft.com/office/powerpoint/2010/main" val="30561611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584CAF-258B-498E-A224-41C4335AB87A}"/>
              </a:ext>
            </a:extLst>
          </p:cNvPr>
          <p:cNvSpPr>
            <a:spLocks noGrp="1"/>
          </p:cNvSpPr>
          <p:nvPr>
            <p:ph idx="1"/>
          </p:nvPr>
        </p:nvSpPr>
        <p:spPr>
          <a:xfrm>
            <a:off x="1477362" y="1437904"/>
            <a:ext cx="9237275" cy="4336869"/>
          </a:xfrm>
        </p:spPr>
        <p:txBody>
          <a:bodyPr vert="horz" lIns="91440" tIns="45720" rIns="91440" bIns="45720" rtlCol="0" anchor="t">
            <a:normAutofit fontScale="85000" lnSpcReduction="20000"/>
          </a:bodyPr>
          <a:lstStyle/>
          <a:p>
            <a:pPr marL="0" indent="0">
              <a:buNone/>
            </a:pPr>
            <a:r>
              <a:rPr lang="en-US">
                <a:latin typeface="gatebase Medium" panose="00000500000000000000" pitchFamily="50" charset="0"/>
              </a:rPr>
              <a:t>See available extensions</a:t>
            </a:r>
          </a:p>
          <a:p>
            <a:pPr marL="0" indent="0">
              <a:buNone/>
            </a:pPr>
            <a:endParaRPr lang="en-US">
              <a:latin typeface="gatebase Medium" panose="00000500000000000000" pitchFamily="50" charset="0"/>
            </a:endParaRPr>
          </a:p>
          <a:p>
            <a:pPr marL="0" indent="0">
              <a:buNone/>
            </a:pPr>
            <a:r>
              <a:rPr lang="en-US">
                <a:latin typeface="gatebase Medium" panose="00000500000000000000" pitchFamily="50" charset="0"/>
              </a:rPr>
              <a:t>Install</a:t>
            </a:r>
          </a:p>
          <a:p>
            <a:pPr marL="0" indent="0">
              <a:buNone/>
            </a:pPr>
            <a:endParaRPr lang="en-US">
              <a:latin typeface="gatebase Medium" panose="00000500000000000000" pitchFamily="50" charset="0"/>
            </a:endParaRPr>
          </a:p>
          <a:p>
            <a:pPr marL="0" indent="0">
              <a:buNone/>
            </a:pPr>
            <a:r>
              <a:rPr lang="en-US">
                <a:latin typeface="gatebase Medium" panose="00000500000000000000" pitchFamily="50" charset="0"/>
              </a:rPr>
              <a:t>Update</a:t>
            </a:r>
          </a:p>
          <a:p>
            <a:pPr marL="0" indent="0">
              <a:buNone/>
            </a:pPr>
            <a:endParaRPr lang="en-US">
              <a:latin typeface="gatebase Medium" panose="00000500000000000000" pitchFamily="50" charset="0"/>
            </a:endParaRPr>
          </a:p>
          <a:p>
            <a:pPr marL="0" indent="0">
              <a:buNone/>
            </a:pPr>
            <a:r>
              <a:rPr lang="en-US">
                <a:latin typeface="gatebase Medium" panose="00000500000000000000" pitchFamily="50" charset="0"/>
              </a:rPr>
              <a:t>Uninstall</a:t>
            </a:r>
          </a:p>
        </p:txBody>
      </p:sp>
      <p:sp>
        <p:nvSpPr>
          <p:cNvPr id="2" name="Title 1">
            <a:extLst>
              <a:ext uri="{FF2B5EF4-FFF2-40B4-BE49-F238E27FC236}">
                <a16:creationId xmlns:a16="http://schemas.microsoft.com/office/drawing/2014/main" id="{F3744163-8875-4B54-973E-B76A879CB2D1}"/>
              </a:ext>
            </a:extLst>
          </p:cNvPr>
          <p:cNvSpPr>
            <a:spLocks noGrp="1"/>
          </p:cNvSpPr>
          <p:nvPr>
            <p:ph type="title"/>
          </p:nvPr>
        </p:nvSpPr>
        <p:spPr/>
        <p:txBody>
          <a:bodyPr/>
          <a:lstStyle/>
          <a:p>
            <a:r>
              <a:rPr lang="en-US"/>
              <a:t>Extensions</a:t>
            </a:r>
          </a:p>
        </p:txBody>
      </p:sp>
      <p:sp>
        <p:nvSpPr>
          <p:cNvPr id="4" name="TextBox 3">
            <a:extLst>
              <a:ext uri="{FF2B5EF4-FFF2-40B4-BE49-F238E27FC236}">
                <a16:creationId xmlns:a16="http://schemas.microsoft.com/office/drawing/2014/main" id="{BC3F7ECE-663D-40E2-9162-7EE93594C2A2}"/>
              </a:ext>
            </a:extLst>
          </p:cNvPr>
          <p:cNvSpPr txBox="1"/>
          <p:nvPr/>
        </p:nvSpPr>
        <p:spPr>
          <a:xfrm>
            <a:off x="1477362" y="2008614"/>
            <a:ext cx="7905750" cy="369332"/>
          </a:xfrm>
          <a:prstGeom prst="rect">
            <a:avLst/>
          </a:prstGeom>
          <a:solidFill>
            <a:schemeClr val="tx1">
              <a:lumMod val="75000"/>
            </a:schemeClr>
          </a:solidFill>
          <a:ln w="28575">
            <a:solidFill>
              <a:schemeClr val="bg1">
                <a:lumMod val="9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Source Sans Pro" panose="020B0503030403020204" pitchFamily="34" charset="0"/>
                <a:ea typeface="Menlo" panose="020B0609030804020204" pitchFamily="49" charset="0"/>
                <a:cs typeface="Menlo" panose="020B0609030804020204" pitchFamily="49" charset="0"/>
              </a:rPr>
              <a:t>SELECT * FROM </a:t>
            </a:r>
            <a:r>
              <a:rPr lang="en-US" err="1">
                <a:solidFill>
                  <a:schemeClr val="bg1"/>
                </a:solidFill>
                <a:latin typeface="Source Sans Pro" panose="020B0503030403020204" pitchFamily="34" charset="0"/>
                <a:ea typeface="Menlo" panose="020B0609030804020204" pitchFamily="49" charset="0"/>
                <a:cs typeface="Menlo" panose="020B0609030804020204" pitchFamily="49" charset="0"/>
              </a:rPr>
              <a:t>pg_available_extensions</a:t>
            </a:r>
            <a:r>
              <a:rPr lang="en-US">
                <a:solidFill>
                  <a:schemeClr val="bg1"/>
                </a:solidFill>
                <a:latin typeface="Source Sans Pro" panose="020B0503030403020204" pitchFamily="34" charset="0"/>
                <a:ea typeface="Menlo" panose="020B0609030804020204" pitchFamily="49" charset="0"/>
                <a:cs typeface="Menlo" panose="020B0609030804020204" pitchFamily="49" charset="0"/>
              </a:rPr>
              <a:t> ORDER BY name;</a:t>
            </a:r>
          </a:p>
        </p:txBody>
      </p:sp>
      <p:sp>
        <p:nvSpPr>
          <p:cNvPr id="5" name="TextBox 4">
            <a:extLst>
              <a:ext uri="{FF2B5EF4-FFF2-40B4-BE49-F238E27FC236}">
                <a16:creationId xmlns:a16="http://schemas.microsoft.com/office/drawing/2014/main" id="{ED9ED84E-C009-47DE-A58E-2409737BB223}"/>
              </a:ext>
            </a:extLst>
          </p:cNvPr>
          <p:cNvSpPr txBox="1"/>
          <p:nvPr/>
        </p:nvSpPr>
        <p:spPr>
          <a:xfrm>
            <a:off x="1477362" y="3237007"/>
            <a:ext cx="7905750" cy="369332"/>
          </a:xfrm>
          <a:prstGeom prst="rect">
            <a:avLst/>
          </a:prstGeom>
          <a:solidFill>
            <a:schemeClr val="tx1">
              <a:lumMod val="75000"/>
            </a:schemeClr>
          </a:solidFill>
          <a:ln w="28575">
            <a:solidFill>
              <a:schemeClr val="bg1">
                <a:lumMod val="9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Source Sans Pro" panose="020B0503030403020204" pitchFamily="34" charset="0"/>
                <a:ea typeface="Menlo" panose="020B0609030804020204" pitchFamily="49" charset="0"/>
                <a:cs typeface="Menlo" panose="020B0609030804020204" pitchFamily="49" charset="0"/>
              </a:rPr>
              <a:t>CREATE</a:t>
            </a:r>
            <a:r>
              <a:rPr lang="en-US" dirty="0">
                <a:solidFill>
                  <a:schemeClr val="bg1"/>
                </a:solidFill>
                <a:latin typeface="Courier New"/>
                <a:cs typeface="Courier New"/>
              </a:rPr>
              <a:t> </a:t>
            </a:r>
            <a:r>
              <a:rPr lang="en-US" dirty="0">
                <a:solidFill>
                  <a:schemeClr val="bg1"/>
                </a:solidFill>
                <a:latin typeface="Source Sans Pro" panose="020B0503030403020204" pitchFamily="34" charset="0"/>
                <a:ea typeface="Menlo" panose="020B0609030804020204" pitchFamily="49" charset="0"/>
                <a:cs typeface="Menlo" panose="020B0609030804020204" pitchFamily="49" charset="0"/>
              </a:rPr>
              <a:t>EXTENSION</a:t>
            </a:r>
            <a:r>
              <a:rPr lang="en-US" dirty="0">
                <a:solidFill>
                  <a:schemeClr val="bg1"/>
                </a:solidFill>
                <a:latin typeface="Courier New"/>
                <a:cs typeface="Courier New"/>
              </a:rPr>
              <a:t> </a:t>
            </a:r>
            <a:r>
              <a:rPr lang="en-US" dirty="0" err="1">
                <a:solidFill>
                  <a:schemeClr val="bg1"/>
                </a:solidFill>
                <a:latin typeface="Source Sans Pro" panose="020B0503030403020204" pitchFamily="34" charset="0"/>
                <a:cs typeface="Courier New"/>
              </a:rPr>
              <a:t>pg_stat_statements</a:t>
            </a:r>
            <a:r>
              <a:rPr lang="en-US" dirty="0">
                <a:solidFill>
                  <a:schemeClr val="bg1"/>
                </a:solidFill>
                <a:latin typeface="Courier New"/>
                <a:cs typeface="Courier New"/>
              </a:rPr>
              <a:t>;</a:t>
            </a:r>
            <a:endParaRPr lang="en-US" dirty="0">
              <a:solidFill>
                <a:schemeClr val="bg1"/>
              </a:solidFill>
            </a:endParaRPr>
          </a:p>
        </p:txBody>
      </p:sp>
      <p:sp>
        <p:nvSpPr>
          <p:cNvPr id="6" name="TextBox 5">
            <a:extLst>
              <a:ext uri="{FF2B5EF4-FFF2-40B4-BE49-F238E27FC236}">
                <a16:creationId xmlns:a16="http://schemas.microsoft.com/office/drawing/2014/main" id="{4823EA9D-FB2E-40D3-B991-C427AEA628F0}"/>
              </a:ext>
            </a:extLst>
          </p:cNvPr>
          <p:cNvSpPr txBox="1"/>
          <p:nvPr/>
        </p:nvSpPr>
        <p:spPr>
          <a:xfrm>
            <a:off x="1477362" y="4494452"/>
            <a:ext cx="7905750" cy="369332"/>
          </a:xfrm>
          <a:prstGeom prst="rect">
            <a:avLst/>
          </a:prstGeom>
          <a:solidFill>
            <a:schemeClr val="tx1">
              <a:lumMod val="75000"/>
            </a:schemeClr>
          </a:solidFill>
          <a:ln w="28575">
            <a:solidFill>
              <a:schemeClr val="bg1">
                <a:lumMod val="9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Source Sans Pro" panose="020B0503030403020204" pitchFamily="34" charset="0"/>
                <a:ea typeface="Menlo" panose="020B0609030804020204" pitchFamily="49" charset="0"/>
                <a:cs typeface="Menlo" panose="020B0609030804020204" pitchFamily="49" charset="0"/>
              </a:rPr>
              <a:t>ALTER</a:t>
            </a:r>
            <a:r>
              <a:rPr lang="en-US" dirty="0">
                <a:solidFill>
                  <a:schemeClr val="bg1"/>
                </a:solidFill>
                <a:latin typeface="Courier New"/>
                <a:cs typeface="Courier New"/>
              </a:rPr>
              <a:t> </a:t>
            </a:r>
            <a:r>
              <a:rPr lang="en-US" dirty="0">
                <a:solidFill>
                  <a:schemeClr val="bg1"/>
                </a:solidFill>
                <a:latin typeface="Source Sans Pro" panose="020B0503030403020204" pitchFamily="34" charset="0"/>
                <a:ea typeface="Menlo" panose="020B0609030804020204" pitchFamily="49" charset="0"/>
                <a:cs typeface="Menlo" panose="020B0609030804020204" pitchFamily="49" charset="0"/>
              </a:rPr>
              <a:t>EXTENSION</a:t>
            </a:r>
            <a:r>
              <a:rPr lang="en-US" dirty="0">
                <a:solidFill>
                  <a:schemeClr val="bg1"/>
                </a:solidFill>
                <a:latin typeface="Courier New"/>
                <a:cs typeface="Courier New"/>
              </a:rPr>
              <a:t> </a:t>
            </a:r>
            <a:r>
              <a:rPr lang="en-US" dirty="0" err="1">
                <a:solidFill>
                  <a:schemeClr val="bg1"/>
                </a:solidFill>
                <a:latin typeface="Source Sans Pro" panose="020B0503030403020204" pitchFamily="34" charset="0"/>
                <a:ea typeface="Menlo" panose="020B0609030804020204" pitchFamily="49" charset="0"/>
                <a:cs typeface="Menlo" panose="020B0609030804020204" pitchFamily="49" charset="0"/>
              </a:rPr>
              <a:t>pg_stat_statements</a:t>
            </a:r>
            <a:r>
              <a:rPr lang="en-US" dirty="0">
                <a:solidFill>
                  <a:schemeClr val="bg1"/>
                </a:solidFill>
                <a:latin typeface="Courier New"/>
                <a:cs typeface="Courier New"/>
              </a:rPr>
              <a:t> </a:t>
            </a:r>
            <a:r>
              <a:rPr lang="en-US" dirty="0">
                <a:solidFill>
                  <a:schemeClr val="bg1"/>
                </a:solidFill>
                <a:latin typeface="Source Sans Pro" panose="020B0503030403020204" pitchFamily="34" charset="0"/>
                <a:ea typeface="Menlo" panose="020B0609030804020204" pitchFamily="49" charset="0"/>
                <a:cs typeface="Menlo" panose="020B0609030804020204" pitchFamily="49" charset="0"/>
              </a:rPr>
              <a:t>UPDATE</a:t>
            </a:r>
            <a:r>
              <a:rPr lang="en-US" dirty="0">
                <a:solidFill>
                  <a:schemeClr val="bg1"/>
                </a:solidFill>
                <a:latin typeface="Courier New"/>
                <a:cs typeface="Courier New"/>
              </a:rPr>
              <a:t>;</a:t>
            </a:r>
            <a:endParaRPr lang="en-US" dirty="0">
              <a:solidFill>
                <a:schemeClr val="bg1"/>
              </a:solidFill>
            </a:endParaRPr>
          </a:p>
        </p:txBody>
      </p:sp>
      <p:sp>
        <p:nvSpPr>
          <p:cNvPr id="7" name="TextBox 6">
            <a:extLst>
              <a:ext uri="{FF2B5EF4-FFF2-40B4-BE49-F238E27FC236}">
                <a16:creationId xmlns:a16="http://schemas.microsoft.com/office/drawing/2014/main" id="{EAD79458-48E1-4A6E-8600-71553658F042}"/>
              </a:ext>
            </a:extLst>
          </p:cNvPr>
          <p:cNvSpPr txBox="1"/>
          <p:nvPr/>
        </p:nvSpPr>
        <p:spPr>
          <a:xfrm>
            <a:off x="1477362" y="5614761"/>
            <a:ext cx="7905750" cy="369332"/>
          </a:xfrm>
          <a:prstGeom prst="rect">
            <a:avLst/>
          </a:prstGeom>
          <a:solidFill>
            <a:schemeClr val="tx1">
              <a:lumMod val="75000"/>
            </a:schemeClr>
          </a:solidFill>
          <a:ln w="28575">
            <a:solidFill>
              <a:schemeClr val="bg1">
                <a:lumMod val="9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Source Sans Pro" panose="020B0503030403020204" pitchFamily="34" charset="0"/>
                <a:ea typeface="Menlo" panose="020B0609030804020204" pitchFamily="49" charset="0"/>
                <a:cs typeface="Menlo" panose="020B0609030804020204" pitchFamily="49" charset="0"/>
              </a:rPr>
              <a:t>DROP</a:t>
            </a:r>
            <a:r>
              <a:rPr lang="en-US" dirty="0">
                <a:solidFill>
                  <a:schemeClr val="bg1"/>
                </a:solidFill>
                <a:latin typeface="Courier New"/>
                <a:cs typeface="Courier New"/>
              </a:rPr>
              <a:t> </a:t>
            </a:r>
            <a:r>
              <a:rPr lang="en-US" dirty="0">
                <a:solidFill>
                  <a:schemeClr val="bg1"/>
                </a:solidFill>
                <a:latin typeface="Source Sans Pro" panose="020B0503030403020204" pitchFamily="34" charset="0"/>
                <a:ea typeface="Menlo" panose="020B0609030804020204" pitchFamily="49" charset="0"/>
                <a:cs typeface="Menlo" panose="020B0609030804020204" pitchFamily="49" charset="0"/>
              </a:rPr>
              <a:t>EXTENSION</a:t>
            </a:r>
            <a:r>
              <a:rPr lang="en-US" dirty="0">
                <a:solidFill>
                  <a:schemeClr val="bg1"/>
                </a:solidFill>
                <a:latin typeface="Courier New"/>
                <a:cs typeface="Courier New"/>
              </a:rPr>
              <a:t> </a:t>
            </a:r>
            <a:r>
              <a:rPr lang="en-US" dirty="0" err="1">
                <a:solidFill>
                  <a:schemeClr val="bg1"/>
                </a:solidFill>
                <a:latin typeface="Source Sans Pro" panose="020B0503030403020204" pitchFamily="34" charset="0"/>
                <a:ea typeface="Menlo" panose="020B0609030804020204" pitchFamily="49" charset="0"/>
                <a:cs typeface="Menlo" panose="020B0609030804020204" pitchFamily="49" charset="0"/>
              </a:rPr>
              <a:t>pg_stat_statements</a:t>
            </a:r>
            <a:r>
              <a:rPr lang="en-US" dirty="0">
                <a:solidFill>
                  <a:schemeClr val="bg1"/>
                </a:solidFill>
                <a:latin typeface="Courier New"/>
                <a:cs typeface="Courier New"/>
              </a:rPr>
              <a:t>;</a:t>
            </a:r>
            <a:endParaRPr lang="en-US" dirty="0">
              <a:solidFill>
                <a:schemeClr val="bg1"/>
              </a:solidFill>
            </a:endParaRPr>
          </a:p>
        </p:txBody>
      </p:sp>
    </p:spTree>
    <p:extLst>
      <p:ext uri="{BB962C8B-B14F-4D97-AF65-F5344CB8AC3E}">
        <p14:creationId xmlns:p14="http://schemas.microsoft.com/office/powerpoint/2010/main" val="1404824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A94D0A-BAFF-3499-44B7-7EEFA3DEDDE5}"/>
              </a:ext>
            </a:extLst>
          </p:cNvPr>
          <p:cNvSpPr>
            <a:spLocks noGrp="1"/>
          </p:cNvSpPr>
          <p:nvPr>
            <p:ph idx="1"/>
          </p:nvPr>
        </p:nvSpPr>
        <p:spPr/>
        <p:txBody>
          <a:bodyPr/>
          <a:lstStyle/>
          <a:p>
            <a:r>
              <a:rPr lang="en-US"/>
              <a:t>Read Committed</a:t>
            </a:r>
          </a:p>
          <a:p>
            <a:r>
              <a:rPr lang="en-US"/>
              <a:t>Repeatable Read</a:t>
            </a:r>
          </a:p>
          <a:p>
            <a:r>
              <a:rPr lang="en-US"/>
              <a:t>Serializable Read</a:t>
            </a:r>
          </a:p>
          <a:p>
            <a:r>
              <a:rPr lang="en-US" b="1"/>
              <a:t>Read Uncommitted (not supported)</a:t>
            </a:r>
          </a:p>
        </p:txBody>
      </p:sp>
      <p:sp>
        <p:nvSpPr>
          <p:cNvPr id="3" name="Title 2">
            <a:extLst>
              <a:ext uri="{FF2B5EF4-FFF2-40B4-BE49-F238E27FC236}">
                <a16:creationId xmlns:a16="http://schemas.microsoft.com/office/drawing/2014/main" id="{8C60EAC8-2EBC-89FA-4EF2-74DE44BA827C}"/>
              </a:ext>
            </a:extLst>
          </p:cNvPr>
          <p:cNvSpPr>
            <a:spLocks noGrp="1"/>
          </p:cNvSpPr>
          <p:nvPr>
            <p:ph type="title"/>
          </p:nvPr>
        </p:nvSpPr>
        <p:spPr/>
        <p:txBody>
          <a:bodyPr/>
          <a:lstStyle/>
          <a:p>
            <a:r>
              <a:rPr lang="en-US"/>
              <a:t>Transaction Isolation</a:t>
            </a:r>
          </a:p>
        </p:txBody>
      </p:sp>
    </p:spTree>
    <p:extLst>
      <p:ext uri="{BB962C8B-B14F-4D97-AF65-F5344CB8AC3E}">
        <p14:creationId xmlns:p14="http://schemas.microsoft.com/office/powerpoint/2010/main" val="13856981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FC85-6FD2-E35F-C90F-1D42A12FD65F}"/>
              </a:ext>
            </a:extLst>
          </p:cNvPr>
          <p:cNvSpPr>
            <a:spLocks noGrp="1"/>
          </p:cNvSpPr>
          <p:nvPr>
            <p:ph type="ctrTitle"/>
          </p:nvPr>
        </p:nvSpPr>
        <p:spPr/>
        <p:txBody>
          <a:bodyPr/>
          <a:lstStyle/>
          <a:p>
            <a:r>
              <a:rPr lang="en-US" dirty="0"/>
              <a:t>Support varies among cloud providers</a:t>
            </a:r>
          </a:p>
        </p:txBody>
      </p:sp>
    </p:spTree>
    <p:extLst>
      <p:ext uri="{BB962C8B-B14F-4D97-AF65-F5344CB8AC3E}">
        <p14:creationId xmlns:p14="http://schemas.microsoft.com/office/powerpoint/2010/main" val="38759316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4135-64E3-9330-95BD-C9EF6B62C9FC}"/>
              </a:ext>
            </a:extLst>
          </p:cNvPr>
          <p:cNvSpPr>
            <a:spLocks noGrp="1"/>
          </p:cNvSpPr>
          <p:nvPr>
            <p:ph type="title"/>
          </p:nvPr>
        </p:nvSpPr>
        <p:spPr/>
        <p:txBody>
          <a:bodyPr>
            <a:normAutofit/>
          </a:bodyPr>
          <a:lstStyle/>
          <a:p>
            <a:r>
              <a:rPr lang="en-US" dirty="0"/>
              <a:t>10 Extensions to know about</a:t>
            </a:r>
          </a:p>
        </p:txBody>
      </p:sp>
      <p:sp>
        <p:nvSpPr>
          <p:cNvPr id="3" name="Content Placeholder 2">
            <a:extLst>
              <a:ext uri="{FF2B5EF4-FFF2-40B4-BE49-F238E27FC236}">
                <a16:creationId xmlns:a16="http://schemas.microsoft.com/office/drawing/2014/main" id="{F33CD030-655A-69F4-FAFA-7033D49456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426032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A47AC-CB97-BFB7-12E5-716406204E5D}"/>
              </a:ext>
            </a:extLst>
          </p:cNvPr>
          <p:cNvSpPr>
            <a:spLocks noGrp="1"/>
          </p:cNvSpPr>
          <p:nvPr>
            <p:ph type="title"/>
          </p:nvPr>
        </p:nvSpPr>
        <p:spPr/>
        <p:txBody>
          <a:bodyPr/>
          <a:lstStyle/>
          <a:p>
            <a:r>
              <a:rPr lang="en-US" dirty="0" err="1"/>
              <a:t>PostGIS</a:t>
            </a:r>
            <a:endParaRPr lang="en-US" dirty="0"/>
          </a:p>
        </p:txBody>
      </p:sp>
      <p:sp>
        <p:nvSpPr>
          <p:cNvPr id="3" name="Content Placeholder 2">
            <a:extLst>
              <a:ext uri="{FF2B5EF4-FFF2-40B4-BE49-F238E27FC236}">
                <a16:creationId xmlns:a16="http://schemas.microsoft.com/office/drawing/2014/main" id="{C226E495-0735-0C66-A324-BF5C521F528F}"/>
              </a:ext>
            </a:extLst>
          </p:cNvPr>
          <p:cNvSpPr>
            <a:spLocks noGrp="1"/>
          </p:cNvSpPr>
          <p:nvPr>
            <p:ph idx="1"/>
          </p:nvPr>
        </p:nvSpPr>
        <p:spPr/>
        <p:txBody>
          <a:bodyPr/>
          <a:lstStyle/>
          <a:p>
            <a:r>
              <a:rPr lang="en-US" dirty="0"/>
              <a:t>Industry-standard, open-source, geographic database</a:t>
            </a:r>
          </a:p>
          <a:p>
            <a:r>
              <a:rPr lang="en-US" dirty="0"/>
              <a:t>Adds geographic:</a:t>
            </a:r>
          </a:p>
          <a:p>
            <a:pPr lvl="1"/>
            <a:r>
              <a:rPr lang="en-US" dirty="0"/>
              <a:t>Types: point, line, polygon</a:t>
            </a:r>
          </a:p>
          <a:p>
            <a:pPr lvl="1"/>
            <a:r>
              <a:rPr lang="en-US" dirty="0"/>
              <a:t>Indexes: GIN, GIST, SPGIST, BRIN</a:t>
            </a:r>
          </a:p>
          <a:p>
            <a:pPr lvl="1"/>
            <a:r>
              <a:rPr lang="en-US" dirty="0"/>
              <a:t>Functions: hundreds of "ST_..." functions</a:t>
            </a:r>
          </a:p>
          <a:p>
            <a:endParaRPr lang="en-US" dirty="0"/>
          </a:p>
          <a:p>
            <a:endParaRPr lang="en-US" dirty="0"/>
          </a:p>
        </p:txBody>
      </p:sp>
    </p:spTree>
    <p:extLst>
      <p:ext uri="{BB962C8B-B14F-4D97-AF65-F5344CB8AC3E}">
        <p14:creationId xmlns:p14="http://schemas.microsoft.com/office/powerpoint/2010/main" val="16464402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p of United States (lower 48) with the title &quot;Geo Faker Stores - United States&quot;.  Purple dots representing fake stores are indicated across the entire country.  Copyright OpenStreetMap Contributors">
            <a:extLst>
              <a:ext uri="{FF2B5EF4-FFF2-40B4-BE49-F238E27FC236}">
                <a16:creationId xmlns:a16="http://schemas.microsoft.com/office/drawing/2014/main" id="{F8573639-1FA5-90CC-68C2-2699E7E5E0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3054" y="616340"/>
            <a:ext cx="8385892" cy="562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9099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EEDA-16BC-DE52-0636-372BD4A5A741}"/>
              </a:ext>
            </a:extLst>
          </p:cNvPr>
          <p:cNvSpPr>
            <a:spLocks noGrp="1"/>
          </p:cNvSpPr>
          <p:nvPr>
            <p:ph type="title"/>
          </p:nvPr>
        </p:nvSpPr>
        <p:spPr/>
        <p:txBody>
          <a:bodyPr/>
          <a:lstStyle/>
          <a:p>
            <a:r>
              <a:rPr lang="en-US" dirty="0" err="1"/>
              <a:t>postgres_fdw</a:t>
            </a:r>
            <a:endParaRPr lang="en-US" dirty="0"/>
          </a:p>
        </p:txBody>
      </p:sp>
      <p:sp>
        <p:nvSpPr>
          <p:cNvPr id="3" name="Content Placeholder 2">
            <a:extLst>
              <a:ext uri="{FF2B5EF4-FFF2-40B4-BE49-F238E27FC236}">
                <a16:creationId xmlns:a16="http://schemas.microsoft.com/office/drawing/2014/main" id="{28F141E7-2F60-90E2-8E13-4DCE900E2543}"/>
              </a:ext>
            </a:extLst>
          </p:cNvPr>
          <p:cNvSpPr>
            <a:spLocks noGrp="1"/>
          </p:cNvSpPr>
          <p:nvPr>
            <p:ph idx="1"/>
          </p:nvPr>
        </p:nvSpPr>
        <p:spPr/>
        <p:txBody>
          <a:bodyPr>
            <a:normAutofit/>
          </a:bodyPr>
          <a:lstStyle/>
          <a:p>
            <a:r>
              <a:rPr lang="en-US" dirty="0"/>
              <a:t>Foreign Data Wrapper (FDW) is a standards-compliant connection infrastructure</a:t>
            </a:r>
          </a:p>
          <a:p>
            <a:r>
              <a:rPr lang="en-US" dirty="0"/>
              <a:t>Initiates a connection to an external PostgreSQL database</a:t>
            </a:r>
          </a:p>
          <a:p>
            <a:r>
              <a:rPr lang="en-US" dirty="0"/>
              <a:t>Necessary for cross-database </a:t>
            </a:r>
            <a:r>
              <a:rPr lang="en-US" i="1" dirty="0"/>
              <a:t>and</a:t>
            </a:r>
            <a:r>
              <a:rPr lang="en-US" dirty="0"/>
              <a:t> cross-instance queries</a:t>
            </a:r>
          </a:p>
          <a:p>
            <a:pPr lvl="1"/>
            <a:r>
              <a:rPr lang="en-US" dirty="0"/>
              <a:t>There is no fully-qualified notation to access other databases</a:t>
            </a:r>
          </a:p>
        </p:txBody>
      </p:sp>
      <p:grpSp>
        <p:nvGrpSpPr>
          <p:cNvPr id="6" name="Group 5">
            <a:extLst>
              <a:ext uri="{FF2B5EF4-FFF2-40B4-BE49-F238E27FC236}">
                <a16:creationId xmlns:a16="http://schemas.microsoft.com/office/drawing/2014/main" id="{F5812119-AB72-9434-6D36-E6E281B13408}"/>
              </a:ext>
            </a:extLst>
          </p:cNvPr>
          <p:cNvGrpSpPr/>
          <p:nvPr/>
        </p:nvGrpSpPr>
        <p:grpSpPr>
          <a:xfrm>
            <a:off x="10524170" y="443279"/>
            <a:ext cx="930411" cy="876585"/>
            <a:chOff x="9747421" y="288778"/>
            <a:chExt cx="930411" cy="876585"/>
          </a:xfrm>
        </p:grpSpPr>
        <p:pic>
          <p:nvPicPr>
            <p:cNvPr id="4" name="Picture 4" descr="Icon&#10;&#10;Description automatically generated">
              <a:extLst>
                <a:ext uri="{FF2B5EF4-FFF2-40B4-BE49-F238E27FC236}">
                  <a16:creationId xmlns:a16="http://schemas.microsoft.com/office/drawing/2014/main" id="{32B91ACA-D137-4F9C-04BD-A1AD644D06F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92523" y="288778"/>
              <a:ext cx="508228" cy="524606"/>
            </a:xfrm>
            <a:prstGeom prst="rect">
              <a:avLst/>
            </a:prstGeom>
          </p:spPr>
        </p:pic>
        <p:sp>
          <p:nvSpPr>
            <p:cNvPr id="5" name="TextBox 4">
              <a:extLst>
                <a:ext uri="{FF2B5EF4-FFF2-40B4-BE49-F238E27FC236}">
                  <a16:creationId xmlns:a16="http://schemas.microsoft.com/office/drawing/2014/main" id="{1CEEE588-EDF9-6B0F-EC83-62738C29B770}"/>
                </a:ext>
              </a:extLst>
            </p:cNvPr>
            <p:cNvSpPr txBox="1"/>
            <p:nvPr/>
          </p:nvSpPr>
          <p:spPr>
            <a:xfrm flipH="1">
              <a:off x="9747421" y="796031"/>
              <a:ext cx="930411" cy="369332"/>
            </a:xfrm>
            <a:prstGeom prst="rect">
              <a:avLst/>
            </a:prstGeom>
            <a:noFill/>
          </p:spPr>
          <p:txBody>
            <a:bodyPr wrap="square" rtlCol="0">
              <a:spAutoFit/>
            </a:bodyPr>
            <a:lstStyle/>
            <a:p>
              <a:pPr algn="l"/>
              <a:r>
                <a:rPr lang="en-US" i="0" dirty="0" err="1">
                  <a:latin typeface="Roboto" panose="02000000000000000000" pitchFamily="2" charset="0"/>
                  <a:ea typeface="Roboto" panose="02000000000000000000" pitchFamily="2" charset="0"/>
                </a:rPr>
                <a:t>contrib</a:t>
              </a:r>
              <a:endParaRPr lang="en-US" i="0" dirty="0">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39261482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EEDA-16BC-DE52-0636-372BD4A5A741}"/>
              </a:ext>
            </a:extLst>
          </p:cNvPr>
          <p:cNvSpPr>
            <a:spLocks noGrp="1"/>
          </p:cNvSpPr>
          <p:nvPr>
            <p:ph type="title"/>
          </p:nvPr>
        </p:nvSpPr>
        <p:spPr/>
        <p:txBody>
          <a:bodyPr/>
          <a:lstStyle/>
          <a:p>
            <a:r>
              <a:rPr lang="en-US" dirty="0" err="1"/>
              <a:t>pg_stat_statements</a:t>
            </a:r>
            <a:endParaRPr lang="en-US" dirty="0"/>
          </a:p>
        </p:txBody>
      </p:sp>
      <p:sp>
        <p:nvSpPr>
          <p:cNvPr id="3" name="Content Placeholder 2">
            <a:extLst>
              <a:ext uri="{FF2B5EF4-FFF2-40B4-BE49-F238E27FC236}">
                <a16:creationId xmlns:a16="http://schemas.microsoft.com/office/drawing/2014/main" id="{28F141E7-2F60-90E2-8E13-4DCE900E2543}"/>
              </a:ext>
            </a:extLst>
          </p:cNvPr>
          <p:cNvSpPr>
            <a:spLocks noGrp="1"/>
          </p:cNvSpPr>
          <p:nvPr>
            <p:ph idx="1"/>
          </p:nvPr>
        </p:nvSpPr>
        <p:spPr/>
        <p:txBody>
          <a:bodyPr>
            <a:normAutofit fontScale="92500" lnSpcReduction="20000"/>
          </a:bodyPr>
          <a:lstStyle/>
          <a:p>
            <a:r>
              <a:rPr lang="en-US" dirty="0"/>
              <a:t>One of many statistics views within PostgreSQL</a:t>
            </a:r>
          </a:p>
          <a:p>
            <a:r>
              <a:rPr lang="en-US" dirty="0"/>
              <a:t>Data is stored by PostgreSQL, view provides access to the data</a:t>
            </a:r>
          </a:p>
          <a:p>
            <a:r>
              <a:rPr lang="en-US" dirty="0"/>
              <a:t>Matches counts for parameterized versions of queries</a:t>
            </a:r>
          </a:p>
          <a:p>
            <a:r>
              <a:rPr lang="en-US" dirty="0"/>
              <a:t>Cumulative only, requiring tooling to store snapshots over time</a:t>
            </a:r>
          </a:p>
          <a:p>
            <a:r>
              <a:rPr lang="en-US" dirty="0"/>
              <a:t>Installed by default on all major cloud providers</a:t>
            </a:r>
          </a:p>
        </p:txBody>
      </p:sp>
      <p:grpSp>
        <p:nvGrpSpPr>
          <p:cNvPr id="5" name="Group 4">
            <a:extLst>
              <a:ext uri="{FF2B5EF4-FFF2-40B4-BE49-F238E27FC236}">
                <a16:creationId xmlns:a16="http://schemas.microsoft.com/office/drawing/2014/main" id="{6B585BC6-4F32-A37F-26FE-9345EFD26471}"/>
              </a:ext>
            </a:extLst>
          </p:cNvPr>
          <p:cNvGrpSpPr/>
          <p:nvPr/>
        </p:nvGrpSpPr>
        <p:grpSpPr>
          <a:xfrm>
            <a:off x="10524170" y="443279"/>
            <a:ext cx="930411" cy="876585"/>
            <a:chOff x="9747421" y="288778"/>
            <a:chExt cx="930411" cy="876585"/>
          </a:xfrm>
        </p:grpSpPr>
        <p:pic>
          <p:nvPicPr>
            <p:cNvPr id="6" name="Picture 4" descr="Icon&#10;&#10;Description automatically generated">
              <a:extLst>
                <a:ext uri="{FF2B5EF4-FFF2-40B4-BE49-F238E27FC236}">
                  <a16:creationId xmlns:a16="http://schemas.microsoft.com/office/drawing/2014/main" id="{10FDD676-2580-2CC7-E4EA-70A8755FF96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92523" y="288778"/>
              <a:ext cx="508228" cy="524606"/>
            </a:xfrm>
            <a:prstGeom prst="rect">
              <a:avLst/>
            </a:prstGeom>
          </p:spPr>
        </p:pic>
        <p:sp>
          <p:nvSpPr>
            <p:cNvPr id="7" name="TextBox 6">
              <a:extLst>
                <a:ext uri="{FF2B5EF4-FFF2-40B4-BE49-F238E27FC236}">
                  <a16:creationId xmlns:a16="http://schemas.microsoft.com/office/drawing/2014/main" id="{D01C05A4-13BA-06B8-C0DC-D9206AAA5EC2}"/>
                </a:ext>
              </a:extLst>
            </p:cNvPr>
            <p:cNvSpPr txBox="1"/>
            <p:nvPr/>
          </p:nvSpPr>
          <p:spPr>
            <a:xfrm flipH="1">
              <a:off x="9747421" y="796031"/>
              <a:ext cx="930411" cy="369332"/>
            </a:xfrm>
            <a:prstGeom prst="rect">
              <a:avLst/>
            </a:prstGeom>
            <a:noFill/>
          </p:spPr>
          <p:txBody>
            <a:bodyPr wrap="square" rtlCol="0">
              <a:spAutoFit/>
            </a:bodyPr>
            <a:lstStyle/>
            <a:p>
              <a:pPr algn="l"/>
              <a:r>
                <a:rPr lang="en-US" i="0" dirty="0" err="1">
                  <a:latin typeface="Roboto" panose="02000000000000000000" pitchFamily="2" charset="0"/>
                  <a:ea typeface="Roboto" panose="02000000000000000000" pitchFamily="2" charset="0"/>
                </a:rPr>
                <a:t>contrib</a:t>
              </a:r>
              <a:endParaRPr lang="en-US" i="0" dirty="0">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60255630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1A6F2-1EBA-20EA-8787-CE1D572D4130}"/>
              </a:ext>
            </a:extLst>
          </p:cNvPr>
          <p:cNvSpPr>
            <a:spLocks noGrp="1"/>
          </p:cNvSpPr>
          <p:nvPr>
            <p:ph type="title"/>
          </p:nvPr>
        </p:nvSpPr>
        <p:spPr>
          <a:xfrm>
            <a:off x="584200" y="365125"/>
            <a:ext cx="10020300" cy="1325563"/>
          </a:xfrm>
        </p:spPr>
        <p:txBody>
          <a:bodyPr wrap="square" anchor="ctr">
            <a:normAutofit/>
          </a:bodyPr>
          <a:lstStyle/>
          <a:p>
            <a:r>
              <a:rPr lang="en-US"/>
              <a:t>Redgate </a:t>
            </a:r>
            <a:r>
              <a:rPr lang="en-US" dirty="0"/>
              <a:t>Monitor</a:t>
            </a:r>
          </a:p>
        </p:txBody>
      </p:sp>
      <p:pic>
        <p:nvPicPr>
          <p:cNvPr id="10" name="Picture 9">
            <a:extLst>
              <a:ext uri="{FF2B5EF4-FFF2-40B4-BE49-F238E27FC236}">
                <a16:creationId xmlns:a16="http://schemas.microsoft.com/office/drawing/2014/main" id="{224935A2-B9EB-B9A9-4E49-3E3AB69240FF}"/>
              </a:ext>
            </a:extLst>
          </p:cNvPr>
          <p:cNvPicPr>
            <a:picLocks noChangeAspect="1"/>
          </p:cNvPicPr>
          <p:nvPr/>
        </p:nvPicPr>
        <p:blipFill>
          <a:blip r:embed="rId2"/>
          <a:stretch>
            <a:fillRect/>
          </a:stretch>
        </p:blipFill>
        <p:spPr>
          <a:xfrm>
            <a:off x="1756238" y="1825625"/>
            <a:ext cx="8171524" cy="4351338"/>
          </a:xfrm>
          <a:prstGeom prst="rect">
            <a:avLst/>
          </a:prstGeom>
          <a:noFill/>
        </p:spPr>
      </p:pic>
    </p:spTree>
    <p:extLst>
      <p:ext uri="{BB962C8B-B14F-4D97-AF65-F5344CB8AC3E}">
        <p14:creationId xmlns:p14="http://schemas.microsoft.com/office/powerpoint/2010/main" val="143362031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EEDA-16BC-DE52-0636-372BD4A5A741}"/>
              </a:ext>
            </a:extLst>
          </p:cNvPr>
          <p:cNvSpPr>
            <a:spLocks noGrp="1"/>
          </p:cNvSpPr>
          <p:nvPr>
            <p:ph type="title"/>
          </p:nvPr>
        </p:nvSpPr>
        <p:spPr/>
        <p:txBody>
          <a:bodyPr/>
          <a:lstStyle/>
          <a:p>
            <a:r>
              <a:rPr lang="en-US" dirty="0" err="1"/>
              <a:t>pg_cron</a:t>
            </a:r>
            <a:endParaRPr lang="en-US" dirty="0"/>
          </a:p>
        </p:txBody>
      </p:sp>
      <p:sp>
        <p:nvSpPr>
          <p:cNvPr id="3" name="Content Placeholder 2">
            <a:extLst>
              <a:ext uri="{FF2B5EF4-FFF2-40B4-BE49-F238E27FC236}">
                <a16:creationId xmlns:a16="http://schemas.microsoft.com/office/drawing/2014/main" id="{28F141E7-2F60-90E2-8E13-4DCE900E2543}"/>
              </a:ext>
            </a:extLst>
          </p:cNvPr>
          <p:cNvSpPr>
            <a:spLocks noGrp="1"/>
          </p:cNvSpPr>
          <p:nvPr>
            <p:ph idx="1"/>
          </p:nvPr>
        </p:nvSpPr>
        <p:spPr/>
        <p:txBody>
          <a:bodyPr>
            <a:normAutofit lnSpcReduction="10000"/>
          </a:bodyPr>
          <a:lstStyle/>
          <a:p>
            <a:r>
              <a:rPr lang="en-US" dirty="0"/>
              <a:t>PostgreSQL does not have a built-in job scheduler</a:t>
            </a:r>
          </a:p>
          <a:p>
            <a:r>
              <a:rPr lang="en-US" dirty="0" err="1"/>
              <a:t>pg_cron</a:t>
            </a:r>
            <a:r>
              <a:rPr lang="en-US" dirty="0"/>
              <a:t> is a popular extension for scheduling and running jobs on a schedule in the background</a:t>
            </a:r>
          </a:p>
          <a:p>
            <a:r>
              <a:rPr lang="en-US" dirty="0"/>
              <a:t>Other extensions will often recommend </a:t>
            </a:r>
            <a:r>
              <a:rPr lang="en-US" dirty="0" err="1"/>
              <a:t>pg_cron</a:t>
            </a:r>
            <a:r>
              <a:rPr lang="en-US" dirty="0"/>
              <a:t> for background work with that extension (e.g. </a:t>
            </a:r>
            <a:r>
              <a:rPr lang="en-US" dirty="0" err="1"/>
              <a:t>pg_partman</a:t>
            </a:r>
            <a:r>
              <a:rPr lang="en-US" dirty="0"/>
              <a:t>)</a:t>
            </a:r>
          </a:p>
          <a:p>
            <a:r>
              <a:rPr lang="en-US" dirty="0"/>
              <a:t>Available in all major cloud providers</a:t>
            </a:r>
          </a:p>
          <a:p>
            <a:endParaRPr lang="en-US" dirty="0"/>
          </a:p>
        </p:txBody>
      </p:sp>
    </p:spTree>
    <p:extLst>
      <p:ext uri="{BB962C8B-B14F-4D97-AF65-F5344CB8AC3E}">
        <p14:creationId xmlns:p14="http://schemas.microsoft.com/office/powerpoint/2010/main" val="279766882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EEDA-16BC-DE52-0636-372BD4A5A741}"/>
              </a:ext>
            </a:extLst>
          </p:cNvPr>
          <p:cNvSpPr>
            <a:spLocks noGrp="1"/>
          </p:cNvSpPr>
          <p:nvPr>
            <p:ph type="title"/>
          </p:nvPr>
        </p:nvSpPr>
        <p:spPr/>
        <p:txBody>
          <a:bodyPr/>
          <a:lstStyle/>
          <a:p>
            <a:r>
              <a:rPr lang="en-US" dirty="0" err="1"/>
              <a:t>pg_trgm</a:t>
            </a:r>
            <a:endParaRPr lang="en-US" dirty="0"/>
          </a:p>
        </p:txBody>
      </p:sp>
      <p:sp>
        <p:nvSpPr>
          <p:cNvPr id="3" name="Content Placeholder 2">
            <a:extLst>
              <a:ext uri="{FF2B5EF4-FFF2-40B4-BE49-F238E27FC236}">
                <a16:creationId xmlns:a16="http://schemas.microsoft.com/office/drawing/2014/main" id="{28F141E7-2F60-90E2-8E13-4DCE900E2543}"/>
              </a:ext>
            </a:extLst>
          </p:cNvPr>
          <p:cNvSpPr>
            <a:spLocks noGrp="1"/>
          </p:cNvSpPr>
          <p:nvPr>
            <p:ph idx="1"/>
          </p:nvPr>
        </p:nvSpPr>
        <p:spPr/>
        <p:txBody>
          <a:bodyPr>
            <a:normAutofit lnSpcReduction="10000"/>
          </a:bodyPr>
          <a:lstStyle/>
          <a:p>
            <a:r>
              <a:rPr lang="en-US" dirty="0"/>
              <a:t>Provide a new Trigram index type</a:t>
            </a:r>
          </a:p>
          <a:p>
            <a:r>
              <a:rPr lang="en-US" dirty="0"/>
              <a:t>Splits text into groups of three characters</a:t>
            </a:r>
          </a:p>
          <a:p>
            <a:r>
              <a:rPr lang="en-US" dirty="0"/>
              <a:t>Indexes for faster searching and relevance</a:t>
            </a:r>
          </a:p>
          <a:p>
            <a:r>
              <a:rPr lang="en-US" dirty="0"/>
              <a:t>Indexes are large and slow, by comparison, so use appropriately</a:t>
            </a:r>
          </a:p>
          <a:p>
            <a:r>
              <a:rPr lang="en-US" dirty="0"/>
              <a:t>Use for smaller text fields, like names or people or items</a:t>
            </a:r>
          </a:p>
        </p:txBody>
      </p:sp>
      <p:grpSp>
        <p:nvGrpSpPr>
          <p:cNvPr id="4" name="Group 3">
            <a:extLst>
              <a:ext uri="{FF2B5EF4-FFF2-40B4-BE49-F238E27FC236}">
                <a16:creationId xmlns:a16="http://schemas.microsoft.com/office/drawing/2014/main" id="{E7A22F7C-A629-15C9-0C0A-EAD44673195C}"/>
              </a:ext>
            </a:extLst>
          </p:cNvPr>
          <p:cNvGrpSpPr/>
          <p:nvPr/>
        </p:nvGrpSpPr>
        <p:grpSpPr>
          <a:xfrm>
            <a:off x="10524170" y="443279"/>
            <a:ext cx="930411" cy="876585"/>
            <a:chOff x="9747421" y="288778"/>
            <a:chExt cx="930411" cy="876585"/>
          </a:xfrm>
        </p:grpSpPr>
        <p:pic>
          <p:nvPicPr>
            <p:cNvPr id="5" name="Picture 4" descr="Icon&#10;&#10;Description automatically generated">
              <a:extLst>
                <a:ext uri="{FF2B5EF4-FFF2-40B4-BE49-F238E27FC236}">
                  <a16:creationId xmlns:a16="http://schemas.microsoft.com/office/drawing/2014/main" id="{A20D4739-F63F-A0ED-1CE3-4258C96C5B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92523" y="288778"/>
              <a:ext cx="508228" cy="524606"/>
            </a:xfrm>
            <a:prstGeom prst="rect">
              <a:avLst/>
            </a:prstGeom>
          </p:spPr>
        </p:pic>
        <p:sp>
          <p:nvSpPr>
            <p:cNvPr id="6" name="TextBox 5">
              <a:extLst>
                <a:ext uri="{FF2B5EF4-FFF2-40B4-BE49-F238E27FC236}">
                  <a16:creationId xmlns:a16="http://schemas.microsoft.com/office/drawing/2014/main" id="{B226D4A4-6092-2100-5870-99CF16F39BBF}"/>
                </a:ext>
              </a:extLst>
            </p:cNvPr>
            <p:cNvSpPr txBox="1"/>
            <p:nvPr/>
          </p:nvSpPr>
          <p:spPr>
            <a:xfrm flipH="1">
              <a:off x="9747421" y="796031"/>
              <a:ext cx="930411" cy="369332"/>
            </a:xfrm>
            <a:prstGeom prst="rect">
              <a:avLst/>
            </a:prstGeom>
            <a:noFill/>
          </p:spPr>
          <p:txBody>
            <a:bodyPr wrap="square" rtlCol="0">
              <a:spAutoFit/>
            </a:bodyPr>
            <a:lstStyle/>
            <a:p>
              <a:pPr algn="l"/>
              <a:r>
                <a:rPr lang="en-US" i="0" dirty="0" err="1">
                  <a:latin typeface="Roboto" panose="02000000000000000000" pitchFamily="2" charset="0"/>
                  <a:ea typeface="Roboto" panose="02000000000000000000" pitchFamily="2" charset="0"/>
                </a:rPr>
                <a:t>contrib</a:t>
              </a:r>
              <a:endParaRPr lang="en-US" i="0" dirty="0">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302440289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EEDA-16BC-DE52-0636-372BD4A5A741}"/>
              </a:ext>
            </a:extLst>
          </p:cNvPr>
          <p:cNvSpPr>
            <a:spLocks noGrp="1"/>
          </p:cNvSpPr>
          <p:nvPr>
            <p:ph type="title"/>
          </p:nvPr>
        </p:nvSpPr>
        <p:spPr/>
        <p:txBody>
          <a:bodyPr/>
          <a:lstStyle/>
          <a:p>
            <a:r>
              <a:rPr lang="en-US" dirty="0" err="1"/>
              <a:t>hypopg</a:t>
            </a:r>
            <a:endParaRPr lang="en-US" dirty="0"/>
          </a:p>
        </p:txBody>
      </p:sp>
      <p:sp>
        <p:nvSpPr>
          <p:cNvPr id="3" name="Content Placeholder 2">
            <a:extLst>
              <a:ext uri="{FF2B5EF4-FFF2-40B4-BE49-F238E27FC236}">
                <a16:creationId xmlns:a16="http://schemas.microsoft.com/office/drawing/2014/main" id="{28F141E7-2F60-90E2-8E13-4DCE900E2543}"/>
              </a:ext>
            </a:extLst>
          </p:cNvPr>
          <p:cNvSpPr>
            <a:spLocks noGrp="1"/>
          </p:cNvSpPr>
          <p:nvPr>
            <p:ph idx="1"/>
          </p:nvPr>
        </p:nvSpPr>
        <p:spPr/>
        <p:txBody>
          <a:bodyPr>
            <a:normAutofit lnSpcReduction="10000"/>
          </a:bodyPr>
          <a:lstStyle/>
          <a:p>
            <a:r>
              <a:rPr lang="en-US" dirty="0"/>
              <a:t>Create an index that doesn't get materialized</a:t>
            </a:r>
          </a:p>
          <a:p>
            <a:r>
              <a:rPr lang="en-US" dirty="0"/>
              <a:t>EXPLAIN the query to see if the planner would use the new index</a:t>
            </a:r>
          </a:p>
          <a:p>
            <a:r>
              <a:rPr lang="en-US" dirty="0"/>
              <a:t>Supports many different types of index variations</a:t>
            </a:r>
          </a:p>
          <a:p>
            <a:r>
              <a:rPr lang="en-US" dirty="0"/>
              <a:t>Extremely useful for large datasets</a:t>
            </a:r>
          </a:p>
          <a:p>
            <a:r>
              <a:rPr lang="en-US" dirty="0"/>
              <a:t>YMMV</a:t>
            </a:r>
          </a:p>
        </p:txBody>
      </p:sp>
    </p:spTree>
    <p:extLst>
      <p:ext uri="{BB962C8B-B14F-4D97-AF65-F5344CB8AC3E}">
        <p14:creationId xmlns:p14="http://schemas.microsoft.com/office/powerpoint/2010/main" val="1459329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816317-CE2E-6D3D-E37F-68ACFBAAB143}"/>
              </a:ext>
            </a:extLst>
          </p:cNvPr>
          <p:cNvSpPr>
            <a:spLocks noGrp="1"/>
          </p:cNvSpPr>
          <p:nvPr>
            <p:ph idx="1"/>
          </p:nvPr>
        </p:nvSpPr>
        <p:spPr>
          <a:xfrm>
            <a:off x="584199" y="1825625"/>
            <a:ext cx="10797391" cy="4351338"/>
          </a:xfrm>
        </p:spPr>
        <p:txBody>
          <a:bodyPr>
            <a:normAutofit/>
          </a:bodyPr>
          <a:lstStyle/>
          <a:p>
            <a:r>
              <a:rPr lang="en-US"/>
              <a:t>Readers don't block writers</a:t>
            </a:r>
          </a:p>
          <a:p>
            <a:r>
              <a:rPr lang="en-US"/>
              <a:t>Tuples maintain on-row transaction visibility (</a:t>
            </a:r>
            <a:r>
              <a:rPr lang="en-US" err="1"/>
              <a:t>xmin</a:t>
            </a:r>
            <a:r>
              <a:rPr lang="en-US"/>
              <a:t>, </a:t>
            </a:r>
            <a:r>
              <a:rPr lang="en-US" err="1"/>
              <a:t>xmax</a:t>
            </a:r>
            <a:r>
              <a:rPr lang="en-US"/>
              <a:t>)</a:t>
            </a:r>
          </a:p>
          <a:p>
            <a:r>
              <a:rPr lang="en-US"/>
              <a:t>UPDATES always create new rows</a:t>
            </a:r>
          </a:p>
          <a:p>
            <a:pPr lvl="1"/>
            <a:r>
              <a:rPr lang="en-US"/>
              <a:t>Heap-only Tuples (HOT) attempts to mitigate some growth</a:t>
            </a:r>
          </a:p>
          <a:p>
            <a:r>
              <a:rPr lang="en-US"/>
              <a:t>Popular MVCC talk: </a:t>
            </a:r>
            <a:r>
              <a:rPr lang="en-US" sz="2200">
                <a:hlinkClick r:id="rId2"/>
              </a:rPr>
              <a:t>https://www.youtube.com/watch?v=gAE_MSQtqnQ</a:t>
            </a:r>
            <a:endParaRPr lang="en-US"/>
          </a:p>
        </p:txBody>
      </p:sp>
      <p:sp>
        <p:nvSpPr>
          <p:cNvPr id="3" name="Title 2">
            <a:extLst>
              <a:ext uri="{FF2B5EF4-FFF2-40B4-BE49-F238E27FC236}">
                <a16:creationId xmlns:a16="http://schemas.microsoft.com/office/drawing/2014/main" id="{F171073F-A4D7-6518-ED66-E472D4D7AE32}"/>
              </a:ext>
            </a:extLst>
          </p:cNvPr>
          <p:cNvSpPr>
            <a:spLocks noGrp="1"/>
          </p:cNvSpPr>
          <p:nvPr>
            <p:ph type="title"/>
          </p:nvPr>
        </p:nvSpPr>
        <p:spPr/>
        <p:txBody>
          <a:bodyPr/>
          <a:lstStyle/>
          <a:p>
            <a:r>
              <a:rPr lang="en-US"/>
              <a:t>PostgreSQL MVCC at a glance</a:t>
            </a:r>
          </a:p>
        </p:txBody>
      </p:sp>
    </p:spTree>
    <p:extLst>
      <p:ext uri="{BB962C8B-B14F-4D97-AF65-F5344CB8AC3E}">
        <p14:creationId xmlns:p14="http://schemas.microsoft.com/office/powerpoint/2010/main" val="8215805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EEDA-16BC-DE52-0636-372BD4A5A741}"/>
              </a:ext>
            </a:extLst>
          </p:cNvPr>
          <p:cNvSpPr>
            <a:spLocks noGrp="1"/>
          </p:cNvSpPr>
          <p:nvPr>
            <p:ph type="title"/>
          </p:nvPr>
        </p:nvSpPr>
        <p:spPr/>
        <p:txBody>
          <a:bodyPr/>
          <a:lstStyle/>
          <a:p>
            <a:r>
              <a:rPr lang="en-US" dirty="0" err="1"/>
              <a:t>pg_partman</a:t>
            </a:r>
            <a:endParaRPr lang="en-US" dirty="0"/>
          </a:p>
        </p:txBody>
      </p:sp>
      <p:sp>
        <p:nvSpPr>
          <p:cNvPr id="3" name="Content Placeholder 2">
            <a:extLst>
              <a:ext uri="{FF2B5EF4-FFF2-40B4-BE49-F238E27FC236}">
                <a16:creationId xmlns:a16="http://schemas.microsoft.com/office/drawing/2014/main" id="{28F141E7-2F60-90E2-8E13-4DCE900E2543}"/>
              </a:ext>
            </a:extLst>
          </p:cNvPr>
          <p:cNvSpPr>
            <a:spLocks noGrp="1"/>
          </p:cNvSpPr>
          <p:nvPr>
            <p:ph idx="1"/>
          </p:nvPr>
        </p:nvSpPr>
        <p:spPr/>
        <p:txBody>
          <a:bodyPr>
            <a:normAutofit lnSpcReduction="10000"/>
          </a:bodyPr>
          <a:lstStyle/>
          <a:p>
            <a:r>
              <a:rPr lang="en-US" dirty="0"/>
              <a:t>Partition management in PostgreSQL</a:t>
            </a:r>
          </a:p>
          <a:p>
            <a:r>
              <a:rPr lang="en-US" dirty="0"/>
              <a:t>Create partitions into the future before data arrives</a:t>
            </a:r>
          </a:p>
          <a:p>
            <a:r>
              <a:rPr lang="en-US" dirty="0"/>
              <a:t>Archive/DROP older partitions for improved maintenance</a:t>
            </a:r>
          </a:p>
          <a:p>
            <a:r>
              <a:rPr lang="en-US" dirty="0"/>
              <a:t>Use in conjunction with </a:t>
            </a:r>
            <a:r>
              <a:rPr lang="en-US" dirty="0" err="1"/>
              <a:t>pg_cron</a:t>
            </a:r>
            <a:r>
              <a:rPr lang="en-US" dirty="0"/>
              <a:t> for automated creation and maintenance over time</a:t>
            </a:r>
          </a:p>
        </p:txBody>
      </p:sp>
    </p:spTree>
    <p:extLst>
      <p:ext uri="{BB962C8B-B14F-4D97-AF65-F5344CB8AC3E}">
        <p14:creationId xmlns:p14="http://schemas.microsoft.com/office/powerpoint/2010/main" val="17831333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EEDA-16BC-DE52-0636-372BD4A5A741}"/>
              </a:ext>
            </a:extLst>
          </p:cNvPr>
          <p:cNvSpPr>
            <a:spLocks noGrp="1"/>
          </p:cNvSpPr>
          <p:nvPr>
            <p:ph type="title"/>
          </p:nvPr>
        </p:nvSpPr>
        <p:spPr/>
        <p:txBody>
          <a:bodyPr/>
          <a:lstStyle/>
          <a:p>
            <a:r>
              <a:rPr lang="en-US" dirty="0" err="1"/>
              <a:t>pg_vector</a:t>
            </a:r>
            <a:endParaRPr lang="en-US" dirty="0"/>
          </a:p>
        </p:txBody>
      </p:sp>
      <p:sp>
        <p:nvSpPr>
          <p:cNvPr id="3" name="Content Placeholder 2">
            <a:extLst>
              <a:ext uri="{FF2B5EF4-FFF2-40B4-BE49-F238E27FC236}">
                <a16:creationId xmlns:a16="http://schemas.microsoft.com/office/drawing/2014/main" id="{28F141E7-2F60-90E2-8E13-4DCE900E2543}"/>
              </a:ext>
            </a:extLst>
          </p:cNvPr>
          <p:cNvSpPr>
            <a:spLocks noGrp="1"/>
          </p:cNvSpPr>
          <p:nvPr>
            <p:ph idx="1"/>
          </p:nvPr>
        </p:nvSpPr>
        <p:spPr/>
        <p:txBody>
          <a:bodyPr>
            <a:normAutofit/>
          </a:bodyPr>
          <a:lstStyle/>
          <a:p>
            <a:r>
              <a:rPr lang="en-US" dirty="0"/>
              <a:t>New extension adding vector features to PostgreSQL</a:t>
            </a:r>
          </a:p>
          <a:p>
            <a:r>
              <a:rPr lang="en-US" dirty="0"/>
              <a:t>Useful to working with LLM embeddings</a:t>
            </a:r>
          </a:p>
          <a:p>
            <a:r>
              <a:rPr lang="en-US" dirty="0"/>
              <a:t>Lots of focus and development happening currently across multiple vector extensions</a:t>
            </a:r>
          </a:p>
        </p:txBody>
      </p:sp>
    </p:spTree>
    <p:extLst>
      <p:ext uri="{BB962C8B-B14F-4D97-AF65-F5344CB8AC3E}">
        <p14:creationId xmlns:p14="http://schemas.microsoft.com/office/powerpoint/2010/main" val="38061623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EEDA-16BC-DE52-0636-372BD4A5A741}"/>
              </a:ext>
            </a:extLst>
          </p:cNvPr>
          <p:cNvSpPr>
            <a:spLocks noGrp="1"/>
          </p:cNvSpPr>
          <p:nvPr>
            <p:ph type="title"/>
          </p:nvPr>
        </p:nvSpPr>
        <p:spPr/>
        <p:txBody>
          <a:bodyPr/>
          <a:lstStyle/>
          <a:p>
            <a:r>
              <a:rPr lang="en-US" dirty="0" err="1"/>
              <a:t>pg_hint_plan</a:t>
            </a:r>
            <a:endParaRPr lang="en-US" dirty="0"/>
          </a:p>
        </p:txBody>
      </p:sp>
      <p:sp>
        <p:nvSpPr>
          <p:cNvPr id="3" name="Content Placeholder 2">
            <a:extLst>
              <a:ext uri="{FF2B5EF4-FFF2-40B4-BE49-F238E27FC236}">
                <a16:creationId xmlns:a16="http://schemas.microsoft.com/office/drawing/2014/main" id="{28F141E7-2F60-90E2-8E13-4DCE900E2543}"/>
              </a:ext>
            </a:extLst>
          </p:cNvPr>
          <p:cNvSpPr>
            <a:spLocks noGrp="1"/>
          </p:cNvSpPr>
          <p:nvPr>
            <p:ph idx="1"/>
          </p:nvPr>
        </p:nvSpPr>
        <p:spPr/>
        <p:txBody>
          <a:bodyPr>
            <a:normAutofit/>
          </a:bodyPr>
          <a:lstStyle/>
          <a:p>
            <a:r>
              <a:rPr lang="en-US" dirty="0"/>
              <a:t>PostgreSQL doesn't support query hints or query plan caching</a:t>
            </a:r>
          </a:p>
          <a:p>
            <a:r>
              <a:rPr lang="en-US" dirty="0"/>
              <a:t>Community extension that provides some ability to hint queries (similar to Oracle syntax)</a:t>
            </a:r>
          </a:p>
          <a:p>
            <a:r>
              <a:rPr lang="en-US" dirty="0"/>
              <a:t>Won't solve all problems, but it can be helpful in a pinch</a:t>
            </a:r>
          </a:p>
        </p:txBody>
      </p:sp>
    </p:spTree>
    <p:extLst>
      <p:ext uri="{BB962C8B-B14F-4D97-AF65-F5344CB8AC3E}">
        <p14:creationId xmlns:p14="http://schemas.microsoft.com/office/powerpoint/2010/main" val="14321550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EEDA-16BC-DE52-0636-372BD4A5A741}"/>
              </a:ext>
            </a:extLst>
          </p:cNvPr>
          <p:cNvSpPr>
            <a:spLocks noGrp="1"/>
          </p:cNvSpPr>
          <p:nvPr>
            <p:ph type="title"/>
          </p:nvPr>
        </p:nvSpPr>
        <p:spPr/>
        <p:txBody>
          <a:bodyPr/>
          <a:lstStyle/>
          <a:p>
            <a:r>
              <a:rPr lang="en-US" dirty="0" err="1"/>
              <a:t>pgcrypto</a:t>
            </a:r>
            <a:endParaRPr lang="en-US" dirty="0"/>
          </a:p>
        </p:txBody>
      </p:sp>
      <p:sp>
        <p:nvSpPr>
          <p:cNvPr id="3" name="Content Placeholder 2">
            <a:extLst>
              <a:ext uri="{FF2B5EF4-FFF2-40B4-BE49-F238E27FC236}">
                <a16:creationId xmlns:a16="http://schemas.microsoft.com/office/drawing/2014/main" id="{28F141E7-2F60-90E2-8E13-4DCE900E2543}"/>
              </a:ext>
            </a:extLst>
          </p:cNvPr>
          <p:cNvSpPr>
            <a:spLocks noGrp="1"/>
          </p:cNvSpPr>
          <p:nvPr>
            <p:ph idx="1"/>
          </p:nvPr>
        </p:nvSpPr>
        <p:spPr/>
        <p:txBody>
          <a:bodyPr>
            <a:normAutofit/>
          </a:bodyPr>
          <a:lstStyle/>
          <a:p>
            <a:r>
              <a:rPr lang="en-US" dirty="0"/>
              <a:t>TDE is not currently supported in vanilla PostgreSQL</a:t>
            </a:r>
          </a:p>
          <a:p>
            <a:r>
              <a:rPr lang="en-US" b="1" u="sng" dirty="0" err="1"/>
              <a:t>pgcrypto</a:t>
            </a:r>
            <a:r>
              <a:rPr lang="en-US" dirty="0"/>
              <a:t> provides cryptographic functions to:</a:t>
            </a:r>
          </a:p>
          <a:p>
            <a:pPr lvl="1"/>
            <a:r>
              <a:rPr lang="en-US" dirty="0"/>
              <a:t>Apply symmetric/public key encryption of data</a:t>
            </a:r>
          </a:p>
          <a:p>
            <a:pPr lvl="1"/>
            <a:r>
              <a:rPr lang="en-US" dirty="0"/>
              <a:t>Work with OpenPGP keys and payloads</a:t>
            </a:r>
          </a:p>
          <a:p>
            <a:pPr lvl="1"/>
            <a:r>
              <a:rPr lang="en-US" dirty="0"/>
              <a:t>Generate passwords</a:t>
            </a:r>
          </a:p>
          <a:p>
            <a:pPr lvl="1"/>
            <a:r>
              <a:rPr lang="en-US" dirty="0"/>
              <a:t>Hash/checksum content</a:t>
            </a:r>
          </a:p>
        </p:txBody>
      </p:sp>
      <p:grpSp>
        <p:nvGrpSpPr>
          <p:cNvPr id="4" name="Group 3">
            <a:extLst>
              <a:ext uri="{FF2B5EF4-FFF2-40B4-BE49-F238E27FC236}">
                <a16:creationId xmlns:a16="http://schemas.microsoft.com/office/drawing/2014/main" id="{BEC1326A-C984-5D06-3F2C-5BD9E363AFBD}"/>
              </a:ext>
            </a:extLst>
          </p:cNvPr>
          <p:cNvGrpSpPr/>
          <p:nvPr/>
        </p:nvGrpSpPr>
        <p:grpSpPr>
          <a:xfrm>
            <a:off x="10524170" y="443279"/>
            <a:ext cx="930411" cy="876585"/>
            <a:chOff x="9747421" y="288778"/>
            <a:chExt cx="930411" cy="876585"/>
          </a:xfrm>
        </p:grpSpPr>
        <p:pic>
          <p:nvPicPr>
            <p:cNvPr id="5" name="Picture 4" descr="Icon&#10;&#10;Description automatically generated">
              <a:extLst>
                <a:ext uri="{FF2B5EF4-FFF2-40B4-BE49-F238E27FC236}">
                  <a16:creationId xmlns:a16="http://schemas.microsoft.com/office/drawing/2014/main" id="{3C35122C-E5D6-35BA-DCD3-D37C8501F8A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92523" y="288778"/>
              <a:ext cx="508228" cy="524606"/>
            </a:xfrm>
            <a:prstGeom prst="rect">
              <a:avLst/>
            </a:prstGeom>
          </p:spPr>
        </p:pic>
        <p:sp>
          <p:nvSpPr>
            <p:cNvPr id="6" name="TextBox 5">
              <a:extLst>
                <a:ext uri="{FF2B5EF4-FFF2-40B4-BE49-F238E27FC236}">
                  <a16:creationId xmlns:a16="http://schemas.microsoft.com/office/drawing/2014/main" id="{5C14EEFB-FF9E-0CF8-B710-EC6B61755D80}"/>
                </a:ext>
              </a:extLst>
            </p:cNvPr>
            <p:cNvSpPr txBox="1"/>
            <p:nvPr/>
          </p:nvSpPr>
          <p:spPr>
            <a:xfrm flipH="1">
              <a:off x="9747421" y="796031"/>
              <a:ext cx="930411" cy="369332"/>
            </a:xfrm>
            <a:prstGeom prst="rect">
              <a:avLst/>
            </a:prstGeom>
            <a:noFill/>
          </p:spPr>
          <p:txBody>
            <a:bodyPr wrap="square" rtlCol="0">
              <a:spAutoFit/>
            </a:bodyPr>
            <a:lstStyle/>
            <a:p>
              <a:pPr algn="l"/>
              <a:r>
                <a:rPr lang="en-US" i="0" dirty="0" err="1">
                  <a:latin typeface="Roboto" panose="02000000000000000000" pitchFamily="2" charset="0"/>
                  <a:ea typeface="Roboto" panose="02000000000000000000" pitchFamily="2" charset="0"/>
                </a:rPr>
                <a:t>contrib</a:t>
              </a:r>
              <a:endParaRPr lang="en-US" i="0" dirty="0">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18532040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EEDA-16BC-DE52-0636-372BD4A5A741}"/>
              </a:ext>
            </a:extLst>
          </p:cNvPr>
          <p:cNvSpPr>
            <a:spLocks noGrp="1"/>
          </p:cNvSpPr>
          <p:nvPr>
            <p:ph type="title"/>
          </p:nvPr>
        </p:nvSpPr>
        <p:spPr/>
        <p:txBody>
          <a:bodyPr/>
          <a:lstStyle/>
          <a:p>
            <a:r>
              <a:rPr lang="en-US" dirty="0" err="1"/>
              <a:t>TimescaleDB</a:t>
            </a:r>
            <a:r>
              <a:rPr lang="en-US" dirty="0"/>
              <a:t> or </a:t>
            </a:r>
            <a:r>
              <a:rPr lang="en-US" dirty="0" err="1"/>
              <a:t>Citus</a:t>
            </a:r>
            <a:r>
              <a:rPr lang="en-US" dirty="0"/>
              <a:t> (BONUS)</a:t>
            </a:r>
          </a:p>
        </p:txBody>
      </p:sp>
      <p:sp>
        <p:nvSpPr>
          <p:cNvPr id="3" name="Content Placeholder 2">
            <a:extLst>
              <a:ext uri="{FF2B5EF4-FFF2-40B4-BE49-F238E27FC236}">
                <a16:creationId xmlns:a16="http://schemas.microsoft.com/office/drawing/2014/main" id="{28F141E7-2F60-90E2-8E13-4DCE900E2543}"/>
              </a:ext>
            </a:extLst>
          </p:cNvPr>
          <p:cNvSpPr>
            <a:spLocks noGrp="1"/>
          </p:cNvSpPr>
          <p:nvPr>
            <p:ph idx="1"/>
          </p:nvPr>
        </p:nvSpPr>
        <p:spPr/>
        <p:txBody>
          <a:bodyPr>
            <a:normAutofit/>
          </a:bodyPr>
          <a:lstStyle/>
          <a:p>
            <a:r>
              <a:rPr lang="en-US" dirty="0"/>
              <a:t>Examples of creating a "new" database on top of PostgreSQL using only extensions</a:t>
            </a:r>
          </a:p>
          <a:p>
            <a:r>
              <a:rPr lang="en-US" dirty="0"/>
              <a:t>Automation of partitioning and </a:t>
            </a:r>
            <a:r>
              <a:rPr lang="en-US" dirty="0" err="1"/>
              <a:t>sharding</a:t>
            </a:r>
            <a:endParaRPr lang="en-US" dirty="0"/>
          </a:p>
          <a:p>
            <a:r>
              <a:rPr lang="en-US" dirty="0"/>
              <a:t>Various features for managing and querying large amounts of data across multiple nodes</a:t>
            </a:r>
          </a:p>
          <a:p>
            <a:endParaRPr lang="en-US" dirty="0"/>
          </a:p>
        </p:txBody>
      </p:sp>
    </p:spTree>
    <p:extLst>
      <p:ext uri="{BB962C8B-B14F-4D97-AF65-F5344CB8AC3E}">
        <p14:creationId xmlns:p14="http://schemas.microsoft.com/office/powerpoint/2010/main" val="24619509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81150-1114-4D1E-DBE9-8B812F858C76}"/>
              </a:ext>
            </a:extLst>
          </p:cNvPr>
          <p:cNvSpPr>
            <a:spLocks noGrp="1"/>
          </p:cNvSpPr>
          <p:nvPr>
            <p:ph type="title"/>
          </p:nvPr>
        </p:nvSpPr>
        <p:spPr/>
        <p:txBody>
          <a:bodyPr/>
          <a:lstStyle/>
          <a:p>
            <a:r>
              <a:rPr lang="en-US"/>
              <a:t>Monitoring and Instrumentation</a:t>
            </a:r>
          </a:p>
        </p:txBody>
      </p:sp>
      <p:sp>
        <p:nvSpPr>
          <p:cNvPr id="3" name="Content Placeholder 2">
            <a:extLst>
              <a:ext uri="{FF2B5EF4-FFF2-40B4-BE49-F238E27FC236}">
                <a16:creationId xmlns:a16="http://schemas.microsoft.com/office/drawing/2014/main" id="{C4186969-27A1-C26F-B281-67162A2600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90075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FEEF343-18AF-0511-3749-06CE9D382EF4}"/>
              </a:ext>
            </a:extLst>
          </p:cNvPr>
          <p:cNvSpPr>
            <a:spLocks noGrp="1"/>
          </p:cNvSpPr>
          <p:nvPr>
            <p:ph idx="1"/>
          </p:nvPr>
        </p:nvSpPr>
        <p:spPr/>
        <p:txBody>
          <a:bodyPr>
            <a:normAutofit/>
          </a:bodyPr>
          <a:lstStyle/>
          <a:p>
            <a:r>
              <a:rPr lang="en-US"/>
              <a:t>Error logs, off by default</a:t>
            </a:r>
          </a:p>
          <a:p>
            <a:r>
              <a:rPr lang="en-US"/>
              <a:t>Cumulative Statistics System</a:t>
            </a:r>
          </a:p>
          <a:p>
            <a:pPr lvl="1"/>
            <a:r>
              <a:rPr lang="en-US"/>
              <a:t>Reset on crash, failover, or point in time restore</a:t>
            </a:r>
          </a:p>
          <a:p>
            <a:pPr lvl="1"/>
            <a:r>
              <a:rPr lang="en-US"/>
              <a:t>Can be manually reset</a:t>
            </a:r>
          </a:p>
          <a:p>
            <a:pPr lvl="1"/>
            <a:r>
              <a:rPr lang="en-US"/>
              <a:t>Aggregations only</a:t>
            </a:r>
          </a:p>
        </p:txBody>
      </p:sp>
      <p:sp>
        <p:nvSpPr>
          <p:cNvPr id="4" name="Title 3">
            <a:extLst>
              <a:ext uri="{FF2B5EF4-FFF2-40B4-BE49-F238E27FC236}">
                <a16:creationId xmlns:a16="http://schemas.microsoft.com/office/drawing/2014/main" id="{74B5B6B0-F9DE-0DF6-F2BE-D1C0CA92C5B7}"/>
              </a:ext>
            </a:extLst>
          </p:cNvPr>
          <p:cNvSpPr>
            <a:spLocks noGrp="1"/>
          </p:cNvSpPr>
          <p:nvPr>
            <p:ph type="title"/>
          </p:nvPr>
        </p:nvSpPr>
        <p:spPr/>
        <p:txBody>
          <a:bodyPr/>
          <a:lstStyle/>
          <a:p>
            <a:r>
              <a:rPr lang="en-US"/>
              <a:t>Server Metrics</a:t>
            </a:r>
          </a:p>
        </p:txBody>
      </p:sp>
      <p:pic>
        <p:nvPicPr>
          <p:cNvPr id="3" name="Picture Placeholder 2" descr="The cockpit of a jet fighter&#10;&#10;Description automatically generated">
            <a:extLst>
              <a:ext uri="{FF2B5EF4-FFF2-40B4-BE49-F238E27FC236}">
                <a16:creationId xmlns:a16="http://schemas.microsoft.com/office/drawing/2014/main" id="{88B0C5FE-C0AB-EB05-3CCD-3C0CE815852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233" t="9076" r="16678"/>
          <a:stretch/>
        </p:blipFill>
        <p:spPr>
          <a:xfrm>
            <a:off x="-6725" y="1844515"/>
            <a:ext cx="4733365" cy="5013483"/>
          </a:xfrm>
        </p:spPr>
      </p:pic>
    </p:spTree>
    <p:extLst>
      <p:ext uri="{BB962C8B-B14F-4D97-AF65-F5344CB8AC3E}">
        <p14:creationId xmlns:p14="http://schemas.microsoft.com/office/powerpoint/2010/main" val="141542307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739A-8922-8BF9-CAF7-D98DF8FF505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8BAC8A9-505A-D7BB-96F9-678578A6266A}"/>
              </a:ext>
            </a:extLst>
          </p:cNvPr>
          <p:cNvSpPr>
            <a:spLocks noGrp="1"/>
          </p:cNvSpPr>
          <p:nvPr>
            <p:ph idx="1"/>
          </p:nvPr>
        </p:nvSpPr>
        <p:spPr/>
        <p:txBody>
          <a:bodyPr>
            <a:normAutofit fontScale="62500" lnSpcReduction="20000"/>
          </a:bodyPr>
          <a:lstStyle/>
          <a:p>
            <a:r>
              <a:rPr lang="en-US" err="1"/>
              <a:t>pg_stat_activity</a:t>
            </a:r>
            <a:r>
              <a:rPr lang="en-US"/>
              <a:t> – current activity on server</a:t>
            </a:r>
          </a:p>
          <a:p>
            <a:r>
              <a:rPr lang="en-US" err="1"/>
              <a:t>pg_stat_database</a:t>
            </a:r>
            <a:r>
              <a:rPr lang="en-US"/>
              <a:t> – activity &amp; size of database</a:t>
            </a:r>
          </a:p>
          <a:p>
            <a:r>
              <a:rPr lang="en-US" err="1"/>
              <a:t>pg_stat</a:t>
            </a:r>
            <a:r>
              <a:rPr lang="en-US"/>
              <a:t>_*_tables – activity &amp; size of table</a:t>
            </a:r>
          </a:p>
          <a:p>
            <a:pPr lvl="1"/>
            <a:r>
              <a:rPr lang="en-US"/>
              <a:t>all</a:t>
            </a:r>
          </a:p>
          <a:p>
            <a:pPr lvl="1"/>
            <a:r>
              <a:rPr lang="en-US"/>
              <a:t>sys</a:t>
            </a:r>
          </a:p>
          <a:p>
            <a:pPr lvl="1"/>
            <a:r>
              <a:rPr lang="en-US"/>
              <a:t>user</a:t>
            </a:r>
          </a:p>
          <a:p>
            <a:r>
              <a:rPr lang="en-US" err="1"/>
              <a:t>pg_stat</a:t>
            </a:r>
            <a:r>
              <a:rPr lang="en-US"/>
              <a:t>_*_indexes – guess</a:t>
            </a:r>
          </a:p>
          <a:p>
            <a:r>
              <a:rPr lang="en-US" err="1"/>
              <a:t>pg_statio</a:t>
            </a:r>
            <a:r>
              <a:rPr lang="en-US"/>
              <a:t>_*_tables – specific info on blocks &amp; storage</a:t>
            </a:r>
          </a:p>
        </p:txBody>
      </p:sp>
      <p:sp>
        <p:nvSpPr>
          <p:cNvPr id="4" name="Title 3">
            <a:extLst>
              <a:ext uri="{FF2B5EF4-FFF2-40B4-BE49-F238E27FC236}">
                <a16:creationId xmlns:a16="http://schemas.microsoft.com/office/drawing/2014/main" id="{F87C11F8-FB7A-834C-0D37-05B52B6BBD75}"/>
              </a:ext>
            </a:extLst>
          </p:cNvPr>
          <p:cNvSpPr>
            <a:spLocks noGrp="1"/>
          </p:cNvSpPr>
          <p:nvPr>
            <p:ph type="title"/>
          </p:nvPr>
        </p:nvSpPr>
        <p:spPr/>
        <p:txBody>
          <a:bodyPr/>
          <a:lstStyle/>
          <a:p>
            <a:r>
              <a:rPr lang="en-US"/>
              <a:t>Cumulative Statistics System</a:t>
            </a:r>
          </a:p>
        </p:txBody>
      </p:sp>
      <p:pic>
        <p:nvPicPr>
          <p:cNvPr id="3" name="Picture Placeholder 2" descr="The cockpit of a jet fighter&#10;&#10;Description automatically generated">
            <a:extLst>
              <a:ext uri="{FF2B5EF4-FFF2-40B4-BE49-F238E27FC236}">
                <a16:creationId xmlns:a16="http://schemas.microsoft.com/office/drawing/2014/main" id="{487D1499-ACC9-6584-1510-1B0024A9EB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233" t="9076" r="16678"/>
          <a:stretch/>
        </p:blipFill>
        <p:spPr>
          <a:xfrm>
            <a:off x="-6725" y="1844515"/>
            <a:ext cx="4733365" cy="5013483"/>
          </a:xfrm>
        </p:spPr>
      </p:pic>
    </p:spTree>
    <p:extLst>
      <p:ext uri="{BB962C8B-B14F-4D97-AF65-F5344CB8AC3E}">
        <p14:creationId xmlns:p14="http://schemas.microsoft.com/office/powerpoint/2010/main" val="5388119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BA6C9-F534-AE0C-2D7C-E6145712764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B2AFD6C-DCC3-A284-9062-247B52858943}"/>
              </a:ext>
            </a:extLst>
          </p:cNvPr>
          <p:cNvSpPr>
            <a:spLocks noGrp="1"/>
          </p:cNvSpPr>
          <p:nvPr>
            <p:ph idx="1"/>
          </p:nvPr>
        </p:nvSpPr>
        <p:spPr/>
        <p:txBody>
          <a:bodyPr/>
          <a:lstStyle/>
          <a:p>
            <a:r>
              <a:rPr lang="en-US"/>
              <a:t>EXPLAIN ANALYZE </a:t>
            </a:r>
          </a:p>
          <a:p>
            <a:r>
              <a:rPr lang="en-US" err="1"/>
              <a:t>pg_stat_statements</a:t>
            </a:r>
            <a:endParaRPr lang="en-US"/>
          </a:p>
          <a:p>
            <a:pPr lvl="1"/>
            <a:r>
              <a:rPr lang="en-US"/>
              <a:t>Disabled by default</a:t>
            </a:r>
          </a:p>
        </p:txBody>
      </p:sp>
      <p:sp>
        <p:nvSpPr>
          <p:cNvPr id="4" name="Title 3">
            <a:extLst>
              <a:ext uri="{FF2B5EF4-FFF2-40B4-BE49-F238E27FC236}">
                <a16:creationId xmlns:a16="http://schemas.microsoft.com/office/drawing/2014/main" id="{CF252473-9406-C1F4-623F-4572612BF1B9}"/>
              </a:ext>
            </a:extLst>
          </p:cNvPr>
          <p:cNvSpPr>
            <a:spLocks noGrp="1"/>
          </p:cNvSpPr>
          <p:nvPr>
            <p:ph type="title"/>
          </p:nvPr>
        </p:nvSpPr>
        <p:spPr/>
        <p:txBody>
          <a:bodyPr/>
          <a:lstStyle/>
          <a:p>
            <a:r>
              <a:rPr lang="en-US"/>
              <a:t>Query Metrics</a:t>
            </a:r>
          </a:p>
        </p:txBody>
      </p:sp>
      <p:pic>
        <p:nvPicPr>
          <p:cNvPr id="3" name="Picture Placeholder 2" descr="The cockpit of a jet fighter&#10;&#10;Description automatically generated">
            <a:extLst>
              <a:ext uri="{FF2B5EF4-FFF2-40B4-BE49-F238E27FC236}">
                <a16:creationId xmlns:a16="http://schemas.microsoft.com/office/drawing/2014/main" id="{8C70BA14-ED18-9F77-467B-12247F7EDAA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233" t="9076" r="16678"/>
          <a:stretch/>
        </p:blipFill>
        <p:spPr>
          <a:xfrm>
            <a:off x="-6725" y="1844515"/>
            <a:ext cx="4733365" cy="5013483"/>
          </a:xfrm>
        </p:spPr>
      </p:pic>
    </p:spTree>
    <p:extLst>
      <p:ext uri="{BB962C8B-B14F-4D97-AF65-F5344CB8AC3E}">
        <p14:creationId xmlns:p14="http://schemas.microsoft.com/office/powerpoint/2010/main" val="18048693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F923A-3B6D-BD82-8F6B-3703C438251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EA48D4E-55F0-0C0A-EF09-67C73FDD1CA9}"/>
              </a:ext>
            </a:extLst>
          </p:cNvPr>
          <p:cNvSpPr>
            <a:spLocks noGrp="1"/>
          </p:cNvSpPr>
          <p:nvPr>
            <p:ph type="title"/>
          </p:nvPr>
        </p:nvSpPr>
        <p:spPr/>
        <p:txBody>
          <a:bodyPr/>
          <a:lstStyle/>
          <a:p>
            <a:r>
              <a:rPr lang="en-US"/>
              <a:t>DEMO!</a:t>
            </a:r>
          </a:p>
        </p:txBody>
      </p:sp>
      <p:pic>
        <p:nvPicPr>
          <p:cNvPr id="8" name="Content Placeholder 7" descr="A blue button with a white arrow&#10;&#10;Description automatically generated">
            <a:extLst>
              <a:ext uri="{FF2B5EF4-FFF2-40B4-BE49-F238E27FC236}">
                <a16:creationId xmlns:a16="http://schemas.microsoft.com/office/drawing/2014/main" id="{CD633179-2A12-B72F-DDEA-0864AC6411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1722" y="803602"/>
            <a:ext cx="4476984" cy="4476984"/>
          </a:xfrm>
        </p:spPr>
      </p:pic>
    </p:spTree>
    <p:extLst>
      <p:ext uri="{BB962C8B-B14F-4D97-AF65-F5344CB8AC3E}">
        <p14:creationId xmlns:p14="http://schemas.microsoft.com/office/powerpoint/2010/main" val="1951291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816317-CE2E-6D3D-E37F-68ACFBAAB143}"/>
              </a:ext>
            </a:extLst>
          </p:cNvPr>
          <p:cNvSpPr>
            <a:spLocks noGrp="1"/>
          </p:cNvSpPr>
          <p:nvPr>
            <p:ph idx="1"/>
          </p:nvPr>
        </p:nvSpPr>
        <p:spPr/>
        <p:txBody>
          <a:bodyPr>
            <a:normAutofit lnSpcReduction="10000"/>
          </a:bodyPr>
          <a:lstStyle/>
          <a:p>
            <a:r>
              <a:rPr lang="en-US">
                <a:solidFill>
                  <a:schemeClr val="bg2">
                    <a:lumMod val="75000"/>
                  </a:schemeClr>
                </a:solidFill>
              </a:rPr>
              <a:t>Readers don't block writers</a:t>
            </a:r>
          </a:p>
          <a:p>
            <a:r>
              <a:rPr lang="en-US">
                <a:solidFill>
                  <a:schemeClr val="bg2">
                    <a:lumMod val="75000"/>
                  </a:schemeClr>
                </a:solidFill>
              </a:rPr>
              <a:t>Tuples maintain on-row transaction visibility values (</a:t>
            </a:r>
            <a:r>
              <a:rPr lang="en-US" err="1">
                <a:solidFill>
                  <a:schemeClr val="bg2">
                    <a:lumMod val="75000"/>
                  </a:schemeClr>
                </a:solidFill>
              </a:rPr>
              <a:t>xmin</a:t>
            </a:r>
            <a:r>
              <a:rPr lang="en-US">
                <a:solidFill>
                  <a:schemeClr val="bg2">
                    <a:lumMod val="75000"/>
                  </a:schemeClr>
                </a:solidFill>
              </a:rPr>
              <a:t>, </a:t>
            </a:r>
            <a:r>
              <a:rPr lang="en-US" err="1">
                <a:solidFill>
                  <a:schemeClr val="bg2">
                    <a:lumMod val="75000"/>
                  </a:schemeClr>
                </a:solidFill>
              </a:rPr>
              <a:t>xmax</a:t>
            </a:r>
            <a:r>
              <a:rPr lang="en-US">
                <a:solidFill>
                  <a:schemeClr val="bg2">
                    <a:lumMod val="75000"/>
                  </a:schemeClr>
                </a:solidFill>
              </a:rPr>
              <a:t>)</a:t>
            </a:r>
          </a:p>
          <a:p>
            <a:r>
              <a:rPr lang="en-US" sz="4300" b="1" u="sng"/>
              <a:t>UPDATES always create new rows</a:t>
            </a:r>
          </a:p>
          <a:p>
            <a:pPr lvl="1"/>
            <a:r>
              <a:rPr lang="en-US"/>
              <a:t>Heap-only Tuples (HOT) attempts to mitigate some growth</a:t>
            </a:r>
          </a:p>
          <a:p>
            <a:r>
              <a:rPr lang="en-US">
                <a:solidFill>
                  <a:schemeClr val="bg2">
                    <a:lumMod val="75000"/>
                  </a:schemeClr>
                </a:solidFill>
              </a:rPr>
              <a:t>Popular MVCC talk: </a:t>
            </a:r>
            <a:r>
              <a:rPr lang="en-US" sz="2200">
                <a:solidFill>
                  <a:schemeClr val="bg2">
                    <a:lumMod val="75000"/>
                  </a:schemeClr>
                </a:solidFill>
                <a:hlinkClick r:id="rId2">
                  <a:extLst>
                    <a:ext uri="{A12FA001-AC4F-418D-AE19-62706E023703}">
                      <ahyp:hlinkClr xmlns:ahyp="http://schemas.microsoft.com/office/drawing/2018/hyperlinkcolor" val="tx"/>
                    </a:ext>
                  </a:extLst>
                </a:hlinkClick>
              </a:rPr>
              <a:t>https://www.youtube.com/watch?v=gAE_MSQtqnQ</a:t>
            </a:r>
            <a:endParaRPr lang="en-US">
              <a:solidFill>
                <a:schemeClr val="bg2">
                  <a:lumMod val="75000"/>
                </a:schemeClr>
              </a:solidFill>
            </a:endParaRPr>
          </a:p>
        </p:txBody>
      </p:sp>
      <p:sp>
        <p:nvSpPr>
          <p:cNvPr id="3" name="Title 2">
            <a:extLst>
              <a:ext uri="{FF2B5EF4-FFF2-40B4-BE49-F238E27FC236}">
                <a16:creationId xmlns:a16="http://schemas.microsoft.com/office/drawing/2014/main" id="{F171073F-A4D7-6518-ED66-E472D4D7AE32}"/>
              </a:ext>
            </a:extLst>
          </p:cNvPr>
          <p:cNvSpPr>
            <a:spLocks noGrp="1"/>
          </p:cNvSpPr>
          <p:nvPr>
            <p:ph type="title"/>
          </p:nvPr>
        </p:nvSpPr>
        <p:spPr/>
        <p:txBody>
          <a:bodyPr/>
          <a:lstStyle/>
          <a:p>
            <a:r>
              <a:rPr lang="en-US"/>
              <a:t>MVCC at a glance</a:t>
            </a:r>
          </a:p>
        </p:txBody>
      </p:sp>
    </p:spTree>
    <p:extLst>
      <p:ext uri="{BB962C8B-B14F-4D97-AF65-F5344CB8AC3E}">
        <p14:creationId xmlns:p14="http://schemas.microsoft.com/office/powerpoint/2010/main" val="167082295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72AC6-09A6-5606-E9BA-BBD96897DDC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7967AFA-CA66-E6B2-308A-4D47B613F625}"/>
              </a:ext>
            </a:extLst>
          </p:cNvPr>
          <p:cNvSpPr txBox="1"/>
          <p:nvPr/>
        </p:nvSpPr>
        <p:spPr>
          <a:xfrm>
            <a:off x="631369" y="915417"/>
            <a:ext cx="6727973" cy="1508105"/>
          </a:xfrm>
          <a:prstGeom prst="rect">
            <a:avLst/>
          </a:prstGeom>
          <a:noFill/>
        </p:spPr>
        <p:txBody>
          <a:bodyPr wrap="square">
            <a:spAutoFit/>
          </a:bodyPr>
          <a:lstStyle/>
          <a:p>
            <a:pPr algn="ctr"/>
            <a:r>
              <a:rPr lang="en-US" sz="2800" b="0" u="sng" dirty="0">
                <a:solidFill>
                  <a:schemeClr val="bg1">
                    <a:lumMod val="95000"/>
                  </a:schemeClr>
                </a:solidFill>
              </a:rPr>
              <a:t>PASS Session</a:t>
            </a:r>
          </a:p>
          <a:p>
            <a:pPr algn="ctr"/>
            <a:r>
              <a:rPr lang="en-US" sz="3200" dirty="0">
                <a:solidFill>
                  <a:schemeClr val="bg1">
                    <a:lumMod val="95000"/>
                  </a:schemeClr>
                </a:solidFill>
                <a:latin typeface="gatebase Medium" panose="00000500000000000000" pitchFamily="50" charset="0"/>
              </a:rPr>
              <a:t>Professional PostgreSQL Monitoring Made Easy</a:t>
            </a:r>
          </a:p>
        </p:txBody>
      </p:sp>
      <p:sp>
        <p:nvSpPr>
          <p:cNvPr id="10" name="TextBox 9">
            <a:extLst>
              <a:ext uri="{FF2B5EF4-FFF2-40B4-BE49-F238E27FC236}">
                <a16:creationId xmlns:a16="http://schemas.microsoft.com/office/drawing/2014/main" id="{40FD584E-E1C8-BDA6-3C7B-BE2EE2A767E5}"/>
              </a:ext>
            </a:extLst>
          </p:cNvPr>
          <p:cNvSpPr txBox="1"/>
          <p:nvPr/>
        </p:nvSpPr>
        <p:spPr>
          <a:xfrm>
            <a:off x="1154297" y="3557316"/>
            <a:ext cx="5643793" cy="1754326"/>
          </a:xfrm>
          <a:prstGeom prst="rect">
            <a:avLst/>
          </a:prstGeom>
          <a:noFill/>
        </p:spPr>
        <p:txBody>
          <a:bodyPr wrap="square">
            <a:spAutoFit/>
          </a:bodyPr>
          <a:lstStyle/>
          <a:p>
            <a:r>
              <a:rPr lang="en-US" sz="3600" b="0" dirty="0">
                <a:solidFill>
                  <a:schemeClr val="bg1">
                    <a:lumMod val="95000"/>
                  </a:schemeClr>
                </a:solidFill>
              </a:rPr>
              <a:t>📅 Wednesday, Nov. 19</a:t>
            </a:r>
          </a:p>
          <a:p>
            <a:r>
              <a:rPr lang="en-US" sz="3600" b="0" dirty="0">
                <a:solidFill>
                  <a:schemeClr val="bg1">
                    <a:lumMod val="95000"/>
                  </a:schemeClr>
                </a:solidFill>
              </a:rPr>
              <a:t>⌚ 11:30-12:30</a:t>
            </a:r>
          </a:p>
          <a:p>
            <a:r>
              <a:rPr lang="en-US" sz="3600" b="0" dirty="0">
                <a:solidFill>
                  <a:schemeClr val="bg1">
                    <a:lumMod val="95000"/>
                  </a:schemeClr>
                </a:solidFill>
              </a:rPr>
              <a:t>🏢 Room 331-332</a:t>
            </a:r>
            <a:endParaRPr lang="en-US" sz="4000" b="0" dirty="0">
              <a:solidFill>
                <a:schemeClr val="bg1">
                  <a:lumMod val="95000"/>
                </a:schemeClr>
              </a:solidFill>
            </a:endParaRPr>
          </a:p>
        </p:txBody>
      </p:sp>
      <p:pic>
        <p:nvPicPr>
          <p:cNvPr id="6" name="Picture 5" descr="A qr code on a white background&#10;&#10;AI-generated content may be incorrect.">
            <a:extLst>
              <a:ext uri="{FF2B5EF4-FFF2-40B4-BE49-F238E27FC236}">
                <a16:creationId xmlns:a16="http://schemas.microsoft.com/office/drawing/2014/main" id="{B28569CB-C1B4-7632-6831-8C920DAD06CA}"/>
              </a:ext>
            </a:extLst>
          </p:cNvPr>
          <p:cNvPicPr>
            <a:picLocks noChangeAspect="1"/>
          </p:cNvPicPr>
          <p:nvPr/>
        </p:nvPicPr>
        <p:blipFill>
          <a:blip r:embed="rId2"/>
          <a:stretch>
            <a:fillRect/>
          </a:stretch>
        </p:blipFill>
        <p:spPr>
          <a:xfrm>
            <a:off x="7956550" y="1992085"/>
            <a:ext cx="2747736" cy="2747736"/>
          </a:xfrm>
          <a:prstGeom prst="rect">
            <a:avLst/>
          </a:prstGeom>
        </p:spPr>
      </p:pic>
    </p:spTree>
    <p:extLst>
      <p:ext uri="{BB962C8B-B14F-4D97-AF65-F5344CB8AC3E}">
        <p14:creationId xmlns:p14="http://schemas.microsoft.com/office/powerpoint/2010/main" val="39505745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742B-C326-3E7D-1F70-A7F79786523C}"/>
              </a:ext>
            </a:extLst>
          </p:cNvPr>
          <p:cNvSpPr>
            <a:spLocks noGrp="1"/>
          </p:cNvSpPr>
          <p:nvPr>
            <p:ph type="title"/>
          </p:nvPr>
        </p:nvSpPr>
        <p:spPr/>
        <p:txBody>
          <a:bodyPr/>
          <a:lstStyle/>
          <a:p>
            <a:r>
              <a:rPr lang="en-US"/>
              <a:t>Performance Tuning</a:t>
            </a:r>
          </a:p>
        </p:txBody>
      </p:sp>
      <p:sp>
        <p:nvSpPr>
          <p:cNvPr id="3" name="Content Placeholder 2">
            <a:extLst>
              <a:ext uri="{FF2B5EF4-FFF2-40B4-BE49-F238E27FC236}">
                <a16:creationId xmlns:a16="http://schemas.microsoft.com/office/drawing/2014/main" id="{23F076A0-56D9-E6B2-FDBF-3DEEB7FA0A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106050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573BDF-A0D3-5E01-F399-46A37EE325A2}"/>
              </a:ext>
            </a:extLst>
          </p:cNvPr>
          <p:cNvSpPr>
            <a:spLocks noGrp="1"/>
          </p:cNvSpPr>
          <p:nvPr>
            <p:ph idx="1"/>
          </p:nvPr>
        </p:nvSpPr>
        <p:spPr/>
        <p:txBody>
          <a:bodyPr/>
          <a:lstStyle/>
          <a:p>
            <a:r>
              <a:rPr lang="en-US" dirty="0"/>
              <a:t>Statistics determine plan choice</a:t>
            </a:r>
          </a:p>
          <a:p>
            <a:r>
              <a:rPr lang="en-US" dirty="0"/>
              <a:t>Customizable per server, table, and column</a:t>
            </a:r>
          </a:p>
          <a:p>
            <a:r>
              <a:rPr lang="en-US" dirty="0"/>
              <a:t>Asynchronous process maintains statistics</a:t>
            </a:r>
          </a:p>
          <a:p>
            <a:r>
              <a:rPr lang="en-US" dirty="0"/>
              <a:t>Manually update with ANALYZE</a:t>
            </a:r>
          </a:p>
        </p:txBody>
      </p:sp>
      <p:sp>
        <p:nvSpPr>
          <p:cNvPr id="3" name="Title 2">
            <a:extLst>
              <a:ext uri="{FF2B5EF4-FFF2-40B4-BE49-F238E27FC236}">
                <a16:creationId xmlns:a16="http://schemas.microsoft.com/office/drawing/2014/main" id="{97CE99EB-749A-E8AC-5C7C-3A0D9E70A195}"/>
              </a:ext>
            </a:extLst>
          </p:cNvPr>
          <p:cNvSpPr>
            <a:spLocks noGrp="1"/>
          </p:cNvSpPr>
          <p:nvPr>
            <p:ph type="title"/>
          </p:nvPr>
        </p:nvSpPr>
        <p:spPr/>
        <p:txBody>
          <a:bodyPr/>
          <a:lstStyle/>
          <a:p>
            <a:r>
              <a:rPr lang="en-US" dirty="0"/>
              <a:t>Cost-based Optimizer</a:t>
            </a:r>
          </a:p>
        </p:txBody>
      </p:sp>
    </p:spTree>
    <p:extLst>
      <p:ext uri="{BB962C8B-B14F-4D97-AF65-F5344CB8AC3E}">
        <p14:creationId xmlns:p14="http://schemas.microsoft.com/office/powerpoint/2010/main" val="9209631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432FC0-73C7-6E24-985C-E7584467F01C}"/>
              </a:ext>
            </a:extLst>
          </p:cNvPr>
          <p:cNvSpPr>
            <a:spLocks noGrp="1"/>
          </p:cNvSpPr>
          <p:nvPr>
            <p:ph idx="1"/>
          </p:nvPr>
        </p:nvSpPr>
        <p:spPr/>
        <p:txBody>
          <a:bodyPr/>
          <a:lstStyle/>
          <a:p>
            <a:r>
              <a:rPr lang="en-US" dirty="0"/>
              <a:t>Histogram of column values</a:t>
            </a:r>
          </a:p>
          <a:p>
            <a:r>
              <a:rPr lang="en-US" dirty="0"/>
              <a:t>Defaults to 100 buckets</a:t>
            </a:r>
          </a:p>
          <a:p>
            <a:r>
              <a:rPr lang="en-US" dirty="0"/>
              <a:t>Helpful views:</a:t>
            </a:r>
          </a:p>
          <a:p>
            <a:pPr lvl="1"/>
            <a:r>
              <a:rPr lang="en-US" dirty="0" err="1"/>
              <a:t>pg_catalog.pg_stats</a:t>
            </a:r>
            <a:endParaRPr lang="en-US" dirty="0"/>
          </a:p>
          <a:p>
            <a:pPr lvl="1"/>
            <a:r>
              <a:rPr lang="en-US" dirty="0" err="1"/>
              <a:t>pg_catalog.pg_stat_user_tables</a:t>
            </a:r>
            <a:endParaRPr lang="en-US" dirty="0"/>
          </a:p>
        </p:txBody>
      </p:sp>
      <p:sp>
        <p:nvSpPr>
          <p:cNvPr id="3" name="Title 2">
            <a:extLst>
              <a:ext uri="{FF2B5EF4-FFF2-40B4-BE49-F238E27FC236}">
                <a16:creationId xmlns:a16="http://schemas.microsoft.com/office/drawing/2014/main" id="{758D98BA-D64B-F8B6-ABBD-5B4BC0D51BB5}"/>
              </a:ext>
            </a:extLst>
          </p:cNvPr>
          <p:cNvSpPr>
            <a:spLocks noGrp="1"/>
          </p:cNvSpPr>
          <p:nvPr>
            <p:ph type="title"/>
          </p:nvPr>
        </p:nvSpPr>
        <p:spPr/>
        <p:txBody>
          <a:bodyPr/>
          <a:lstStyle/>
          <a:p>
            <a:r>
              <a:rPr lang="en-US" dirty="0"/>
              <a:t>Statistics</a:t>
            </a:r>
          </a:p>
        </p:txBody>
      </p:sp>
    </p:spTree>
    <p:extLst>
      <p:ext uri="{BB962C8B-B14F-4D97-AF65-F5344CB8AC3E}">
        <p14:creationId xmlns:p14="http://schemas.microsoft.com/office/powerpoint/2010/main" val="15325316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36E4DF-9A31-5C44-B90B-4F3612B759EF}"/>
              </a:ext>
            </a:extLst>
          </p:cNvPr>
          <p:cNvSpPr>
            <a:spLocks noGrp="1"/>
          </p:cNvSpPr>
          <p:nvPr>
            <p:ph idx="1"/>
          </p:nvPr>
        </p:nvSpPr>
        <p:spPr>
          <a:xfrm>
            <a:off x="369047" y="1556657"/>
            <a:ext cx="10515600" cy="4620306"/>
          </a:xfrm>
        </p:spPr>
        <p:txBody>
          <a:bodyPr>
            <a:normAutofit/>
          </a:bodyPr>
          <a:lstStyle/>
          <a:p>
            <a:r>
              <a:rPr lang="en-US" dirty="0"/>
              <a:t>EXPLAIN = Estimated plan</a:t>
            </a:r>
          </a:p>
          <a:p>
            <a:r>
              <a:rPr lang="en-US" dirty="0"/>
              <a:t>EXPLAIN ANALYZE = Actual plan</a:t>
            </a:r>
          </a:p>
          <a:p>
            <a:r>
              <a:rPr lang="en-US" dirty="0"/>
              <a:t>EXPLAIN (ANALYZE,BUFFERS)</a:t>
            </a:r>
          </a:p>
          <a:p>
            <a:pPr lvl="1"/>
            <a:r>
              <a:rPr lang="en-US" dirty="0"/>
              <a:t>Query plan with disk IO</a:t>
            </a:r>
          </a:p>
          <a:p>
            <a:r>
              <a:rPr lang="en-US" dirty="0"/>
              <a:t>EXPLAIN (ANALYZE,BUFFERS,VERBOSE)</a:t>
            </a:r>
          </a:p>
          <a:p>
            <a:pPr lvl="1"/>
            <a:r>
              <a:rPr lang="en-US" dirty="0"/>
              <a:t>Additional details on columns, schemas, etc.</a:t>
            </a:r>
          </a:p>
        </p:txBody>
      </p:sp>
      <p:sp>
        <p:nvSpPr>
          <p:cNvPr id="2" name="Title 1">
            <a:extLst>
              <a:ext uri="{FF2B5EF4-FFF2-40B4-BE49-F238E27FC236}">
                <a16:creationId xmlns:a16="http://schemas.microsoft.com/office/drawing/2014/main" id="{FE80739A-3052-A54B-806C-976CA213987C}"/>
              </a:ext>
            </a:extLst>
          </p:cNvPr>
          <p:cNvSpPr>
            <a:spLocks noGrp="1"/>
          </p:cNvSpPr>
          <p:nvPr>
            <p:ph type="title"/>
          </p:nvPr>
        </p:nvSpPr>
        <p:spPr/>
        <p:txBody>
          <a:bodyPr/>
          <a:lstStyle/>
          <a:p>
            <a:r>
              <a:rPr lang="en-US" dirty="0"/>
              <a:t>EXPLAIN in Practice</a:t>
            </a:r>
          </a:p>
        </p:txBody>
      </p:sp>
    </p:spTree>
    <p:extLst>
      <p:ext uri="{BB962C8B-B14F-4D97-AF65-F5344CB8AC3E}">
        <p14:creationId xmlns:p14="http://schemas.microsoft.com/office/powerpoint/2010/main" val="18607967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792BB-36F3-8C46-B2E0-EE7BA02A9889}"/>
              </a:ext>
            </a:extLst>
          </p:cNvPr>
          <p:cNvSpPr>
            <a:spLocks noGrp="1"/>
          </p:cNvSpPr>
          <p:nvPr>
            <p:ph idx="1"/>
          </p:nvPr>
        </p:nvSpPr>
        <p:spPr>
          <a:xfrm>
            <a:off x="369047" y="1436914"/>
            <a:ext cx="10515600" cy="4740049"/>
          </a:xfrm>
        </p:spPr>
        <p:txBody>
          <a:bodyPr>
            <a:normAutofit lnSpcReduction="10000"/>
          </a:bodyPr>
          <a:lstStyle/>
          <a:p>
            <a:r>
              <a:rPr lang="en-US" dirty="0"/>
              <a:t>Inverted tree representation</a:t>
            </a:r>
          </a:p>
          <a:p>
            <a:r>
              <a:rPr lang="en-US" dirty="0"/>
              <a:t>There is no built-in visual execution plan</a:t>
            </a:r>
          </a:p>
          <a:p>
            <a:r>
              <a:rPr lang="en-US" dirty="0"/>
              <a:t>EXPLAIN provides textual plan</a:t>
            </a:r>
          </a:p>
          <a:p>
            <a:pPr lvl="1"/>
            <a:r>
              <a:rPr lang="en-US" sz="2800" dirty="0" err="1"/>
              <a:t>pgAdmin</a:t>
            </a:r>
            <a:r>
              <a:rPr lang="en-US" sz="2800" dirty="0"/>
              <a:t> and some others do attempt some visualizations</a:t>
            </a:r>
          </a:p>
          <a:p>
            <a:r>
              <a:rPr lang="en-US" dirty="0"/>
              <a:t>Websites for visualizations and suggestions</a:t>
            </a:r>
          </a:p>
          <a:p>
            <a:pPr lvl="1"/>
            <a:r>
              <a:rPr lang="en-US" dirty="0">
                <a:hlinkClick r:id="rId2"/>
              </a:rPr>
              <a:t>https://www.pgmustard.com/</a:t>
            </a:r>
            <a:endParaRPr lang="en-US" dirty="0"/>
          </a:p>
          <a:p>
            <a:pPr lvl="1"/>
            <a:r>
              <a:rPr lang="en-US" dirty="0">
                <a:hlinkClick r:id="rId3"/>
              </a:rPr>
              <a:t>https://explain.depesz.com/</a:t>
            </a:r>
            <a:endParaRPr lang="en-US" dirty="0"/>
          </a:p>
          <a:p>
            <a:pPr marL="228600" lvl="1" indent="0">
              <a:buNone/>
            </a:pPr>
            <a:endParaRPr lang="en-US" dirty="0"/>
          </a:p>
        </p:txBody>
      </p:sp>
      <p:sp>
        <p:nvSpPr>
          <p:cNvPr id="2" name="Title 1">
            <a:extLst>
              <a:ext uri="{FF2B5EF4-FFF2-40B4-BE49-F238E27FC236}">
                <a16:creationId xmlns:a16="http://schemas.microsoft.com/office/drawing/2014/main" id="{B7606F5D-E794-C849-B1EA-3CFF39FE2F30}"/>
              </a:ext>
            </a:extLst>
          </p:cNvPr>
          <p:cNvSpPr>
            <a:spLocks noGrp="1"/>
          </p:cNvSpPr>
          <p:nvPr>
            <p:ph type="title"/>
          </p:nvPr>
        </p:nvSpPr>
        <p:spPr/>
        <p:txBody>
          <a:bodyPr/>
          <a:lstStyle/>
          <a:p>
            <a:r>
              <a:rPr lang="en-US" dirty="0"/>
              <a:t>EXPLAIN</a:t>
            </a:r>
          </a:p>
        </p:txBody>
      </p:sp>
    </p:spTree>
    <p:extLst>
      <p:ext uri="{BB962C8B-B14F-4D97-AF65-F5344CB8AC3E}">
        <p14:creationId xmlns:p14="http://schemas.microsoft.com/office/powerpoint/2010/main" val="13447740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A9BE-09F4-8F46-A0C3-F3F5D229CD0D}"/>
              </a:ext>
            </a:extLst>
          </p:cNvPr>
          <p:cNvSpPr>
            <a:spLocks noGrp="1"/>
          </p:cNvSpPr>
          <p:nvPr>
            <p:ph type="title"/>
          </p:nvPr>
        </p:nvSpPr>
        <p:spPr>
          <a:xfrm>
            <a:off x="369047" y="492942"/>
            <a:ext cx="9418359" cy="1325563"/>
          </a:xfrm>
        </p:spPr>
        <p:txBody>
          <a:bodyPr wrap="square" anchor="t">
            <a:normAutofit/>
          </a:bodyPr>
          <a:lstStyle/>
          <a:p>
            <a:r>
              <a:rPr lang="en-US" dirty="0"/>
              <a:t>Reading EXPLAIN</a:t>
            </a:r>
          </a:p>
        </p:txBody>
      </p:sp>
      <p:graphicFrame>
        <p:nvGraphicFramePr>
          <p:cNvPr id="5" name="Content Placeholder 2">
            <a:extLst>
              <a:ext uri="{FF2B5EF4-FFF2-40B4-BE49-F238E27FC236}">
                <a16:creationId xmlns:a16="http://schemas.microsoft.com/office/drawing/2014/main" id="{DD446395-D4F3-4F0A-B54B-387C329F2878}"/>
              </a:ext>
            </a:extLst>
          </p:cNvPr>
          <p:cNvGraphicFramePr>
            <a:graphicFrameLocks noGrp="1"/>
          </p:cNvGraphicFramePr>
          <p:nvPr>
            <p:ph idx="1"/>
          </p:nvPr>
        </p:nvGraphicFramePr>
        <p:xfrm>
          <a:off x="450823" y="1372142"/>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422525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BB001F-F93B-214D-99BE-2ADA1C1D28A2}"/>
              </a:ext>
            </a:extLst>
          </p:cNvPr>
          <p:cNvSpPr/>
          <p:nvPr/>
        </p:nvSpPr>
        <p:spPr>
          <a:xfrm>
            <a:off x="671146" y="615270"/>
            <a:ext cx="10849707" cy="2031325"/>
          </a:xfrm>
          <a:prstGeom prst="rect">
            <a:avLst/>
          </a:prstGeom>
          <a:solidFill>
            <a:schemeClr val="bg1">
              <a:lumMod val="85000"/>
            </a:schemeClr>
          </a:solidFill>
          <a:ln w="28575">
            <a:solidFill>
              <a:schemeClr val="tx1">
                <a:lumMod val="75000"/>
              </a:schemeClr>
            </a:solidFill>
          </a:ln>
        </p:spPr>
        <p:txBody>
          <a:bodyPr wrap="square">
            <a:spAutoFit/>
          </a:bodyPr>
          <a:lstStyle/>
          <a:p>
            <a:r>
              <a:rPr lang="en-US" dirty="0">
                <a:solidFill>
                  <a:srgbClr val="0000FF"/>
                </a:solidFill>
                <a:latin typeface="Lucida Console" panose="020B0609040504020204" pitchFamily="49" charset="0"/>
                <a:cs typeface="Cascadia Code" panose="020B0609020000020004" pitchFamily="49" charset="0"/>
              </a:rPr>
              <a:t>EXPLAIN (ANALYZE, BUFFERS)</a:t>
            </a:r>
          </a:p>
          <a:p>
            <a:r>
              <a:rPr lang="en-US" dirty="0">
                <a:solidFill>
                  <a:srgbClr val="0000FF"/>
                </a:solidFill>
                <a:latin typeface="Lucida Console" panose="020B0609040504020204" pitchFamily="49" charset="0"/>
                <a:cs typeface="Cascadia Code" panose="020B0609020000020004" pitchFamily="49" charset="0"/>
              </a:rPr>
              <a:t>SELECT</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customer_name</a:t>
            </a:r>
            <a:r>
              <a:rPr lang="en-US" dirty="0">
                <a:solidFill>
                  <a:srgbClr val="212121"/>
                </a:solidFill>
                <a:latin typeface="Lucida Console" panose="020B0609040504020204" pitchFamily="49" charset="0"/>
                <a:cs typeface="Cascadia Code" panose="020B0609020000020004" pitchFamily="49" charset="0"/>
              </a:rPr>
              <a:t>, </a:t>
            </a:r>
            <a:r>
              <a:rPr lang="en-US" dirty="0">
                <a:solidFill>
                  <a:srgbClr val="795E26"/>
                </a:solidFill>
                <a:latin typeface="Lucida Console" panose="020B0609040504020204" pitchFamily="49" charset="0"/>
                <a:cs typeface="Cascadia Code" panose="020B0609020000020004" pitchFamily="49" charset="0"/>
              </a:rPr>
              <a:t>count</a:t>
            </a:r>
            <a:r>
              <a:rPr lang="en-US" dirty="0">
                <a:solidFill>
                  <a:srgbClr val="212121"/>
                </a:solidFill>
                <a:latin typeface="Lucida Console" panose="020B0609040504020204" pitchFamily="49" charset="0"/>
                <a:cs typeface="Cascadia Code" panose="020B0609020000020004" pitchFamily="49" charset="0"/>
              </a:rPr>
              <a:t>(</a:t>
            </a:r>
            <a:r>
              <a:rPr lang="en-US" dirty="0">
                <a:solidFill>
                  <a:srgbClr val="000000"/>
                </a:solidFill>
                <a:latin typeface="Lucida Console" panose="020B0609040504020204" pitchFamily="49" charset="0"/>
                <a:cs typeface="Cascadia Code" panose="020B0609020000020004" pitchFamily="49" charset="0"/>
              </a:rPr>
              <a:t>*</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date_part</a:t>
            </a:r>
            <a:r>
              <a:rPr lang="en-US" dirty="0">
                <a:solidFill>
                  <a:srgbClr val="212121"/>
                </a:solidFill>
                <a:latin typeface="Lucida Console" panose="020B0609040504020204" pitchFamily="49" charset="0"/>
                <a:cs typeface="Cascadia Code" panose="020B0609020000020004" pitchFamily="49" charset="0"/>
              </a:rPr>
              <a:t>(</a:t>
            </a:r>
            <a:r>
              <a:rPr lang="en-US" dirty="0">
                <a:solidFill>
                  <a:srgbClr val="A31515"/>
                </a:solidFill>
                <a:latin typeface="Lucida Console" panose="020B0609040504020204" pitchFamily="49" charset="0"/>
                <a:cs typeface="Cascadia Code" panose="020B0609020000020004" pitchFamily="49" charset="0"/>
              </a:rPr>
              <a:t>'year'</a:t>
            </a:r>
            <a:r>
              <a:rPr lang="en-US" dirty="0">
                <a:solidFill>
                  <a:srgbClr val="212121"/>
                </a:solidFill>
                <a:latin typeface="Lucida Console" panose="020B0609040504020204" pitchFamily="49" charset="0"/>
                <a:cs typeface="Cascadia Code" panose="020B0609020000020004" pitchFamily="49" charset="0"/>
              </a:rPr>
              <a:t>,</a:t>
            </a:r>
            <a:r>
              <a:rPr lang="en-US" dirty="0" err="1">
                <a:solidFill>
                  <a:srgbClr val="212121"/>
                </a:solidFill>
                <a:latin typeface="Lucida Console" panose="020B0609040504020204" pitchFamily="49" charset="0"/>
                <a:cs typeface="Cascadia Code" panose="020B0609020000020004" pitchFamily="49" charset="0"/>
              </a:rPr>
              <a:t>order_date</a:t>
            </a:r>
            <a:r>
              <a:rPr lang="en-US" dirty="0">
                <a:solidFill>
                  <a:srgbClr val="212121"/>
                </a:solidFill>
                <a:latin typeface="Lucida Console" panose="020B0609040504020204" pitchFamily="49" charset="0"/>
                <a:cs typeface="Cascadia Code" panose="020B0609020000020004" pitchFamily="49" charset="0"/>
              </a:rPr>
              <a:t>)::</a:t>
            </a:r>
            <a:r>
              <a:rPr lang="en-US" dirty="0">
                <a:solidFill>
                  <a:srgbClr val="0000FF"/>
                </a:solidFill>
                <a:latin typeface="Lucida Console" panose="020B0609040504020204" pitchFamily="49" charset="0"/>
                <a:cs typeface="Cascadia Code" panose="020B0609020000020004" pitchFamily="49" charset="0"/>
              </a:rPr>
              <a:t>int</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order_year</a:t>
            </a:r>
            <a:endParaRPr lang="en-US" dirty="0">
              <a:solidFill>
                <a:srgbClr val="212121"/>
              </a:solidFill>
              <a:latin typeface="Lucida Console" panose="020B0609040504020204" pitchFamily="49" charset="0"/>
              <a:cs typeface="Cascadia Code" panose="020B0609020000020004" pitchFamily="49" charset="0"/>
            </a:endParaRPr>
          </a:p>
          <a:p>
            <a:r>
              <a:rPr lang="en-US" dirty="0">
                <a:solidFill>
                  <a:srgbClr val="0000FF"/>
                </a:solidFill>
                <a:latin typeface="Lucida Console" panose="020B0609040504020204" pitchFamily="49" charset="0"/>
                <a:cs typeface="Cascadia Code" panose="020B0609020000020004" pitchFamily="49" charset="0"/>
              </a:rPr>
              <a:t>FROM</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sales.orders</a:t>
            </a:r>
            <a:r>
              <a:rPr lang="en-US" dirty="0">
                <a:solidFill>
                  <a:srgbClr val="212121"/>
                </a:solidFill>
                <a:latin typeface="Lucida Console" panose="020B0609040504020204" pitchFamily="49" charset="0"/>
                <a:cs typeface="Cascadia Code" panose="020B0609020000020004" pitchFamily="49" charset="0"/>
              </a:rPr>
              <a:t> o</a:t>
            </a:r>
          </a:p>
          <a:p>
            <a:r>
              <a:rPr lang="en-US" dirty="0">
                <a:solidFill>
                  <a:srgbClr val="0000FF"/>
                </a:solidFill>
                <a:latin typeface="Lucida Console" panose="020B0609040504020204" pitchFamily="49" charset="0"/>
                <a:cs typeface="Cascadia Code" panose="020B0609020000020004" pitchFamily="49" charset="0"/>
              </a:rPr>
              <a:t>  INNER JOIN</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sales.customers</a:t>
            </a:r>
            <a:r>
              <a:rPr lang="en-US" dirty="0">
                <a:solidFill>
                  <a:srgbClr val="212121"/>
                </a:solidFill>
                <a:latin typeface="Lucida Console" panose="020B0609040504020204" pitchFamily="49" charset="0"/>
                <a:cs typeface="Cascadia Code" panose="020B0609020000020004" pitchFamily="49" charset="0"/>
              </a:rPr>
              <a:t> c </a:t>
            </a:r>
            <a:r>
              <a:rPr lang="en-US" dirty="0">
                <a:solidFill>
                  <a:srgbClr val="0000FF"/>
                </a:solidFill>
                <a:latin typeface="Lucida Console" panose="020B0609040504020204" pitchFamily="49" charset="0"/>
                <a:cs typeface="Cascadia Code" panose="020B0609020000020004" pitchFamily="49" charset="0"/>
              </a:rPr>
              <a:t>ON</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o.customer_id</a:t>
            </a:r>
            <a:r>
              <a:rPr lang="en-US" dirty="0">
                <a:solidFill>
                  <a:srgbClr val="000000"/>
                </a:solidFill>
                <a:latin typeface="Lucida Console" panose="020B0609040504020204" pitchFamily="49" charset="0"/>
                <a:cs typeface="Cascadia Code" panose="020B0609020000020004" pitchFamily="49" charset="0"/>
              </a:rPr>
              <a:t>=</a:t>
            </a:r>
            <a:r>
              <a:rPr lang="en-US" dirty="0" err="1">
                <a:solidFill>
                  <a:srgbClr val="212121"/>
                </a:solidFill>
                <a:latin typeface="Lucida Console" panose="020B0609040504020204" pitchFamily="49" charset="0"/>
                <a:cs typeface="Cascadia Code" panose="020B0609020000020004" pitchFamily="49" charset="0"/>
              </a:rPr>
              <a:t>c.customer_id</a:t>
            </a:r>
            <a:endParaRPr lang="en-US" dirty="0">
              <a:solidFill>
                <a:srgbClr val="212121"/>
              </a:solidFill>
              <a:latin typeface="Lucida Console" panose="020B0609040504020204" pitchFamily="49" charset="0"/>
              <a:cs typeface="Cascadia Code" panose="020B0609020000020004" pitchFamily="49" charset="0"/>
            </a:endParaRPr>
          </a:p>
          <a:p>
            <a:r>
              <a:rPr lang="en-US" dirty="0">
                <a:solidFill>
                  <a:srgbClr val="0000FF"/>
                </a:solidFill>
                <a:latin typeface="Lucida Console" panose="020B0609040504020204" pitchFamily="49" charset="0"/>
                <a:cs typeface="Cascadia Code" panose="020B0609020000020004" pitchFamily="49" charset="0"/>
              </a:rPr>
              <a:t>WHERE</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c.customer_id</a:t>
            </a:r>
            <a:r>
              <a:rPr lang="en-US" dirty="0">
                <a:solidFill>
                  <a:srgbClr val="000000"/>
                </a:solidFill>
                <a:latin typeface="Lucida Console" panose="020B0609040504020204" pitchFamily="49" charset="0"/>
                <a:cs typeface="Cascadia Code" panose="020B0609020000020004" pitchFamily="49" charset="0"/>
              </a:rPr>
              <a:t>=</a:t>
            </a:r>
            <a:r>
              <a:rPr lang="en-US" dirty="0">
                <a:solidFill>
                  <a:srgbClr val="09885A"/>
                </a:solidFill>
                <a:latin typeface="Lucida Console" panose="020B0609040504020204" pitchFamily="49" charset="0"/>
                <a:cs typeface="Cascadia Code" panose="020B0609020000020004" pitchFamily="49" charset="0"/>
              </a:rPr>
              <a:t>100</a:t>
            </a:r>
            <a:endParaRPr lang="en-US" dirty="0">
              <a:solidFill>
                <a:srgbClr val="212121"/>
              </a:solidFill>
              <a:latin typeface="Lucida Console" panose="020B0609040504020204" pitchFamily="49" charset="0"/>
              <a:cs typeface="Cascadia Code" panose="020B0609020000020004" pitchFamily="49" charset="0"/>
            </a:endParaRPr>
          </a:p>
          <a:p>
            <a:r>
              <a:rPr lang="en-US" dirty="0">
                <a:solidFill>
                  <a:srgbClr val="0000FF"/>
                </a:solidFill>
                <a:latin typeface="Lucida Console" panose="020B0609040504020204" pitchFamily="49" charset="0"/>
                <a:cs typeface="Cascadia Code" panose="020B0609020000020004" pitchFamily="49" charset="0"/>
              </a:rPr>
              <a:t>GROUP BY</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customer_name,order_year</a:t>
            </a:r>
            <a:endParaRPr lang="en-US" dirty="0">
              <a:solidFill>
                <a:srgbClr val="212121"/>
              </a:solidFill>
              <a:latin typeface="Lucida Console" panose="020B0609040504020204" pitchFamily="49" charset="0"/>
              <a:cs typeface="Cascadia Code" panose="020B0609020000020004" pitchFamily="49" charset="0"/>
            </a:endParaRPr>
          </a:p>
          <a:p>
            <a:r>
              <a:rPr lang="en-US" dirty="0">
                <a:solidFill>
                  <a:srgbClr val="0000FF"/>
                </a:solidFill>
                <a:latin typeface="Lucida Console" panose="020B0609040504020204" pitchFamily="49" charset="0"/>
                <a:cs typeface="Cascadia Code" panose="020B0609020000020004" pitchFamily="49" charset="0"/>
              </a:rPr>
              <a:t>ORDER BY</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order_year</a:t>
            </a:r>
            <a:r>
              <a:rPr lang="en-US" dirty="0">
                <a:solidFill>
                  <a:srgbClr val="212121"/>
                </a:solidFill>
                <a:latin typeface="Lucida Console" panose="020B0609040504020204" pitchFamily="49" charset="0"/>
                <a:cs typeface="Cascadia Code" panose="020B0609020000020004" pitchFamily="49" charset="0"/>
              </a:rPr>
              <a:t> </a:t>
            </a:r>
            <a:r>
              <a:rPr lang="en-US" dirty="0">
                <a:solidFill>
                  <a:srgbClr val="0000FF"/>
                </a:solidFill>
                <a:latin typeface="Lucida Console" panose="020B0609040504020204" pitchFamily="49" charset="0"/>
                <a:cs typeface="Cascadia Code" panose="020B0609020000020004" pitchFamily="49" charset="0"/>
              </a:rPr>
              <a:t>DESC</a:t>
            </a:r>
            <a:r>
              <a:rPr lang="en-US" dirty="0">
                <a:solidFill>
                  <a:srgbClr val="212121"/>
                </a:solidFill>
                <a:latin typeface="Lucida Console" panose="020B0609040504020204" pitchFamily="49" charset="0"/>
                <a:cs typeface="Cascadia Code" panose="020B0609020000020004" pitchFamily="49" charset="0"/>
              </a:rPr>
              <a:t>;</a:t>
            </a:r>
            <a:endParaRPr lang="en-US" b="0" dirty="0">
              <a:solidFill>
                <a:srgbClr val="212121"/>
              </a:solidFill>
              <a:effectLst/>
              <a:latin typeface="Lucida Console" panose="020B06090405040202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08BE6A15-32BE-7446-AEE0-71A3C439DD14}"/>
              </a:ext>
            </a:extLst>
          </p:cNvPr>
          <p:cNvSpPr/>
          <p:nvPr/>
        </p:nvSpPr>
        <p:spPr>
          <a:xfrm>
            <a:off x="272561" y="2837134"/>
            <a:ext cx="11980985" cy="3416320"/>
          </a:xfrm>
          <a:prstGeom prst="rect">
            <a:avLst/>
          </a:prstGeom>
        </p:spPr>
        <p:txBody>
          <a:bodyPr wrap="square">
            <a:spAutoFit/>
          </a:bodyPr>
          <a:lstStyle/>
          <a:p>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GroupAggregate</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(cost=1827.91..1830.76 rows=102 width=35) (actual time=11.956..13.754 rows=4 loops=1)</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Group Key: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date_part</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('year'::text,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o.order_date</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)::timestamp without time zone))::integer),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c.customer_name</a:t>
            </a:r>
            <a:endPar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endParaRP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Buffers: shared hit=903</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-&gt;  Sort  (cost=1827.91..1828.18 rows=107 width=27) (actual time=11.700..12.686 rows=107 loops=1)</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Sort Key: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date_part</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('year'::text,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o.order_date</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)::timestamp without time zone))::integer) DESC,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c.customer_name</a:t>
            </a:r>
            <a:endPar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endParaRP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Sort Method: quicksort  Memory: 33kB</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Buffers: shared hit=903</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-&gt;  Nested Loop  (cost=0.28..1824.30 rows=107 width=27) (actual time=0.113..10.649 rows=107 loops=1)</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Buffers: shared hit=903</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-&gt;  Index Scan using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pk_sales_customers</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on customers c  (cost=0.28..2.49 rows=1 width=27)</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Index Cond: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customer_id</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 100)</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Buffers: shared hit=3</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-&gt;  Seq Scan on orders o  (cost=0.00..1819.94 rows=107 width=8) (actual time=0.053..8.413 rows=107 loops=1)</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Filter: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customer_id</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 100)</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Rows Removed by Filter: 73488</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Buffers: shared hit=900</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Planning Time: 0.267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ms</a:t>
            </a:r>
            <a:endPar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endParaRP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Execution Time: 13.934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ms</a:t>
            </a:r>
            <a:endPar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endParaRPr>
          </a:p>
        </p:txBody>
      </p:sp>
    </p:spTree>
    <p:extLst>
      <p:ext uri="{BB962C8B-B14F-4D97-AF65-F5344CB8AC3E}">
        <p14:creationId xmlns:p14="http://schemas.microsoft.com/office/powerpoint/2010/main" val="41501245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BE6A15-32BE-7446-AEE0-71A3C439DD14}"/>
              </a:ext>
            </a:extLst>
          </p:cNvPr>
          <p:cNvSpPr/>
          <p:nvPr/>
        </p:nvSpPr>
        <p:spPr>
          <a:xfrm>
            <a:off x="279995" y="368997"/>
            <a:ext cx="11980985" cy="4462760"/>
          </a:xfrm>
          <a:prstGeom prst="rect">
            <a:avLst/>
          </a:prstGeom>
        </p:spPr>
        <p:txBody>
          <a:bodyPr wrap="square">
            <a:spAutoFit/>
          </a:bodyPr>
          <a:lstStyle/>
          <a:p>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GroupAggregate</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a:t>
            </a:r>
            <a:r>
              <a:rPr lang="en-US" sz="20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(cost=1827.91..1830.76 rows=102 width=35) </a:t>
            </a:r>
          </a:p>
          <a:p>
            <a:r>
              <a:rPr lang="en-US" sz="20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(actual time=11.956..13.754 rows=4 loops=1)</a:t>
            </a:r>
          </a:p>
          <a:p>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Group Key: ((</a:t>
            </a:r>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date_part</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('year'::text, (</a:t>
            </a:r>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o.order_date</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)::timestamp without time zone))::integer), </a:t>
            </a:r>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c.customer_name</a:t>
            </a:r>
            <a:endPar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endParaRP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a:t>
            </a:r>
            <a:r>
              <a:rPr lang="en-US" sz="20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Buffers: shared hit=903</a:t>
            </a:r>
            <a:endPar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endParaRP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-&gt;  Sort  (cost=1827.91..1828.18 rows=107 width=27) (actual time=11.700..12.686 rows=107 loops=1)</a:t>
            </a:r>
          </a:p>
          <a:p>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Sort Key: ((</a:t>
            </a:r>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date_part</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('year'::text, (</a:t>
            </a:r>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o.order_date</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)::timestamp without time zone))::integer) DESC, </a:t>
            </a:r>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c.customer_name</a:t>
            </a:r>
            <a:endPar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endParaRP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a:t>
            </a:r>
            <a:r>
              <a:rPr lang="en-US" sz="20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Sort Method: quicksort  Memory: 33kB</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Buffers: shared hit=903</a:t>
            </a:r>
          </a:p>
          <a:p>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-&gt;  </a:t>
            </a:r>
            <a:r>
              <a:rPr lang="en-US" sz="20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Nested Loop  </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(cost=0.28..1824.30 rows=107 width=27) (actual time=0.113..10.649 rows=107 loops=1)</a:t>
            </a:r>
          </a:p>
          <a:p>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Buffers: shared hit=903</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-&gt;  </a:t>
            </a:r>
            <a:r>
              <a:rPr lang="en-US" sz="20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Index Scan</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using </a:t>
            </a:r>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pk_sales_customers</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on customers c  (cost=0.28..2.49 rows=1 width=27)</a:t>
            </a:r>
          </a:p>
          <a:p>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Index Cond: (</a:t>
            </a:r>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customer_id</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 100)</a:t>
            </a:r>
          </a:p>
          <a:p>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Buffers: shared hit=3</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-&gt;  </a:t>
            </a:r>
            <a:r>
              <a:rPr lang="en-US" sz="20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Seq Scan </a:t>
            </a:r>
            <a:r>
              <a:rPr lang="en-US" sz="1200" dirty="0">
                <a:latin typeface="Lucida Console" panose="020B0609040504020204" pitchFamily="49" charset="0"/>
                <a:ea typeface="Menlo" panose="020B0609030804020204" pitchFamily="49" charset="0"/>
                <a:cs typeface="Cascadia Code" panose="020B0609020000020004" pitchFamily="49" charset="0"/>
              </a:rPr>
              <a:t>on orders o  </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(cost=0.00..1819.94 rows=107 width=8) (actual time=0.053..8.413 rows=107 loops=1)</a:t>
            </a:r>
          </a:p>
          <a:p>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Filter: (</a:t>
            </a:r>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customer_id</a:t>
            </a:r>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 100)</a:t>
            </a:r>
          </a:p>
          <a:p>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Rows Removed by Filter: 73488</a:t>
            </a:r>
          </a:p>
          <a:p>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                    Buffers: shared hit=900</a:t>
            </a:r>
          </a:p>
          <a:p>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Planning Time: 0.267 </a:t>
            </a:r>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ms</a:t>
            </a:r>
            <a:endPar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endParaRPr>
          </a:p>
          <a:p>
            <a:r>
              <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Execution Time: 13.934 </a:t>
            </a:r>
            <a:r>
              <a:rPr lang="en-US" sz="1200" dirty="0" err="1">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rPr>
              <a:t>ms</a:t>
            </a:r>
            <a:endParaRPr lang="en-US" sz="1200" dirty="0">
              <a:solidFill>
                <a:schemeClr val="accent3">
                  <a:lumMod val="40000"/>
                  <a:lumOff val="60000"/>
                </a:schemeClr>
              </a:solidFill>
              <a:latin typeface="Lucida Console" panose="020B0609040504020204" pitchFamily="49" charset="0"/>
              <a:ea typeface="Menlo" panose="020B0609030804020204" pitchFamily="49" charset="0"/>
              <a:cs typeface="Cascadia Code" panose="020B0609020000020004" pitchFamily="49" charset="0"/>
            </a:endParaRPr>
          </a:p>
        </p:txBody>
      </p:sp>
    </p:spTree>
    <p:extLst>
      <p:ext uri="{BB962C8B-B14F-4D97-AF65-F5344CB8AC3E}">
        <p14:creationId xmlns:p14="http://schemas.microsoft.com/office/powerpoint/2010/main" val="27062888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941E87-42D2-A89C-ED1A-FB739EF186B0}"/>
              </a:ext>
            </a:extLst>
          </p:cNvPr>
          <p:cNvSpPr>
            <a:spLocks noGrp="1"/>
          </p:cNvSpPr>
          <p:nvPr>
            <p:ph idx="1"/>
          </p:nvPr>
        </p:nvSpPr>
        <p:spPr/>
        <p:txBody>
          <a:bodyPr/>
          <a:lstStyle/>
          <a:p>
            <a:r>
              <a:rPr lang="en-US" dirty="0"/>
              <a:t>Sequence scan (seq scan)</a:t>
            </a:r>
          </a:p>
          <a:p>
            <a:r>
              <a:rPr lang="en-US" dirty="0"/>
              <a:t>Index scan</a:t>
            </a:r>
          </a:p>
          <a:p>
            <a:r>
              <a:rPr lang="en-US" dirty="0"/>
              <a:t>Index-only scan</a:t>
            </a:r>
          </a:p>
        </p:txBody>
      </p:sp>
      <p:sp>
        <p:nvSpPr>
          <p:cNvPr id="3" name="Title 2">
            <a:extLst>
              <a:ext uri="{FF2B5EF4-FFF2-40B4-BE49-F238E27FC236}">
                <a16:creationId xmlns:a16="http://schemas.microsoft.com/office/drawing/2014/main" id="{71A4FAD1-5B60-405A-5C82-6A0A3D526F5F}"/>
              </a:ext>
            </a:extLst>
          </p:cNvPr>
          <p:cNvSpPr>
            <a:spLocks noGrp="1"/>
          </p:cNvSpPr>
          <p:nvPr>
            <p:ph type="title"/>
          </p:nvPr>
        </p:nvSpPr>
        <p:spPr/>
        <p:txBody>
          <a:bodyPr/>
          <a:lstStyle/>
          <a:p>
            <a:r>
              <a:rPr lang="en-US" dirty="0"/>
              <a:t>Primary Scan nodes</a:t>
            </a:r>
          </a:p>
        </p:txBody>
      </p:sp>
    </p:spTree>
    <p:extLst>
      <p:ext uri="{BB962C8B-B14F-4D97-AF65-F5344CB8AC3E}">
        <p14:creationId xmlns:p14="http://schemas.microsoft.com/office/powerpoint/2010/main" val="985575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91CC-23FA-EA4A-A0AD-E727C023BF16}"/>
              </a:ext>
            </a:extLst>
          </p:cNvPr>
          <p:cNvSpPr>
            <a:spLocks noGrp="1"/>
          </p:cNvSpPr>
          <p:nvPr>
            <p:ph type="title"/>
          </p:nvPr>
        </p:nvSpPr>
        <p:spPr/>
        <p:txBody>
          <a:bodyPr/>
          <a:lstStyle/>
          <a:p>
            <a:r>
              <a:rPr lang="en-US"/>
              <a:t>Case Rules</a:t>
            </a:r>
          </a:p>
        </p:txBody>
      </p:sp>
      <p:sp>
        <p:nvSpPr>
          <p:cNvPr id="3" name="Content Placeholder 2">
            <a:extLst>
              <a:ext uri="{FF2B5EF4-FFF2-40B4-BE49-F238E27FC236}">
                <a16:creationId xmlns:a16="http://schemas.microsoft.com/office/drawing/2014/main" id="{948594A6-C39B-FC4B-80BA-271E85A2BB9F}"/>
              </a:ext>
            </a:extLst>
          </p:cNvPr>
          <p:cNvSpPr>
            <a:spLocks noGrp="1"/>
          </p:cNvSpPr>
          <p:nvPr>
            <p:ph idx="1"/>
          </p:nvPr>
        </p:nvSpPr>
        <p:spPr/>
        <p:txBody>
          <a:bodyPr/>
          <a:lstStyle/>
          <a:p>
            <a:r>
              <a:rPr lang="en-US"/>
              <a:t>Case sensitive string comparison (</a:t>
            </a:r>
            <a:r>
              <a:rPr lang="en-US" sz="3200">
                <a:latin typeface="Source Sans Pro" panose="020B0503030403020204" pitchFamily="34" charset="0"/>
                <a:ea typeface="Menlo" panose="020B0609030804020204" pitchFamily="49" charset="0"/>
                <a:cs typeface="Menlo" panose="020B0609030804020204" pitchFamily="49" charset="0"/>
              </a:rPr>
              <a:t>LIKE</a:t>
            </a:r>
            <a:r>
              <a:rPr lang="en-US" sz="3200"/>
              <a:t>/</a:t>
            </a:r>
            <a:r>
              <a:rPr lang="en-US" sz="3200">
                <a:latin typeface="Source Sans Pro" panose="020B0503030403020204" pitchFamily="34" charset="0"/>
                <a:ea typeface="Menlo" panose="020B0609030804020204" pitchFamily="49" charset="0"/>
                <a:cs typeface="Menlo" panose="020B0609030804020204" pitchFamily="49" charset="0"/>
              </a:rPr>
              <a:t>ILIKE</a:t>
            </a:r>
            <a:r>
              <a:rPr lang="en-US"/>
              <a:t>)</a:t>
            </a:r>
          </a:p>
          <a:p>
            <a:r>
              <a:rPr lang="en-US"/>
              <a:t>All object names are coerced to lower case</a:t>
            </a:r>
          </a:p>
          <a:p>
            <a:r>
              <a:rPr lang="en-US"/>
              <a:t>"Double quote" to qualify names</a:t>
            </a:r>
          </a:p>
          <a:p>
            <a:r>
              <a:rPr lang="en-US"/>
              <a:t>Prefer </a:t>
            </a:r>
            <a:r>
              <a:rPr lang="en-US" err="1">
                <a:latin typeface="Courier New" panose="02070309020205020404" pitchFamily="49" charset="0"/>
                <a:cs typeface="Courier New" panose="02070309020205020404" pitchFamily="49" charset="0"/>
              </a:rPr>
              <a:t>lower_snake_case</a:t>
            </a:r>
            <a:endParaRPr lang="en-US">
              <a:latin typeface="Courier New" panose="02070309020205020404" pitchFamily="49" charset="0"/>
              <a:cs typeface="Courier New" panose="02070309020205020404" pitchFamily="49" charset="0"/>
            </a:endParaRPr>
          </a:p>
          <a:p>
            <a:endParaRPr lang="en-US">
              <a:cs typeface="Courier New" panose="02070309020205020404" pitchFamily="49" charset="0"/>
            </a:endParaRPr>
          </a:p>
        </p:txBody>
      </p:sp>
    </p:spTree>
    <p:extLst>
      <p:ext uri="{BB962C8B-B14F-4D97-AF65-F5344CB8AC3E}">
        <p14:creationId xmlns:p14="http://schemas.microsoft.com/office/powerpoint/2010/main" val="177444116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941E87-42D2-A89C-ED1A-FB739EF186B0}"/>
              </a:ext>
            </a:extLst>
          </p:cNvPr>
          <p:cNvSpPr>
            <a:spLocks noGrp="1"/>
          </p:cNvSpPr>
          <p:nvPr>
            <p:ph idx="1"/>
          </p:nvPr>
        </p:nvSpPr>
        <p:spPr/>
        <p:txBody>
          <a:bodyPr/>
          <a:lstStyle/>
          <a:p>
            <a:r>
              <a:rPr lang="en-US" dirty="0"/>
              <a:t>Nested Loop</a:t>
            </a:r>
          </a:p>
          <a:p>
            <a:r>
              <a:rPr lang="en-US" dirty="0"/>
              <a:t>Hash Join</a:t>
            </a:r>
          </a:p>
          <a:p>
            <a:r>
              <a:rPr lang="en-US" dirty="0"/>
              <a:t>Merge Join</a:t>
            </a:r>
          </a:p>
        </p:txBody>
      </p:sp>
      <p:sp>
        <p:nvSpPr>
          <p:cNvPr id="3" name="Title 2">
            <a:extLst>
              <a:ext uri="{FF2B5EF4-FFF2-40B4-BE49-F238E27FC236}">
                <a16:creationId xmlns:a16="http://schemas.microsoft.com/office/drawing/2014/main" id="{71A4FAD1-5B60-405A-5C82-6A0A3D526F5F}"/>
              </a:ext>
            </a:extLst>
          </p:cNvPr>
          <p:cNvSpPr>
            <a:spLocks noGrp="1"/>
          </p:cNvSpPr>
          <p:nvPr>
            <p:ph type="title"/>
          </p:nvPr>
        </p:nvSpPr>
        <p:spPr/>
        <p:txBody>
          <a:bodyPr/>
          <a:lstStyle/>
          <a:p>
            <a:r>
              <a:rPr lang="en-US" dirty="0"/>
              <a:t>Primary join nodes</a:t>
            </a:r>
          </a:p>
        </p:txBody>
      </p:sp>
      <p:sp>
        <p:nvSpPr>
          <p:cNvPr id="5" name="TextBox 4">
            <a:extLst>
              <a:ext uri="{FF2B5EF4-FFF2-40B4-BE49-F238E27FC236}">
                <a16:creationId xmlns:a16="http://schemas.microsoft.com/office/drawing/2014/main" id="{51F8BACA-4C94-9BC7-48BD-4CCF045D4DF7}"/>
              </a:ext>
            </a:extLst>
          </p:cNvPr>
          <p:cNvSpPr txBox="1"/>
          <p:nvPr/>
        </p:nvSpPr>
        <p:spPr>
          <a:xfrm>
            <a:off x="369048" y="5357339"/>
            <a:ext cx="11295730" cy="369332"/>
          </a:xfrm>
          <a:prstGeom prst="rect">
            <a:avLst/>
          </a:prstGeom>
          <a:noFill/>
        </p:spPr>
        <p:txBody>
          <a:bodyPr wrap="square">
            <a:spAutoFit/>
          </a:bodyPr>
          <a:lstStyle/>
          <a:p>
            <a:pPr algn="ctr"/>
            <a:r>
              <a:rPr lang="en-US" dirty="0"/>
              <a:t>Explain Glossary: </a:t>
            </a:r>
            <a:r>
              <a:rPr lang="en-US" b="0" dirty="0">
                <a:hlinkClick r:id="rId2"/>
              </a:rPr>
              <a:t>https://</a:t>
            </a:r>
            <a:r>
              <a:rPr lang="en-US" b="0" dirty="0" err="1">
                <a:hlinkClick r:id="rId2"/>
              </a:rPr>
              <a:t>www.pgmustard.com</a:t>
            </a:r>
            <a:r>
              <a:rPr lang="en-US" b="0" dirty="0">
                <a:hlinkClick r:id="rId2"/>
              </a:rPr>
              <a:t>/docs/explain</a:t>
            </a:r>
            <a:endParaRPr lang="en-US" b="0" dirty="0"/>
          </a:p>
        </p:txBody>
      </p:sp>
    </p:spTree>
    <p:extLst>
      <p:ext uri="{BB962C8B-B14F-4D97-AF65-F5344CB8AC3E}">
        <p14:creationId xmlns:p14="http://schemas.microsoft.com/office/powerpoint/2010/main" val="17220684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958F5-1ABD-684F-5592-AA8A31042BB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A99DC7-2660-BC65-1751-181BBE3467AC}"/>
              </a:ext>
            </a:extLst>
          </p:cNvPr>
          <p:cNvSpPr>
            <a:spLocks noGrp="1"/>
          </p:cNvSpPr>
          <p:nvPr>
            <p:ph idx="1"/>
          </p:nvPr>
        </p:nvSpPr>
        <p:spPr/>
        <p:txBody>
          <a:bodyPr>
            <a:normAutofit fontScale="92500" lnSpcReduction="10000"/>
          </a:bodyPr>
          <a:lstStyle/>
          <a:p>
            <a:r>
              <a:rPr lang="en-US" dirty="0"/>
              <a:t>Aggregate</a:t>
            </a:r>
          </a:p>
          <a:p>
            <a:r>
              <a:rPr lang="en-US" dirty="0"/>
              <a:t>Append</a:t>
            </a:r>
          </a:p>
          <a:p>
            <a:r>
              <a:rPr lang="en-US" dirty="0"/>
              <a:t>Sort</a:t>
            </a:r>
          </a:p>
          <a:p>
            <a:r>
              <a:rPr lang="en-US" dirty="0"/>
              <a:t>Group</a:t>
            </a:r>
          </a:p>
          <a:p>
            <a:r>
              <a:rPr lang="en-US" dirty="0"/>
              <a:t>Window Aggregate</a:t>
            </a:r>
          </a:p>
          <a:p>
            <a:r>
              <a:rPr lang="en-US" dirty="0"/>
              <a:t>More…</a:t>
            </a:r>
          </a:p>
        </p:txBody>
      </p:sp>
      <p:sp>
        <p:nvSpPr>
          <p:cNvPr id="3" name="Title 2">
            <a:extLst>
              <a:ext uri="{FF2B5EF4-FFF2-40B4-BE49-F238E27FC236}">
                <a16:creationId xmlns:a16="http://schemas.microsoft.com/office/drawing/2014/main" id="{543F85C4-C7DC-C7BF-1E9D-20764E064A02}"/>
              </a:ext>
            </a:extLst>
          </p:cNvPr>
          <p:cNvSpPr>
            <a:spLocks noGrp="1"/>
          </p:cNvSpPr>
          <p:nvPr>
            <p:ph type="title"/>
          </p:nvPr>
        </p:nvSpPr>
        <p:spPr/>
        <p:txBody>
          <a:bodyPr/>
          <a:lstStyle/>
          <a:p>
            <a:r>
              <a:rPr lang="en-US" dirty="0"/>
              <a:t>Other nodes</a:t>
            </a:r>
          </a:p>
        </p:txBody>
      </p:sp>
      <p:sp>
        <p:nvSpPr>
          <p:cNvPr id="5" name="TextBox 4">
            <a:extLst>
              <a:ext uri="{FF2B5EF4-FFF2-40B4-BE49-F238E27FC236}">
                <a16:creationId xmlns:a16="http://schemas.microsoft.com/office/drawing/2014/main" id="{928B3762-58D9-80D0-86F5-263CC8B60571}"/>
              </a:ext>
            </a:extLst>
          </p:cNvPr>
          <p:cNvSpPr txBox="1"/>
          <p:nvPr/>
        </p:nvSpPr>
        <p:spPr>
          <a:xfrm>
            <a:off x="194135" y="6176963"/>
            <a:ext cx="11295730" cy="369332"/>
          </a:xfrm>
          <a:prstGeom prst="rect">
            <a:avLst/>
          </a:prstGeom>
          <a:noFill/>
        </p:spPr>
        <p:txBody>
          <a:bodyPr wrap="square">
            <a:spAutoFit/>
          </a:bodyPr>
          <a:lstStyle/>
          <a:p>
            <a:pPr algn="ctr"/>
            <a:r>
              <a:rPr lang="en-US" dirty="0"/>
              <a:t>Explain Glossary: </a:t>
            </a:r>
            <a:r>
              <a:rPr lang="en-US" b="0" dirty="0">
                <a:hlinkClick r:id="rId2"/>
              </a:rPr>
              <a:t>https://</a:t>
            </a:r>
            <a:r>
              <a:rPr lang="en-US" b="0" dirty="0" err="1">
                <a:hlinkClick r:id="rId2"/>
              </a:rPr>
              <a:t>www.pgmustard.com</a:t>
            </a:r>
            <a:r>
              <a:rPr lang="en-US" b="0" dirty="0">
                <a:hlinkClick r:id="rId2"/>
              </a:rPr>
              <a:t>/docs/explain</a:t>
            </a:r>
            <a:endParaRPr lang="en-US" b="0" dirty="0"/>
          </a:p>
        </p:txBody>
      </p:sp>
    </p:spTree>
    <p:extLst>
      <p:ext uri="{BB962C8B-B14F-4D97-AF65-F5344CB8AC3E}">
        <p14:creationId xmlns:p14="http://schemas.microsoft.com/office/powerpoint/2010/main" val="127851150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BB001F-F93B-214D-99BE-2ADA1C1D28A2}"/>
              </a:ext>
            </a:extLst>
          </p:cNvPr>
          <p:cNvSpPr/>
          <p:nvPr/>
        </p:nvSpPr>
        <p:spPr>
          <a:xfrm>
            <a:off x="671146" y="615270"/>
            <a:ext cx="10849707" cy="2031325"/>
          </a:xfrm>
          <a:prstGeom prst="rect">
            <a:avLst/>
          </a:prstGeom>
          <a:solidFill>
            <a:schemeClr val="bg1">
              <a:lumMod val="85000"/>
            </a:schemeClr>
          </a:solidFill>
          <a:ln w="28575">
            <a:solidFill>
              <a:schemeClr val="tx1">
                <a:lumMod val="75000"/>
              </a:schemeClr>
            </a:solidFill>
          </a:ln>
        </p:spPr>
        <p:txBody>
          <a:bodyPr wrap="square">
            <a:spAutoFit/>
          </a:bodyPr>
          <a:lstStyle/>
          <a:p>
            <a:r>
              <a:rPr lang="en-US" dirty="0">
                <a:solidFill>
                  <a:srgbClr val="0000FF"/>
                </a:solidFill>
                <a:latin typeface="Lucida Console" panose="020B0609040504020204" pitchFamily="49" charset="0"/>
                <a:cs typeface="Cascadia Code" panose="020B0609020000020004" pitchFamily="49" charset="0"/>
              </a:rPr>
              <a:t>EXPLAIN (ANALYZE, BUFFERS)</a:t>
            </a:r>
          </a:p>
          <a:p>
            <a:r>
              <a:rPr lang="en-US" dirty="0">
                <a:solidFill>
                  <a:srgbClr val="0000FF"/>
                </a:solidFill>
                <a:latin typeface="Lucida Console" panose="020B0609040504020204" pitchFamily="49" charset="0"/>
                <a:cs typeface="Cascadia Code" panose="020B0609020000020004" pitchFamily="49" charset="0"/>
              </a:rPr>
              <a:t>SELECT</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customer_name</a:t>
            </a:r>
            <a:r>
              <a:rPr lang="en-US" dirty="0">
                <a:solidFill>
                  <a:srgbClr val="212121"/>
                </a:solidFill>
                <a:latin typeface="Lucida Console" panose="020B0609040504020204" pitchFamily="49" charset="0"/>
                <a:cs typeface="Cascadia Code" panose="020B0609020000020004" pitchFamily="49" charset="0"/>
              </a:rPr>
              <a:t>, </a:t>
            </a:r>
            <a:r>
              <a:rPr lang="en-US" dirty="0">
                <a:solidFill>
                  <a:srgbClr val="795E26"/>
                </a:solidFill>
                <a:latin typeface="Lucida Console" panose="020B0609040504020204" pitchFamily="49" charset="0"/>
                <a:cs typeface="Cascadia Code" panose="020B0609020000020004" pitchFamily="49" charset="0"/>
              </a:rPr>
              <a:t>count</a:t>
            </a:r>
            <a:r>
              <a:rPr lang="en-US" dirty="0">
                <a:solidFill>
                  <a:srgbClr val="212121"/>
                </a:solidFill>
                <a:latin typeface="Lucida Console" panose="020B0609040504020204" pitchFamily="49" charset="0"/>
                <a:cs typeface="Cascadia Code" panose="020B0609020000020004" pitchFamily="49" charset="0"/>
              </a:rPr>
              <a:t>(</a:t>
            </a:r>
            <a:r>
              <a:rPr lang="en-US" dirty="0">
                <a:solidFill>
                  <a:srgbClr val="000000"/>
                </a:solidFill>
                <a:latin typeface="Lucida Console" panose="020B0609040504020204" pitchFamily="49" charset="0"/>
                <a:cs typeface="Cascadia Code" panose="020B0609020000020004" pitchFamily="49" charset="0"/>
              </a:rPr>
              <a:t>*</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date_part</a:t>
            </a:r>
            <a:r>
              <a:rPr lang="en-US" dirty="0">
                <a:solidFill>
                  <a:srgbClr val="212121"/>
                </a:solidFill>
                <a:latin typeface="Lucida Console" panose="020B0609040504020204" pitchFamily="49" charset="0"/>
                <a:cs typeface="Cascadia Code" panose="020B0609020000020004" pitchFamily="49" charset="0"/>
              </a:rPr>
              <a:t>(</a:t>
            </a:r>
            <a:r>
              <a:rPr lang="en-US" dirty="0">
                <a:solidFill>
                  <a:srgbClr val="A31515"/>
                </a:solidFill>
                <a:latin typeface="Lucida Console" panose="020B0609040504020204" pitchFamily="49" charset="0"/>
                <a:cs typeface="Cascadia Code" panose="020B0609020000020004" pitchFamily="49" charset="0"/>
              </a:rPr>
              <a:t>'year'</a:t>
            </a:r>
            <a:r>
              <a:rPr lang="en-US" dirty="0">
                <a:solidFill>
                  <a:srgbClr val="212121"/>
                </a:solidFill>
                <a:latin typeface="Lucida Console" panose="020B0609040504020204" pitchFamily="49" charset="0"/>
                <a:cs typeface="Cascadia Code" panose="020B0609020000020004" pitchFamily="49" charset="0"/>
              </a:rPr>
              <a:t>,</a:t>
            </a:r>
            <a:r>
              <a:rPr lang="en-US" dirty="0" err="1">
                <a:solidFill>
                  <a:srgbClr val="212121"/>
                </a:solidFill>
                <a:latin typeface="Lucida Console" panose="020B0609040504020204" pitchFamily="49" charset="0"/>
                <a:cs typeface="Cascadia Code" panose="020B0609020000020004" pitchFamily="49" charset="0"/>
              </a:rPr>
              <a:t>order_date</a:t>
            </a:r>
            <a:r>
              <a:rPr lang="en-US" dirty="0">
                <a:solidFill>
                  <a:srgbClr val="212121"/>
                </a:solidFill>
                <a:latin typeface="Lucida Console" panose="020B0609040504020204" pitchFamily="49" charset="0"/>
                <a:cs typeface="Cascadia Code" panose="020B0609020000020004" pitchFamily="49" charset="0"/>
              </a:rPr>
              <a:t>)::</a:t>
            </a:r>
            <a:r>
              <a:rPr lang="en-US" dirty="0">
                <a:solidFill>
                  <a:srgbClr val="0000FF"/>
                </a:solidFill>
                <a:latin typeface="Lucida Console" panose="020B0609040504020204" pitchFamily="49" charset="0"/>
                <a:cs typeface="Cascadia Code" panose="020B0609020000020004" pitchFamily="49" charset="0"/>
              </a:rPr>
              <a:t>int</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order_year</a:t>
            </a:r>
            <a:endParaRPr lang="en-US" dirty="0">
              <a:solidFill>
                <a:srgbClr val="212121"/>
              </a:solidFill>
              <a:latin typeface="Lucida Console" panose="020B0609040504020204" pitchFamily="49" charset="0"/>
              <a:cs typeface="Cascadia Code" panose="020B0609020000020004" pitchFamily="49" charset="0"/>
            </a:endParaRPr>
          </a:p>
          <a:p>
            <a:r>
              <a:rPr lang="en-US" dirty="0">
                <a:solidFill>
                  <a:srgbClr val="0000FF"/>
                </a:solidFill>
                <a:latin typeface="Lucida Console" panose="020B0609040504020204" pitchFamily="49" charset="0"/>
                <a:cs typeface="Cascadia Code" panose="020B0609020000020004" pitchFamily="49" charset="0"/>
              </a:rPr>
              <a:t>FROM</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sales.orders</a:t>
            </a:r>
            <a:r>
              <a:rPr lang="en-US" dirty="0">
                <a:solidFill>
                  <a:srgbClr val="212121"/>
                </a:solidFill>
                <a:latin typeface="Lucida Console" panose="020B0609040504020204" pitchFamily="49" charset="0"/>
                <a:cs typeface="Cascadia Code" panose="020B0609020000020004" pitchFamily="49" charset="0"/>
              </a:rPr>
              <a:t> o</a:t>
            </a:r>
          </a:p>
          <a:p>
            <a:r>
              <a:rPr lang="en-US" dirty="0">
                <a:solidFill>
                  <a:srgbClr val="0000FF"/>
                </a:solidFill>
                <a:latin typeface="Lucida Console" panose="020B0609040504020204" pitchFamily="49" charset="0"/>
                <a:cs typeface="Cascadia Code" panose="020B0609020000020004" pitchFamily="49" charset="0"/>
              </a:rPr>
              <a:t>  INNER JOIN</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sales.customers</a:t>
            </a:r>
            <a:r>
              <a:rPr lang="en-US" dirty="0">
                <a:solidFill>
                  <a:srgbClr val="212121"/>
                </a:solidFill>
                <a:latin typeface="Lucida Console" panose="020B0609040504020204" pitchFamily="49" charset="0"/>
                <a:cs typeface="Cascadia Code" panose="020B0609020000020004" pitchFamily="49" charset="0"/>
              </a:rPr>
              <a:t> c </a:t>
            </a:r>
            <a:r>
              <a:rPr lang="en-US" dirty="0">
                <a:solidFill>
                  <a:srgbClr val="0000FF"/>
                </a:solidFill>
                <a:latin typeface="Lucida Console" panose="020B0609040504020204" pitchFamily="49" charset="0"/>
                <a:cs typeface="Cascadia Code" panose="020B0609020000020004" pitchFamily="49" charset="0"/>
              </a:rPr>
              <a:t>ON</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o.customer_id</a:t>
            </a:r>
            <a:r>
              <a:rPr lang="en-US" dirty="0">
                <a:solidFill>
                  <a:srgbClr val="000000"/>
                </a:solidFill>
                <a:latin typeface="Lucida Console" panose="020B0609040504020204" pitchFamily="49" charset="0"/>
                <a:cs typeface="Cascadia Code" panose="020B0609020000020004" pitchFamily="49" charset="0"/>
              </a:rPr>
              <a:t>=</a:t>
            </a:r>
            <a:r>
              <a:rPr lang="en-US" dirty="0" err="1">
                <a:solidFill>
                  <a:srgbClr val="212121"/>
                </a:solidFill>
                <a:latin typeface="Lucida Console" panose="020B0609040504020204" pitchFamily="49" charset="0"/>
                <a:cs typeface="Cascadia Code" panose="020B0609020000020004" pitchFamily="49" charset="0"/>
              </a:rPr>
              <a:t>c.customer_id</a:t>
            </a:r>
            <a:endParaRPr lang="en-US" dirty="0">
              <a:solidFill>
                <a:srgbClr val="212121"/>
              </a:solidFill>
              <a:latin typeface="Lucida Console" panose="020B0609040504020204" pitchFamily="49" charset="0"/>
              <a:cs typeface="Cascadia Code" panose="020B0609020000020004" pitchFamily="49" charset="0"/>
            </a:endParaRPr>
          </a:p>
          <a:p>
            <a:r>
              <a:rPr lang="en-US" dirty="0">
                <a:solidFill>
                  <a:srgbClr val="0000FF"/>
                </a:solidFill>
                <a:latin typeface="Lucida Console" panose="020B0609040504020204" pitchFamily="49" charset="0"/>
                <a:cs typeface="Cascadia Code" panose="020B0609020000020004" pitchFamily="49" charset="0"/>
              </a:rPr>
              <a:t>WHERE</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c.customer_id</a:t>
            </a:r>
            <a:r>
              <a:rPr lang="en-US" dirty="0">
                <a:solidFill>
                  <a:srgbClr val="000000"/>
                </a:solidFill>
                <a:latin typeface="Lucida Console" panose="020B0609040504020204" pitchFamily="49" charset="0"/>
                <a:cs typeface="Cascadia Code" panose="020B0609020000020004" pitchFamily="49" charset="0"/>
              </a:rPr>
              <a:t>=</a:t>
            </a:r>
            <a:r>
              <a:rPr lang="en-US" dirty="0">
                <a:solidFill>
                  <a:srgbClr val="09885A"/>
                </a:solidFill>
                <a:latin typeface="Lucida Console" panose="020B0609040504020204" pitchFamily="49" charset="0"/>
                <a:cs typeface="Cascadia Code" panose="020B0609020000020004" pitchFamily="49" charset="0"/>
              </a:rPr>
              <a:t>100</a:t>
            </a:r>
            <a:endParaRPr lang="en-US" dirty="0">
              <a:solidFill>
                <a:srgbClr val="212121"/>
              </a:solidFill>
              <a:latin typeface="Lucida Console" panose="020B0609040504020204" pitchFamily="49" charset="0"/>
              <a:cs typeface="Cascadia Code" panose="020B0609020000020004" pitchFamily="49" charset="0"/>
            </a:endParaRPr>
          </a:p>
          <a:p>
            <a:r>
              <a:rPr lang="en-US" dirty="0">
                <a:solidFill>
                  <a:srgbClr val="0000FF"/>
                </a:solidFill>
                <a:latin typeface="Lucida Console" panose="020B0609040504020204" pitchFamily="49" charset="0"/>
                <a:cs typeface="Cascadia Code" panose="020B0609020000020004" pitchFamily="49" charset="0"/>
              </a:rPr>
              <a:t>GROUP BY</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customer_name,order_year</a:t>
            </a:r>
            <a:endParaRPr lang="en-US" dirty="0">
              <a:solidFill>
                <a:srgbClr val="212121"/>
              </a:solidFill>
              <a:latin typeface="Lucida Console" panose="020B0609040504020204" pitchFamily="49" charset="0"/>
              <a:cs typeface="Cascadia Code" panose="020B0609020000020004" pitchFamily="49" charset="0"/>
            </a:endParaRPr>
          </a:p>
          <a:p>
            <a:r>
              <a:rPr lang="en-US" dirty="0">
                <a:solidFill>
                  <a:srgbClr val="0000FF"/>
                </a:solidFill>
                <a:latin typeface="Lucida Console" panose="020B0609040504020204" pitchFamily="49" charset="0"/>
                <a:cs typeface="Cascadia Code" panose="020B0609020000020004" pitchFamily="49" charset="0"/>
              </a:rPr>
              <a:t>ORDER BY</a:t>
            </a:r>
            <a:r>
              <a:rPr lang="en-US" dirty="0">
                <a:solidFill>
                  <a:srgbClr val="212121"/>
                </a:solidFill>
                <a:latin typeface="Lucida Console" panose="020B0609040504020204" pitchFamily="49" charset="0"/>
                <a:cs typeface="Cascadia Code" panose="020B0609020000020004" pitchFamily="49" charset="0"/>
              </a:rPr>
              <a:t> </a:t>
            </a:r>
            <a:r>
              <a:rPr lang="en-US" dirty="0" err="1">
                <a:solidFill>
                  <a:srgbClr val="212121"/>
                </a:solidFill>
                <a:latin typeface="Lucida Console" panose="020B0609040504020204" pitchFamily="49" charset="0"/>
                <a:cs typeface="Cascadia Code" panose="020B0609020000020004" pitchFamily="49" charset="0"/>
              </a:rPr>
              <a:t>order_year</a:t>
            </a:r>
            <a:r>
              <a:rPr lang="en-US" dirty="0">
                <a:solidFill>
                  <a:srgbClr val="212121"/>
                </a:solidFill>
                <a:latin typeface="Lucida Console" panose="020B0609040504020204" pitchFamily="49" charset="0"/>
                <a:cs typeface="Cascadia Code" panose="020B0609020000020004" pitchFamily="49" charset="0"/>
              </a:rPr>
              <a:t> </a:t>
            </a:r>
            <a:r>
              <a:rPr lang="en-US" dirty="0">
                <a:solidFill>
                  <a:srgbClr val="0000FF"/>
                </a:solidFill>
                <a:latin typeface="Lucida Console" panose="020B0609040504020204" pitchFamily="49" charset="0"/>
                <a:cs typeface="Cascadia Code" panose="020B0609020000020004" pitchFamily="49" charset="0"/>
              </a:rPr>
              <a:t>DESC</a:t>
            </a:r>
            <a:r>
              <a:rPr lang="en-US" dirty="0">
                <a:solidFill>
                  <a:srgbClr val="212121"/>
                </a:solidFill>
                <a:latin typeface="Lucida Console" panose="020B0609040504020204" pitchFamily="49" charset="0"/>
                <a:cs typeface="Cascadia Code" panose="020B0609020000020004" pitchFamily="49" charset="0"/>
              </a:rPr>
              <a:t>;</a:t>
            </a:r>
            <a:endParaRPr lang="en-US" b="0" dirty="0">
              <a:solidFill>
                <a:srgbClr val="212121"/>
              </a:solidFill>
              <a:effectLst/>
              <a:latin typeface="Lucida Console" panose="020B06090405040202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08BE6A15-32BE-7446-AEE0-71A3C439DD14}"/>
              </a:ext>
            </a:extLst>
          </p:cNvPr>
          <p:cNvSpPr/>
          <p:nvPr/>
        </p:nvSpPr>
        <p:spPr>
          <a:xfrm>
            <a:off x="272561" y="2837134"/>
            <a:ext cx="11980985" cy="3970318"/>
          </a:xfrm>
          <a:prstGeom prst="rect">
            <a:avLst/>
          </a:prstGeom>
        </p:spPr>
        <p:txBody>
          <a:bodyPr wrap="square">
            <a:spAutoFit/>
          </a:bodyPr>
          <a:lstStyle/>
          <a:p>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GroupAggregate</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(cost=119.25..122.10 rows=102 width=35) (actual time=5.175..7.109 rows=4 loops=1)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Group Key: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date_part</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('year'::text,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o.order_date</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)::timestamp without time zone))::integer),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c.customer_name</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Buffers: shared hit=97 read=2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-&gt;  Sort  (cost=119.25..119.51 rows=107 width=27) (actual time=4.922..5.864 rows=107 loops=1)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Sort Key: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date_part</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('year'::text,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o.order_date</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)::timestamp without time zone))::integer) DESC,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c.customer_name</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Sort Method: quicksort  Memory: 33kB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Buffers: shared hit=97 read=2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-&gt;  Nested Loop  (cost=2.50..115.64 rows=107 width=27) (actual time=0.199..3.903 rows=107 loops=1)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Buffers: shared hit=97 read=2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-&gt;  Index Scan using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pk_sales_customers</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on customers c  (cost=0.28..) (actual time=0.028..0.047 rows=1 loops=1)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Index Cond: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customer_id</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 100)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Buffers: shared hit=3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-&gt;  Bitmap Heap Scan on orders o  (cost=2.22..111.28 rows=107 width=8) (actual time=0.127..1.585 rows=107 loops=1)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Recheck Cond: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customer_id</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 100)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Heap Blocks: exact=94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Buffers: shared hit=94 read=2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-&gt;  Bitmap Index Scan on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ix_orders_customer_id</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(cost=0.00..) (actual time=0.076..0.084 rows=107 loops=1)</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Index Cond: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customer_id</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 100)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Buffers: shared read=2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Planning Time: 0.653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ms</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a:t>
            </a:r>
          </a:p>
          <a:p>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Execution Time: 7.287 </a:t>
            </a:r>
            <a:r>
              <a:rPr lang="en-US" sz="1200" dirty="0" err="1">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ms</a:t>
            </a:r>
            <a:r>
              <a:rPr lang="en-US" sz="1200" dirty="0">
                <a:solidFill>
                  <a:schemeClr val="bg2">
                    <a:lumMod val="10000"/>
                  </a:schemeClr>
                </a:solidFill>
                <a:latin typeface="Lucida Console" panose="020B0609040504020204" pitchFamily="49" charset="0"/>
                <a:ea typeface="Menlo" panose="020B0609030804020204" pitchFamily="49" charset="0"/>
                <a:cs typeface="Cascadia Code" panose="020B0609020000020004" pitchFamily="49" charset="0"/>
              </a:rPr>
              <a:t> </a:t>
            </a:r>
          </a:p>
        </p:txBody>
      </p:sp>
    </p:spTree>
    <p:extLst>
      <p:ext uri="{BB962C8B-B14F-4D97-AF65-F5344CB8AC3E}">
        <p14:creationId xmlns:p14="http://schemas.microsoft.com/office/powerpoint/2010/main" val="694003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8E149CD5-D5DC-6047-9FC3-060A3ACF130C}"/>
              </a:ext>
            </a:extLst>
          </p:cNvPr>
          <p:cNvSpPr>
            <a:spLocks noGrp="1"/>
          </p:cNvSpPr>
          <p:nvPr>
            <p:ph idx="1"/>
          </p:nvPr>
        </p:nvSpPr>
        <p:spPr>
          <a:xfrm>
            <a:off x="369047" y="1314994"/>
            <a:ext cx="10515600" cy="4861969"/>
          </a:xfrm>
        </p:spPr>
        <p:txBody>
          <a:bodyPr/>
          <a:lstStyle/>
          <a:p>
            <a:r>
              <a:rPr lang="en-US" dirty="0"/>
              <a:t>MUST HAVE Extension for query analysis</a:t>
            </a:r>
          </a:p>
          <a:p>
            <a:r>
              <a:rPr lang="en-US" dirty="0"/>
              <a:t>Installed in all/most DBaaS offerings</a:t>
            </a:r>
          </a:p>
          <a:p>
            <a:r>
              <a:rPr lang="en-US" dirty="0"/>
              <a:t>Does not save plans or provide recommendations</a:t>
            </a:r>
          </a:p>
          <a:p>
            <a:r>
              <a:rPr lang="en-US" dirty="0"/>
              <a:t>Allows you to do triage: “Is this a big query issue, or death by 1,000 small cuts?”</a:t>
            </a:r>
          </a:p>
        </p:txBody>
      </p:sp>
      <p:sp>
        <p:nvSpPr>
          <p:cNvPr id="3" name="Title 2">
            <a:extLst>
              <a:ext uri="{FF2B5EF4-FFF2-40B4-BE49-F238E27FC236}">
                <a16:creationId xmlns:a16="http://schemas.microsoft.com/office/drawing/2014/main" id="{6B1FD806-815C-4C4E-84A7-A17ABE1A201A}"/>
              </a:ext>
            </a:extLst>
          </p:cNvPr>
          <p:cNvSpPr>
            <a:spLocks noGrp="1"/>
          </p:cNvSpPr>
          <p:nvPr>
            <p:ph type="title"/>
          </p:nvPr>
        </p:nvSpPr>
        <p:spPr/>
        <p:txBody>
          <a:bodyPr/>
          <a:lstStyle/>
          <a:p>
            <a:r>
              <a:rPr lang="en-US" dirty="0" err="1"/>
              <a:t>pg_stat_statement</a:t>
            </a:r>
            <a:endParaRPr lang="en-US" dirty="0"/>
          </a:p>
        </p:txBody>
      </p:sp>
    </p:spTree>
    <p:extLst>
      <p:ext uri="{BB962C8B-B14F-4D97-AF65-F5344CB8AC3E}">
        <p14:creationId xmlns:p14="http://schemas.microsoft.com/office/powerpoint/2010/main" val="43008012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FEEB50DA-8F4D-6045-9A41-BFC7E96FC778}"/>
              </a:ext>
            </a:extLst>
          </p:cNvPr>
          <p:cNvSpPr txBox="1">
            <a:spLocks/>
          </p:cNvSpPr>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defPPr marR="0" lvl="0" algn="l" rtl="0">
              <a:lnSpc>
                <a:spcPct val="100000"/>
              </a:lnSpc>
              <a:spcBef>
                <a:spcPts val="0"/>
              </a:spcBef>
              <a:spcAft>
                <a:spcPts val="0"/>
              </a:spcAft>
            </a:defPPr>
            <a:lvl1pPr marL="312738" marR="0" lvl="0" indent="-198438" algn="l" rtl="0">
              <a:lnSpc>
                <a:spcPct val="150000"/>
              </a:lnSpc>
              <a:spcBef>
                <a:spcPts val="0"/>
              </a:spcBef>
              <a:spcAft>
                <a:spcPts val="0"/>
              </a:spcAft>
              <a:buClr>
                <a:srgbClr val="000000"/>
              </a:buClr>
              <a:buFont typeface="Arial" panose="020B0604020202020204" pitchFamily="34" charset="0"/>
              <a:buChar char="•"/>
              <a:tabLst/>
              <a:defRPr sz="1800" b="0" i="0" u="none" strike="noStrike" cap="none">
                <a:solidFill>
                  <a:schemeClr val="tx1"/>
                </a:solidFill>
                <a:latin typeface="Helvetica" pitchFamily="2" charset="0"/>
                <a:ea typeface="Helvetica" pitchFamily="2" charset="0"/>
                <a:cs typeface="Arial"/>
                <a:sym typeface="Arial"/>
              </a:defRPr>
            </a:lvl1pPr>
            <a:lvl2pPr marL="803275" marR="0" lvl="1" indent="-206375" algn="l" rtl="0">
              <a:lnSpc>
                <a:spcPct val="150000"/>
              </a:lnSpc>
              <a:spcBef>
                <a:spcPts val="0"/>
              </a:spcBef>
              <a:spcAft>
                <a:spcPts val="0"/>
              </a:spcAft>
              <a:buClr>
                <a:srgbClr val="000000"/>
              </a:buClr>
              <a:buFont typeface="Arial" panose="020B0604020202020204" pitchFamily="34" charset="0"/>
              <a:buChar char="•"/>
              <a:tabLst/>
              <a:defRPr sz="1600" b="0" i="0" u="none" strike="noStrike" cap="none">
                <a:solidFill>
                  <a:schemeClr val="tx1"/>
                </a:solidFill>
                <a:latin typeface="Helvetica" pitchFamily="2" charset="0"/>
                <a:ea typeface="Helvetica" pitchFamily="2" charset="0"/>
                <a:cs typeface="Arial"/>
                <a:sym typeface="Arial"/>
              </a:defRPr>
            </a:lvl2pPr>
            <a:lvl3pPr marL="1200150" marR="0" lvl="2" indent="-146050" algn="l" rtl="0">
              <a:lnSpc>
                <a:spcPct val="150000"/>
              </a:lnSpc>
              <a:spcBef>
                <a:spcPts val="0"/>
              </a:spcBef>
              <a:spcAft>
                <a:spcPts val="0"/>
              </a:spcAft>
              <a:buClr>
                <a:srgbClr val="000000"/>
              </a:buClr>
              <a:buFont typeface="Arial" panose="020B0604020202020204" pitchFamily="34" charset="0"/>
              <a:buChar char="•"/>
              <a:tabLst/>
              <a:defRPr sz="1400" b="0" i="0" u="none" strike="noStrike" cap="none">
                <a:solidFill>
                  <a:schemeClr val="tx1"/>
                </a:solidFill>
                <a:latin typeface="Helvetica" pitchFamily="2" charset="0"/>
                <a:ea typeface="Helvetica" pitchFamily="2" charset="0"/>
                <a:cs typeface="Arial"/>
                <a:sym typeface="Arial"/>
              </a:defRPr>
            </a:lvl3pPr>
            <a:lvl4pPr marL="1468438" marR="0" lvl="3" indent="138113" algn="l" rtl="0">
              <a:lnSpc>
                <a:spcPct val="150000"/>
              </a:lnSpc>
              <a:spcBef>
                <a:spcPts val="0"/>
              </a:spcBef>
              <a:spcAft>
                <a:spcPts val="0"/>
              </a:spcAft>
              <a:buClr>
                <a:srgbClr val="000000"/>
              </a:buClr>
              <a:buFont typeface="Arial" panose="020B0604020202020204" pitchFamily="34" charset="0"/>
              <a:buChar char="•"/>
              <a:tabLst/>
              <a:defRPr sz="1100" b="0" i="0" u="none" strike="noStrike" cap="none">
                <a:solidFill>
                  <a:schemeClr val="tx1"/>
                </a:solidFill>
                <a:latin typeface="Helvetica" pitchFamily="2" charset="0"/>
                <a:ea typeface="Helvetica" pitchFamily="2" charset="0"/>
                <a:cs typeface="Arial"/>
                <a:sym typeface="Arial"/>
              </a:defRPr>
            </a:lvl4pPr>
            <a:lvl5pPr marL="285750" marR="0" lvl="4" indent="-285750" algn="l" rtl="0">
              <a:lnSpc>
                <a:spcPct val="100000"/>
              </a:lnSpc>
              <a:spcBef>
                <a:spcPts val="0"/>
              </a:spcBef>
              <a:spcAft>
                <a:spcPts val="0"/>
              </a:spcAft>
              <a:buClr>
                <a:srgbClr val="000000"/>
              </a:buClr>
              <a:buFont typeface="Arial" panose="020B0604020202020204" pitchFamily="34" charset="0"/>
              <a:buChar char="•"/>
              <a:defRPr sz="1400" b="0" i="0" u="none" strike="noStrike" cap="none">
                <a:solidFill>
                  <a:schemeClr val="tx1"/>
                </a:solidFill>
                <a:latin typeface="Arial"/>
                <a:ea typeface="Arial"/>
                <a:cs typeface="Arial"/>
                <a:sym typeface="Arial"/>
              </a:defRPr>
            </a:lvl5pPr>
            <a:lvl6pPr marL="285750" marR="0" lvl="5" indent="-285750" algn="l" rtl="0">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20000"/>
              </a:lnSpc>
              <a:spcAft>
                <a:spcPts val="600"/>
              </a:spcAft>
              <a:buClr>
                <a:srgbClr val="CC0000"/>
              </a:buClr>
              <a:buSzPct val="100000"/>
              <a:buFont typeface="Arial"/>
              <a:buChar char="•"/>
            </a:pPr>
            <a:r>
              <a:rPr lang="en-US" altLang="en-US" sz="2400" dirty="0">
                <a:latin typeface="Calibri" panose="020F0502020204030204" pitchFamily="34" charset="0"/>
                <a:ea typeface="+mn-ea"/>
              </a:rPr>
              <a:t>Execution Time (total/min/max/mean/</a:t>
            </a:r>
            <a:r>
              <a:rPr lang="en-US" altLang="en-US" sz="2400" dirty="0" err="1">
                <a:latin typeface="Calibri" panose="020F0502020204030204" pitchFamily="34" charset="0"/>
                <a:ea typeface="+mn-ea"/>
              </a:rPr>
              <a:t>stddev</a:t>
            </a:r>
            <a:r>
              <a:rPr lang="en-US" altLang="en-US" sz="2400" dirty="0">
                <a:latin typeface="Calibri" panose="020F0502020204030204" pitchFamily="34" charset="0"/>
                <a:ea typeface="+mn-ea"/>
              </a:rPr>
              <a:t>)</a:t>
            </a:r>
          </a:p>
          <a:p>
            <a:pPr>
              <a:lnSpc>
                <a:spcPct val="120000"/>
              </a:lnSpc>
              <a:spcAft>
                <a:spcPts val="600"/>
              </a:spcAft>
              <a:buClr>
                <a:srgbClr val="CC0000"/>
              </a:buClr>
              <a:buSzPct val="100000"/>
              <a:buFont typeface="Arial"/>
              <a:buChar char="•"/>
            </a:pPr>
            <a:r>
              <a:rPr lang="en-US" altLang="en-US" sz="2400" dirty="0">
                <a:latin typeface="Calibri" panose="020F0502020204030204" pitchFamily="34" charset="0"/>
                <a:ea typeface="+mn-ea"/>
              </a:rPr>
              <a:t>Planning Time (total/min/max/mean/</a:t>
            </a:r>
            <a:r>
              <a:rPr lang="en-US" altLang="en-US" sz="2400" dirty="0" err="1">
                <a:latin typeface="Calibri" panose="020F0502020204030204" pitchFamily="34" charset="0"/>
                <a:ea typeface="+mn-ea"/>
              </a:rPr>
              <a:t>stddev</a:t>
            </a:r>
            <a:r>
              <a:rPr lang="en-US" altLang="en-US" sz="2400" dirty="0">
                <a:latin typeface="Calibri" panose="020F0502020204030204" pitchFamily="34" charset="0"/>
                <a:ea typeface="+mn-ea"/>
              </a:rPr>
              <a:t>)</a:t>
            </a:r>
          </a:p>
          <a:p>
            <a:pPr>
              <a:lnSpc>
                <a:spcPct val="120000"/>
              </a:lnSpc>
              <a:spcAft>
                <a:spcPts val="600"/>
              </a:spcAft>
              <a:buClr>
                <a:srgbClr val="CC0000"/>
              </a:buClr>
              <a:buSzPct val="100000"/>
              <a:buFont typeface="Arial"/>
              <a:buChar char="•"/>
            </a:pPr>
            <a:r>
              <a:rPr lang="en-US" altLang="en-US" sz="2400" dirty="0">
                <a:latin typeface="Calibri" panose="020F0502020204030204" pitchFamily="34" charset="0"/>
                <a:ea typeface="+mn-ea"/>
              </a:rPr>
              <a:t>Calls (total)</a:t>
            </a:r>
          </a:p>
          <a:p>
            <a:pPr>
              <a:lnSpc>
                <a:spcPct val="120000"/>
              </a:lnSpc>
              <a:spcAft>
                <a:spcPts val="600"/>
              </a:spcAft>
              <a:buClr>
                <a:srgbClr val="CC0000"/>
              </a:buClr>
              <a:buSzPct val="100000"/>
              <a:buFont typeface="Arial"/>
              <a:buChar char="•"/>
            </a:pPr>
            <a:r>
              <a:rPr lang="en-US" altLang="en-US" sz="2400" dirty="0">
                <a:latin typeface="Calibri" panose="020F0502020204030204" pitchFamily="34" charset="0"/>
                <a:ea typeface="+mn-ea"/>
              </a:rPr>
              <a:t>Rows (total)</a:t>
            </a:r>
          </a:p>
          <a:p>
            <a:pPr>
              <a:lnSpc>
                <a:spcPct val="120000"/>
              </a:lnSpc>
              <a:spcAft>
                <a:spcPts val="600"/>
              </a:spcAft>
              <a:buClr>
                <a:srgbClr val="CC0000"/>
              </a:buClr>
              <a:buSzPct val="100000"/>
              <a:buFont typeface="Arial"/>
              <a:buChar char="•"/>
            </a:pPr>
            <a:r>
              <a:rPr lang="en-US" altLang="en-US" sz="2400" dirty="0">
                <a:latin typeface="Calibri" panose="020F0502020204030204" pitchFamily="34" charset="0"/>
                <a:ea typeface="+mn-ea"/>
              </a:rPr>
              <a:t>Buffers (shared/local/temp)</a:t>
            </a:r>
          </a:p>
          <a:p>
            <a:pPr lvl="1">
              <a:lnSpc>
                <a:spcPct val="120000"/>
              </a:lnSpc>
              <a:spcAft>
                <a:spcPts val="600"/>
              </a:spcAft>
              <a:buClr>
                <a:srgbClr val="CC0000"/>
              </a:buClr>
              <a:buSzPct val="100000"/>
              <a:buFont typeface="Arial"/>
              <a:buChar char="•"/>
            </a:pPr>
            <a:r>
              <a:rPr lang="en-US" altLang="en-US" sz="2400" dirty="0">
                <a:latin typeface="Calibri" panose="020F0502020204030204" pitchFamily="34" charset="0"/>
                <a:ea typeface="+mn-ea"/>
              </a:rPr>
              <a:t>read/hit/dirtied/written</a:t>
            </a:r>
          </a:p>
          <a:p>
            <a:pPr lvl="1">
              <a:lnSpc>
                <a:spcPct val="120000"/>
              </a:lnSpc>
              <a:spcAft>
                <a:spcPts val="600"/>
              </a:spcAft>
              <a:buClr>
                <a:srgbClr val="CC0000"/>
              </a:buClr>
              <a:buSzPct val="100000"/>
              <a:buFont typeface="Arial"/>
              <a:buChar char="•"/>
            </a:pPr>
            <a:r>
              <a:rPr lang="en-US" altLang="en-US" sz="2400" dirty="0">
                <a:latin typeface="Calibri" panose="020F0502020204030204" pitchFamily="34" charset="0"/>
                <a:ea typeface="+mn-ea"/>
              </a:rPr>
              <a:t>read/write time</a:t>
            </a:r>
          </a:p>
          <a:p>
            <a:pPr>
              <a:lnSpc>
                <a:spcPct val="120000"/>
              </a:lnSpc>
              <a:spcAft>
                <a:spcPts val="600"/>
              </a:spcAft>
              <a:buClr>
                <a:srgbClr val="CC0000"/>
              </a:buClr>
              <a:buSzPct val="100000"/>
              <a:buFont typeface="Arial"/>
              <a:buChar char="•"/>
            </a:pPr>
            <a:r>
              <a:rPr lang="en-US" altLang="en-US" sz="2400" dirty="0">
                <a:latin typeface="Calibri" panose="020F0502020204030204" pitchFamily="34" charset="0"/>
                <a:ea typeface="+mn-ea"/>
              </a:rPr>
              <a:t>WAL</a:t>
            </a:r>
          </a:p>
        </p:txBody>
      </p:sp>
      <p:sp>
        <p:nvSpPr>
          <p:cNvPr id="2" name="Text Placeholder 1">
            <a:extLst>
              <a:ext uri="{FF2B5EF4-FFF2-40B4-BE49-F238E27FC236}">
                <a16:creationId xmlns:a16="http://schemas.microsoft.com/office/drawing/2014/main" id="{78B8F520-7A01-AD4B-811E-5DBA149F8B17}"/>
              </a:ext>
            </a:extLst>
          </p:cNvPr>
          <p:cNvSpPr>
            <a:spLocks noGrp="1"/>
          </p:cNvSpPr>
          <p:nvPr>
            <p:ph type="title"/>
          </p:nvPr>
        </p:nvSpPr>
        <p:spPr/>
        <p:txBody>
          <a:bodyPr vert="horz" wrap="square" lIns="91440" tIns="45720" rIns="91440" bIns="45720" numCol="1" anchor="t" anchorCtr="0" compatLnSpc="1">
            <a:prstTxWarp prst="textNoShape">
              <a:avLst/>
            </a:prstTxWarp>
            <a:normAutofit/>
          </a:bodyPr>
          <a:lstStyle/>
          <a:p>
            <a:r>
              <a:rPr lang="en-US" altLang="en-US" b="1" i="0" kern="1200" dirty="0" err="1">
                <a:latin typeface="Calibri" panose="020F0502020204030204" pitchFamily="34" charset="0"/>
                <a:ea typeface="+mj-ea"/>
                <a:cs typeface="Calibri" panose="020F0502020204030204" pitchFamily="34" charset="0"/>
              </a:rPr>
              <a:t>pg_stat_statement</a:t>
            </a:r>
            <a:r>
              <a:rPr lang="en-US" altLang="en-US" b="1" i="0" kern="1200" dirty="0">
                <a:latin typeface="Calibri" panose="020F0502020204030204" pitchFamily="34" charset="0"/>
                <a:ea typeface="+mj-ea"/>
                <a:cs typeface="Calibri" panose="020F0502020204030204" pitchFamily="34" charset="0"/>
              </a:rPr>
              <a:t> statistics</a:t>
            </a:r>
          </a:p>
        </p:txBody>
      </p:sp>
    </p:spTree>
    <p:extLst>
      <p:ext uri="{BB962C8B-B14F-4D97-AF65-F5344CB8AC3E}">
        <p14:creationId xmlns:p14="http://schemas.microsoft.com/office/powerpoint/2010/main" val="876719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D1A28F-929D-19A1-7C8B-6C5D8945EF8A}"/>
              </a:ext>
            </a:extLst>
          </p:cNvPr>
          <p:cNvSpPr>
            <a:spLocks noGrp="1"/>
          </p:cNvSpPr>
          <p:nvPr>
            <p:ph type="ctrTitle"/>
          </p:nvPr>
        </p:nvSpPr>
        <p:spPr/>
        <p:txBody>
          <a:bodyPr/>
          <a:lstStyle/>
          <a:p>
            <a:r>
              <a:rPr lang="en-US" dirty="0"/>
              <a:t>52 Columns of data</a:t>
            </a:r>
            <a:br>
              <a:rPr lang="en-US" dirty="0"/>
            </a:br>
            <a:r>
              <a:rPr lang="en-US" sz="7200" dirty="0"/>
              <a:t>(as of PG18)</a:t>
            </a:r>
            <a:endParaRPr lang="en-US" dirty="0"/>
          </a:p>
        </p:txBody>
      </p:sp>
    </p:spTree>
    <p:extLst>
      <p:ext uri="{BB962C8B-B14F-4D97-AF65-F5344CB8AC3E}">
        <p14:creationId xmlns:p14="http://schemas.microsoft.com/office/powerpoint/2010/main" val="32565800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FEEB50DA-8F4D-6045-9A41-BFC7E96FC778}"/>
              </a:ext>
            </a:extLst>
          </p:cNvPr>
          <p:cNvSpPr txBox="1">
            <a:spLocks/>
          </p:cNvSpPr>
          <p:nvPr/>
        </p:nvSpPr>
        <p:spPr>
          <a:xfrm>
            <a:off x="1509503" y="1423107"/>
            <a:ext cx="9577916" cy="4494604"/>
          </a:xfrm>
          <a:prstGeom prst="rect">
            <a:avLst/>
          </a:prstGeom>
        </p:spPr>
        <p:txBody>
          <a:bodyPr>
            <a:normAutofit/>
          </a:bodyPr>
          <a:lstStyle>
            <a:defPPr marR="0" lvl="0" algn="l" rtl="0">
              <a:lnSpc>
                <a:spcPct val="100000"/>
              </a:lnSpc>
              <a:spcBef>
                <a:spcPts val="0"/>
              </a:spcBef>
              <a:spcAft>
                <a:spcPts val="0"/>
              </a:spcAft>
            </a:defPPr>
            <a:lvl1pPr marL="312738" marR="0" lvl="0" indent="-198438" algn="l" rtl="0">
              <a:lnSpc>
                <a:spcPct val="150000"/>
              </a:lnSpc>
              <a:spcBef>
                <a:spcPts val="0"/>
              </a:spcBef>
              <a:spcAft>
                <a:spcPts val="0"/>
              </a:spcAft>
              <a:buClr>
                <a:srgbClr val="000000"/>
              </a:buClr>
              <a:buFont typeface="Arial" panose="020B0604020202020204" pitchFamily="34" charset="0"/>
              <a:buChar char="•"/>
              <a:tabLst/>
              <a:defRPr sz="1800" b="0" i="0" u="none" strike="noStrike" cap="none">
                <a:solidFill>
                  <a:schemeClr val="tx1"/>
                </a:solidFill>
                <a:latin typeface="Helvetica" pitchFamily="2" charset="0"/>
                <a:ea typeface="Helvetica" pitchFamily="2" charset="0"/>
                <a:cs typeface="Arial"/>
                <a:sym typeface="Arial"/>
              </a:defRPr>
            </a:lvl1pPr>
            <a:lvl2pPr marL="803275" marR="0" lvl="1" indent="-206375" algn="l" rtl="0">
              <a:lnSpc>
                <a:spcPct val="150000"/>
              </a:lnSpc>
              <a:spcBef>
                <a:spcPts val="0"/>
              </a:spcBef>
              <a:spcAft>
                <a:spcPts val="0"/>
              </a:spcAft>
              <a:buClr>
                <a:srgbClr val="000000"/>
              </a:buClr>
              <a:buFont typeface="Arial" panose="020B0604020202020204" pitchFamily="34" charset="0"/>
              <a:buChar char="•"/>
              <a:tabLst/>
              <a:defRPr sz="1600" b="0" i="0" u="none" strike="noStrike" cap="none">
                <a:solidFill>
                  <a:schemeClr val="tx1"/>
                </a:solidFill>
                <a:latin typeface="Helvetica" pitchFamily="2" charset="0"/>
                <a:ea typeface="Helvetica" pitchFamily="2" charset="0"/>
                <a:cs typeface="Arial"/>
                <a:sym typeface="Arial"/>
              </a:defRPr>
            </a:lvl2pPr>
            <a:lvl3pPr marL="1200150" marR="0" lvl="2" indent="-146050" algn="l" rtl="0">
              <a:lnSpc>
                <a:spcPct val="150000"/>
              </a:lnSpc>
              <a:spcBef>
                <a:spcPts val="0"/>
              </a:spcBef>
              <a:spcAft>
                <a:spcPts val="0"/>
              </a:spcAft>
              <a:buClr>
                <a:srgbClr val="000000"/>
              </a:buClr>
              <a:buFont typeface="Arial" panose="020B0604020202020204" pitchFamily="34" charset="0"/>
              <a:buChar char="•"/>
              <a:tabLst/>
              <a:defRPr sz="1400" b="0" i="0" u="none" strike="noStrike" cap="none">
                <a:solidFill>
                  <a:schemeClr val="tx1"/>
                </a:solidFill>
                <a:latin typeface="Helvetica" pitchFamily="2" charset="0"/>
                <a:ea typeface="Helvetica" pitchFamily="2" charset="0"/>
                <a:cs typeface="Arial"/>
                <a:sym typeface="Arial"/>
              </a:defRPr>
            </a:lvl3pPr>
            <a:lvl4pPr marL="1468438" marR="0" lvl="3" indent="138113" algn="l" rtl="0">
              <a:lnSpc>
                <a:spcPct val="150000"/>
              </a:lnSpc>
              <a:spcBef>
                <a:spcPts val="0"/>
              </a:spcBef>
              <a:spcAft>
                <a:spcPts val="0"/>
              </a:spcAft>
              <a:buClr>
                <a:srgbClr val="000000"/>
              </a:buClr>
              <a:buFont typeface="Arial" panose="020B0604020202020204" pitchFamily="34" charset="0"/>
              <a:buChar char="•"/>
              <a:tabLst/>
              <a:defRPr sz="1100" b="0" i="0" u="none" strike="noStrike" cap="none">
                <a:solidFill>
                  <a:schemeClr val="tx1"/>
                </a:solidFill>
                <a:latin typeface="Helvetica" pitchFamily="2" charset="0"/>
                <a:ea typeface="Helvetica" pitchFamily="2" charset="0"/>
                <a:cs typeface="Arial"/>
                <a:sym typeface="Arial"/>
              </a:defRPr>
            </a:lvl4pPr>
            <a:lvl5pPr marL="285750" marR="0" lvl="4" indent="-285750" algn="l" rtl="0">
              <a:lnSpc>
                <a:spcPct val="100000"/>
              </a:lnSpc>
              <a:spcBef>
                <a:spcPts val="0"/>
              </a:spcBef>
              <a:spcAft>
                <a:spcPts val="0"/>
              </a:spcAft>
              <a:buClr>
                <a:srgbClr val="000000"/>
              </a:buClr>
              <a:buFont typeface="Arial" panose="020B0604020202020204" pitchFamily="34" charset="0"/>
              <a:buChar char="•"/>
              <a:defRPr sz="1400" b="0" i="0" u="none" strike="noStrike" cap="none">
                <a:solidFill>
                  <a:schemeClr val="tx1"/>
                </a:solidFill>
                <a:latin typeface="Arial"/>
                <a:ea typeface="Arial"/>
                <a:cs typeface="Arial"/>
                <a:sym typeface="Arial"/>
              </a:defRPr>
            </a:lvl5pPr>
            <a:lvl6pPr marL="285750" marR="0" lvl="5" indent="-285750" algn="l" rtl="0">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indent="0">
              <a:buNone/>
            </a:pPr>
            <a:endParaRPr lang="en-US" sz="2400">
              <a:ea typeface="Source Code Pro" panose="020B0509030403020204" pitchFamily="49" charset="0"/>
            </a:endParaRPr>
          </a:p>
        </p:txBody>
      </p:sp>
      <p:sp>
        <p:nvSpPr>
          <p:cNvPr id="5" name="TextBox 4">
            <a:extLst>
              <a:ext uri="{FF2B5EF4-FFF2-40B4-BE49-F238E27FC236}">
                <a16:creationId xmlns:a16="http://schemas.microsoft.com/office/drawing/2014/main" id="{62BB88DD-C2DE-114C-818C-AFFC0E6EBBA0}"/>
              </a:ext>
            </a:extLst>
          </p:cNvPr>
          <p:cNvSpPr txBox="1"/>
          <p:nvPr/>
        </p:nvSpPr>
        <p:spPr>
          <a:xfrm>
            <a:off x="2759844" y="351235"/>
            <a:ext cx="7922653" cy="5909310"/>
          </a:xfrm>
          <a:prstGeom prst="rect">
            <a:avLst/>
          </a:prstGeom>
          <a:noFill/>
        </p:spPr>
        <p:txBody>
          <a:bodyPr wrap="square">
            <a:spAutoFit/>
          </a:bodyPr>
          <a:lstStyle/>
          <a:p>
            <a:r>
              <a:rPr lang="en-US">
                <a:latin typeface="Source Code Pro" panose="020B0509030403020204" pitchFamily="49" charset="0"/>
                <a:ea typeface="Source Code Pro" panose="020B0509030403020204" pitchFamily="49" charset="0"/>
              </a:rPr>
              <a:t>Name               |Value                  </a:t>
            </a:r>
          </a:p>
          <a:p>
            <a:r>
              <a:rPr lang="en-US">
                <a:latin typeface="Source Code Pro" panose="020B0509030403020204" pitchFamily="49" charset="0"/>
                <a:ea typeface="Source Code Pro" panose="020B0509030403020204" pitchFamily="49" charset="0"/>
              </a:rPr>
              <a:t>-------------------+-----------------------</a:t>
            </a:r>
          </a:p>
          <a:p>
            <a:r>
              <a:rPr lang="en-US" err="1">
                <a:latin typeface="Source Code Pro" panose="020B0509030403020204" pitchFamily="49" charset="0"/>
                <a:ea typeface="Source Code Pro" panose="020B0509030403020204" pitchFamily="49" charset="0"/>
              </a:rPr>
              <a:t>userid</a:t>
            </a:r>
            <a:r>
              <a:rPr lang="en-US">
                <a:latin typeface="Source Code Pro" panose="020B0509030403020204" pitchFamily="49" charset="0"/>
                <a:ea typeface="Source Code Pro" panose="020B0509030403020204" pitchFamily="49" charset="0"/>
              </a:rPr>
              <a:t>             |16422                  </a:t>
            </a:r>
          </a:p>
          <a:p>
            <a:r>
              <a:rPr lang="en-US" err="1">
                <a:latin typeface="Source Code Pro" panose="020B0509030403020204" pitchFamily="49" charset="0"/>
                <a:ea typeface="Source Code Pro" panose="020B0509030403020204" pitchFamily="49" charset="0"/>
              </a:rPr>
              <a:t>dbid</a:t>
            </a:r>
            <a:r>
              <a:rPr lang="en-US">
                <a:latin typeface="Source Code Pro" panose="020B0509030403020204" pitchFamily="49" charset="0"/>
                <a:ea typeface="Source Code Pro" panose="020B0509030403020204" pitchFamily="49" charset="0"/>
              </a:rPr>
              <a:t>               |16434                  </a:t>
            </a:r>
          </a:p>
          <a:p>
            <a:r>
              <a:rPr lang="en-US" err="1">
                <a:latin typeface="Source Code Pro" panose="020B0509030403020204" pitchFamily="49" charset="0"/>
                <a:ea typeface="Source Code Pro" panose="020B0509030403020204" pitchFamily="49" charset="0"/>
              </a:rPr>
              <a:t>queryid</a:t>
            </a:r>
            <a:r>
              <a:rPr lang="en-US">
                <a:latin typeface="Source Code Pro" panose="020B0509030403020204" pitchFamily="49" charset="0"/>
                <a:ea typeface="Source Code Pro" panose="020B0509030403020204" pitchFamily="49" charset="0"/>
              </a:rPr>
              <a:t>            |-6155333619461995114   </a:t>
            </a:r>
          </a:p>
          <a:p>
            <a:r>
              <a:rPr lang="en-US">
                <a:latin typeface="Source Code Pro" panose="020B0509030403020204" pitchFamily="49" charset="0"/>
                <a:ea typeface="Source Code Pro" panose="020B0509030403020204" pitchFamily="49" charset="0"/>
              </a:rPr>
              <a:t>query              |SELECT id, name FROM...</a:t>
            </a:r>
          </a:p>
          <a:p>
            <a:r>
              <a:rPr lang="en-US">
                <a:latin typeface="Source Code Pro" panose="020B0509030403020204" pitchFamily="49" charset="0"/>
                <a:ea typeface="Source Code Pro" panose="020B0509030403020204" pitchFamily="49" charset="0"/>
              </a:rPr>
              <a:t>plans              |0                      </a:t>
            </a:r>
          </a:p>
          <a:p>
            <a:r>
              <a:rPr lang="en-US" err="1">
                <a:latin typeface="Source Code Pro" panose="020B0509030403020204" pitchFamily="49" charset="0"/>
                <a:ea typeface="Source Code Pro" panose="020B0509030403020204" pitchFamily="49" charset="0"/>
              </a:rPr>
              <a:t>total_plan_time</a:t>
            </a:r>
            <a:r>
              <a:rPr lang="en-US">
                <a:latin typeface="Source Code Pro" panose="020B0509030403020204" pitchFamily="49" charset="0"/>
                <a:ea typeface="Source Code Pro" panose="020B0509030403020204" pitchFamily="49" charset="0"/>
              </a:rPr>
              <a:t>    |0.0                    </a:t>
            </a:r>
          </a:p>
          <a:p>
            <a:r>
              <a:rPr lang="en-US" err="1">
                <a:latin typeface="Source Code Pro" panose="020B0509030403020204" pitchFamily="49" charset="0"/>
                <a:ea typeface="Source Code Pro" panose="020B0509030403020204" pitchFamily="49" charset="0"/>
              </a:rPr>
              <a:t>min_plan_time</a:t>
            </a:r>
            <a:r>
              <a:rPr lang="en-US">
                <a:latin typeface="Source Code Pro" panose="020B0509030403020204" pitchFamily="49" charset="0"/>
                <a:ea typeface="Source Code Pro" panose="020B0509030403020204" pitchFamily="49" charset="0"/>
              </a:rPr>
              <a:t>      |0.0                    </a:t>
            </a:r>
          </a:p>
          <a:p>
            <a:r>
              <a:rPr lang="en-US" err="1">
                <a:latin typeface="Source Code Pro" panose="020B0509030403020204" pitchFamily="49" charset="0"/>
                <a:ea typeface="Source Code Pro" panose="020B0509030403020204" pitchFamily="49" charset="0"/>
              </a:rPr>
              <a:t>max_plan_time</a:t>
            </a:r>
            <a:r>
              <a:rPr lang="en-US">
                <a:latin typeface="Source Code Pro" panose="020B0509030403020204" pitchFamily="49" charset="0"/>
                <a:ea typeface="Source Code Pro" panose="020B0509030403020204" pitchFamily="49" charset="0"/>
              </a:rPr>
              <a:t>      |0.0                    </a:t>
            </a:r>
          </a:p>
          <a:p>
            <a:r>
              <a:rPr lang="en-US" err="1">
                <a:latin typeface="Source Code Pro" panose="020B0509030403020204" pitchFamily="49" charset="0"/>
                <a:ea typeface="Source Code Pro" panose="020B0509030403020204" pitchFamily="49" charset="0"/>
              </a:rPr>
              <a:t>mean_plan_time</a:t>
            </a:r>
            <a:r>
              <a:rPr lang="en-US">
                <a:latin typeface="Source Code Pro" panose="020B0509030403020204" pitchFamily="49" charset="0"/>
                <a:ea typeface="Source Code Pro" panose="020B0509030403020204" pitchFamily="49" charset="0"/>
              </a:rPr>
              <a:t>     |0.0                    </a:t>
            </a:r>
          </a:p>
          <a:p>
            <a:r>
              <a:rPr lang="en-US" err="1">
                <a:latin typeface="Source Code Pro" panose="020B0509030403020204" pitchFamily="49" charset="0"/>
                <a:ea typeface="Source Code Pro" panose="020B0509030403020204" pitchFamily="49" charset="0"/>
              </a:rPr>
              <a:t>stddev_plan_time</a:t>
            </a:r>
            <a:r>
              <a:rPr lang="en-US">
                <a:latin typeface="Source Code Pro" panose="020B0509030403020204" pitchFamily="49" charset="0"/>
                <a:ea typeface="Source Code Pro" panose="020B0509030403020204" pitchFamily="49" charset="0"/>
              </a:rPr>
              <a:t>   |0.0                    </a:t>
            </a:r>
          </a:p>
          <a:p>
            <a:r>
              <a:rPr lang="en-US">
                <a:latin typeface="Source Code Pro" panose="020B0509030403020204" pitchFamily="49" charset="0"/>
                <a:ea typeface="Source Code Pro" panose="020B0509030403020204" pitchFamily="49" charset="0"/>
              </a:rPr>
              <a:t>calls              |151                    </a:t>
            </a:r>
          </a:p>
          <a:p>
            <a:r>
              <a:rPr lang="en-US" err="1">
                <a:latin typeface="Source Code Pro" panose="020B0509030403020204" pitchFamily="49" charset="0"/>
                <a:ea typeface="Source Code Pro" panose="020B0509030403020204" pitchFamily="49" charset="0"/>
              </a:rPr>
              <a:t>total_exec_time</a:t>
            </a:r>
            <a:r>
              <a:rPr lang="en-US">
                <a:latin typeface="Source Code Pro" panose="020B0509030403020204" pitchFamily="49" charset="0"/>
                <a:ea typeface="Source Code Pro" panose="020B0509030403020204" pitchFamily="49" charset="0"/>
              </a:rPr>
              <a:t>    |8.489053               </a:t>
            </a:r>
          </a:p>
          <a:p>
            <a:r>
              <a:rPr lang="en-US" err="1">
                <a:latin typeface="Source Code Pro" panose="020B0509030403020204" pitchFamily="49" charset="0"/>
                <a:ea typeface="Source Code Pro" panose="020B0509030403020204" pitchFamily="49" charset="0"/>
              </a:rPr>
              <a:t>min_exec_time</a:t>
            </a:r>
            <a:r>
              <a:rPr lang="en-US">
                <a:latin typeface="Source Code Pro" panose="020B0509030403020204" pitchFamily="49" charset="0"/>
                <a:ea typeface="Source Code Pro" panose="020B0509030403020204" pitchFamily="49" charset="0"/>
              </a:rPr>
              <a:t>      |0.013751               </a:t>
            </a:r>
          </a:p>
          <a:p>
            <a:r>
              <a:rPr lang="en-US" err="1">
                <a:latin typeface="Source Code Pro" panose="020B0509030403020204" pitchFamily="49" charset="0"/>
                <a:ea typeface="Source Code Pro" panose="020B0509030403020204" pitchFamily="49" charset="0"/>
              </a:rPr>
              <a:t>max_exec_time</a:t>
            </a:r>
            <a:r>
              <a:rPr lang="en-US">
                <a:latin typeface="Source Code Pro" panose="020B0509030403020204" pitchFamily="49" charset="0"/>
                <a:ea typeface="Source Code Pro" panose="020B0509030403020204" pitchFamily="49" charset="0"/>
              </a:rPr>
              <a:t>      |1.356096               </a:t>
            </a:r>
          </a:p>
          <a:p>
            <a:r>
              <a:rPr lang="en-US" err="1">
                <a:latin typeface="Source Code Pro" panose="020B0509030403020204" pitchFamily="49" charset="0"/>
                <a:ea typeface="Source Code Pro" panose="020B0509030403020204" pitchFamily="49" charset="0"/>
              </a:rPr>
              <a:t>mean_exec_time</a:t>
            </a:r>
            <a:r>
              <a:rPr lang="en-US">
                <a:latin typeface="Source Code Pro" panose="020B0509030403020204" pitchFamily="49" charset="0"/>
                <a:ea typeface="Source Code Pro" panose="020B0509030403020204" pitchFamily="49" charset="0"/>
              </a:rPr>
              <a:t>     |0.056218894039735096   </a:t>
            </a:r>
          </a:p>
          <a:p>
            <a:r>
              <a:rPr lang="en-US" err="1">
                <a:latin typeface="Source Code Pro" panose="020B0509030403020204" pitchFamily="49" charset="0"/>
                <a:ea typeface="Source Code Pro" panose="020B0509030403020204" pitchFamily="49" charset="0"/>
              </a:rPr>
              <a:t>stddev_exec_time</a:t>
            </a:r>
            <a:r>
              <a:rPr lang="en-US">
                <a:latin typeface="Source Code Pro" panose="020B0509030403020204" pitchFamily="49" charset="0"/>
                <a:ea typeface="Source Code Pro" panose="020B0509030403020204" pitchFamily="49" charset="0"/>
              </a:rPr>
              <a:t>   |0.11851139585068957    </a:t>
            </a:r>
          </a:p>
          <a:p>
            <a:r>
              <a:rPr lang="en-US">
                <a:latin typeface="Source Code Pro" panose="020B0509030403020204" pitchFamily="49" charset="0"/>
                <a:ea typeface="Source Code Pro" panose="020B0509030403020204" pitchFamily="49" charset="0"/>
              </a:rPr>
              <a:t>rows               |151                    </a:t>
            </a:r>
          </a:p>
          <a:p>
            <a:r>
              <a:rPr lang="en-US" err="1">
                <a:latin typeface="Source Code Pro" panose="020B0509030403020204" pitchFamily="49" charset="0"/>
                <a:ea typeface="Source Code Pro" panose="020B0509030403020204" pitchFamily="49" charset="0"/>
              </a:rPr>
              <a:t>shared_blks_hit</a:t>
            </a:r>
            <a:r>
              <a:rPr lang="en-US">
                <a:latin typeface="Source Code Pro" panose="020B0509030403020204" pitchFamily="49" charset="0"/>
                <a:ea typeface="Source Code Pro" panose="020B0509030403020204" pitchFamily="49" charset="0"/>
              </a:rPr>
              <a:t>    |450                    </a:t>
            </a:r>
          </a:p>
          <a:p>
            <a:r>
              <a:rPr lang="en-US" err="1">
                <a:latin typeface="Source Code Pro" panose="020B0509030403020204" pitchFamily="49" charset="0"/>
                <a:ea typeface="Source Code Pro" panose="020B0509030403020204" pitchFamily="49" charset="0"/>
              </a:rPr>
              <a:t>shared_blks_read</a:t>
            </a:r>
            <a:r>
              <a:rPr lang="en-US">
                <a:latin typeface="Source Code Pro" panose="020B0509030403020204" pitchFamily="49" charset="0"/>
                <a:ea typeface="Source Code Pro" panose="020B0509030403020204" pitchFamily="49" charset="0"/>
              </a:rPr>
              <a:t>   |3 </a:t>
            </a:r>
          </a:p>
        </p:txBody>
      </p:sp>
    </p:spTree>
    <p:extLst>
      <p:ext uri="{BB962C8B-B14F-4D97-AF65-F5344CB8AC3E}">
        <p14:creationId xmlns:p14="http://schemas.microsoft.com/office/powerpoint/2010/main" val="31540008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5B5C19-7687-D517-7B00-136D05C01C1F}"/>
              </a:ext>
            </a:extLst>
          </p:cNvPr>
          <p:cNvSpPr>
            <a:spLocks noGrp="1"/>
          </p:cNvSpPr>
          <p:nvPr>
            <p:ph type="ctrTitle"/>
          </p:nvPr>
        </p:nvSpPr>
        <p:spPr/>
        <p:txBody>
          <a:bodyPr/>
          <a:lstStyle/>
          <a:p>
            <a:r>
              <a:rPr lang="en-US"/>
              <a:t>All statistics are cumulative from the last restart*</a:t>
            </a:r>
          </a:p>
        </p:txBody>
      </p:sp>
      <p:sp>
        <p:nvSpPr>
          <p:cNvPr id="3" name="Text Placeholder 1">
            <a:extLst>
              <a:ext uri="{FF2B5EF4-FFF2-40B4-BE49-F238E27FC236}">
                <a16:creationId xmlns:a16="http://schemas.microsoft.com/office/drawing/2014/main" id="{2FAB9184-B742-E845-A0E2-4BE6925F19C6}"/>
              </a:ext>
            </a:extLst>
          </p:cNvPr>
          <p:cNvSpPr txBox="1">
            <a:spLocks/>
          </p:cNvSpPr>
          <p:nvPr/>
        </p:nvSpPr>
        <p:spPr>
          <a:xfrm>
            <a:off x="739072" y="5874762"/>
            <a:ext cx="10713856" cy="900969"/>
          </a:xfrm>
          <a:prstGeom prst="rect">
            <a:avLst/>
          </a:prstGeom>
        </p:spPr>
        <p:txBody>
          <a:bodyPr vert="horz" lIns="121920" tIns="60960" rIns="121920" bIns="60960" rtlCol="0" anchor="ctr">
            <a:noAutofit/>
          </a:bodyPr>
          <a:lstStyle>
            <a:defPPr marR="0" lvl="0" algn="l" rtl="0">
              <a:lnSpc>
                <a:spcPct val="100000"/>
              </a:lnSpc>
              <a:spcBef>
                <a:spcPts val="0"/>
              </a:spcBef>
              <a:spcAft>
                <a:spcPts val="0"/>
              </a:spcAft>
            </a:defPPr>
            <a:lvl1pPr marL="114300" marR="0" lvl="0" indent="0" algn="ctr" rtl="0">
              <a:lnSpc>
                <a:spcPct val="100000"/>
              </a:lnSpc>
              <a:spcBef>
                <a:spcPts val="0"/>
              </a:spcBef>
              <a:spcAft>
                <a:spcPts val="0"/>
              </a:spcAft>
              <a:buClr>
                <a:srgbClr val="000000"/>
              </a:buClr>
              <a:buFont typeface="Arial" panose="020B0604020202020204" pitchFamily="34" charset="0"/>
              <a:buNone/>
              <a:tabLst/>
              <a:defRPr sz="4200" b="1" i="0" u="none" strike="noStrike" cap="none">
                <a:solidFill>
                  <a:schemeClr val="tx1"/>
                </a:solidFill>
                <a:latin typeface="Helvetica" pitchFamily="2" charset="0"/>
                <a:ea typeface="Helvetica" pitchFamily="2" charset="0"/>
                <a:cs typeface="Arial"/>
                <a:sym typeface="Arial"/>
              </a:defRPr>
            </a:lvl1pPr>
            <a:lvl2pPr marL="803275" marR="0" lvl="1" indent="-206375" algn="l" rtl="0">
              <a:lnSpc>
                <a:spcPct val="150000"/>
              </a:lnSpc>
              <a:spcBef>
                <a:spcPts val="0"/>
              </a:spcBef>
              <a:spcAft>
                <a:spcPts val="0"/>
              </a:spcAft>
              <a:buClr>
                <a:srgbClr val="000000"/>
              </a:buClr>
              <a:buFont typeface="Arial" panose="020B0604020202020204" pitchFamily="34" charset="0"/>
              <a:buChar char="•"/>
              <a:tabLst/>
              <a:defRPr sz="1600" b="0" i="0" u="none" strike="noStrike" cap="none">
                <a:solidFill>
                  <a:schemeClr val="tx1"/>
                </a:solidFill>
                <a:latin typeface="Helvetica" pitchFamily="2" charset="0"/>
                <a:ea typeface="Helvetica" pitchFamily="2" charset="0"/>
                <a:cs typeface="Arial"/>
                <a:sym typeface="Arial"/>
              </a:defRPr>
            </a:lvl2pPr>
            <a:lvl3pPr marL="1200150" marR="0" lvl="2" indent="-146050" algn="l" rtl="0">
              <a:lnSpc>
                <a:spcPct val="150000"/>
              </a:lnSpc>
              <a:spcBef>
                <a:spcPts val="0"/>
              </a:spcBef>
              <a:spcAft>
                <a:spcPts val="0"/>
              </a:spcAft>
              <a:buClr>
                <a:srgbClr val="000000"/>
              </a:buClr>
              <a:buFont typeface="Arial" panose="020B0604020202020204" pitchFamily="34" charset="0"/>
              <a:buChar char="•"/>
              <a:tabLst/>
              <a:defRPr sz="1400" b="0" i="0" u="none" strike="noStrike" cap="none">
                <a:solidFill>
                  <a:schemeClr val="tx1"/>
                </a:solidFill>
                <a:latin typeface="Helvetica" pitchFamily="2" charset="0"/>
                <a:ea typeface="Helvetica" pitchFamily="2" charset="0"/>
                <a:cs typeface="Arial"/>
                <a:sym typeface="Arial"/>
              </a:defRPr>
            </a:lvl3pPr>
            <a:lvl4pPr marL="1468438" marR="0" lvl="3" indent="138113" algn="l" rtl="0">
              <a:lnSpc>
                <a:spcPct val="150000"/>
              </a:lnSpc>
              <a:spcBef>
                <a:spcPts val="0"/>
              </a:spcBef>
              <a:spcAft>
                <a:spcPts val="0"/>
              </a:spcAft>
              <a:buClr>
                <a:srgbClr val="000000"/>
              </a:buClr>
              <a:buFont typeface="Arial" panose="020B0604020202020204" pitchFamily="34" charset="0"/>
              <a:buChar char="•"/>
              <a:tabLst/>
              <a:defRPr sz="1100" b="0" i="0" u="none" strike="noStrike" cap="none">
                <a:solidFill>
                  <a:schemeClr val="tx1"/>
                </a:solidFill>
                <a:latin typeface="Helvetica" pitchFamily="2" charset="0"/>
                <a:ea typeface="Helvetica" pitchFamily="2" charset="0"/>
                <a:cs typeface="Arial"/>
                <a:sym typeface="Arial"/>
              </a:defRPr>
            </a:lvl4pPr>
            <a:lvl5pPr marL="285750" marR="0" lvl="4" indent="-285750" algn="l" rtl="0">
              <a:lnSpc>
                <a:spcPct val="100000"/>
              </a:lnSpc>
              <a:spcBef>
                <a:spcPts val="0"/>
              </a:spcBef>
              <a:spcAft>
                <a:spcPts val="0"/>
              </a:spcAft>
              <a:buClr>
                <a:srgbClr val="000000"/>
              </a:buClr>
              <a:buFont typeface="Arial" panose="020B0604020202020204" pitchFamily="34" charset="0"/>
              <a:buChar char="•"/>
              <a:defRPr sz="1400" b="0" i="0" u="none" strike="noStrike" cap="none">
                <a:solidFill>
                  <a:schemeClr val="tx1"/>
                </a:solidFill>
                <a:latin typeface="Arial"/>
                <a:ea typeface="Arial"/>
                <a:cs typeface="Arial"/>
                <a:sym typeface="Arial"/>
              </a:defRPr>
            </a:lvl5pPr>
            <a:lvl6pPr marL="285750" marR="0" lvl="5" indent="-285750" algn="l" rtl="0">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bg1"/>
                </a:solidFill>
              </a:rPr>
              <a:t>*or reset by a superuser</a:t>
            </a:r>
          </a:p>
        </p:txBody>
      </p:sp>
    </p:spTree>
    <p:extLst>
      <p:ext uri="{BB962C8B-B14F-4D97-AF65-F5344CB8AC3E}">
        <p14:creationId xmlns:p14="http://schemas.microsoft.com/office/powerpoint/2010/main" val="3425603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FD806-815C-4C4E-84A7-A17ABE1A201A}"/>
              </a:ext>
            </a:extLst>
          </p:cNvPr>
          <p:cNvSpPr>
            <a:spLocks noGrp="1"/>
          </p:cNvSpPr>
          <p:nvPr>
            <p:ph type="title"/>
          </p:nvPr>
        </p:nvSpPr>
        <p:spPr>
          <a:xfrm>
            <a:off x="369047" y="492943"/>
            <a:ext cx="10586336" cy="630463"/>
          </a:xfrm>
        </p:spPr>
        <p:txBody>
          <a:bodyPr>
            <a:normAutofit fontScale="90000"/>
          </a:bodyPr>
          <a:lstStyle/>
          <a:p>
            <a:r>
              <a:rPr lang="en-US" dirty="0" err="1"/>
              <a:t>pg_stat_statement</a:t>
            </a:r>
            <a:r>
              <a:rPr lang="en-US" dirty="0"/>
              <a:t>: total time w/ cache hit ratio</a:t>
            </a:r>
          </a:p>
        </p:txBody>
      </p:sp>
      <p:sp>
        <p:nvSpPr>
          <p:cNvPr id="5" name="TextBox 4">
            <a:extLst>
              <a:ext uri="{FF2B5EF4-FFF2-40B4-BE49-F238E27FC236}">
                <a16:creationId xmlns:a16="http://schemas.microsoft.com/office/drawing/2014/main" id="{0671A5F6-9645-6C45-98B0-F900F8243FF8}"/>
              </a:ext>
            </a:extLst>
          </p:cNvPr>
          <p:cNvSpPr txBox="1"/>
          <p:nvPr/>
        </p:nvSpPr>
        <p:spPr>
          <a:xfrm>
            <a:off x="369046" y="3429000"/>
            <a:ext cx="11822953" cy="1754326"/>
          </a:xfrm>
          <a:prstGeom prst="rect">
            <a:avLst/>
          </a:prstGeom>
          <a:noFill/>
        </p:spPr>
        <p:txBody>
          <a:bodyPr wrap="square">
            <a:spAutoFit/>
          </a:bodyPr>
          <a:lstStyle/>
          <a:p>
            <a:r>
              <a:rPr lang="en-US" dirty="0">
                <a:latin typeface="Lucida Console" panose="020B0609040504020204" pitchFamily="49" charset="0"/>
                <a:ea typeface="Menlo" panose="020B0609030804020204" pitchFamily="49" charset="0"/>
                <a:cs typeface="Cascadia Code" panose="020B0609020000020004" pitchFamily="49" charset="0"/>
              </a:rPr>
              <a:t>-[ RECORD 1 ]--------------------------------------------------------------------- query        | SELECT * FROM </a:t>
            </a:r>
            <a:r>
              <a:rPr lang="en-US" dirty="0" err="1">
                <a:latin typeface="Lucida Console" panose="020B0609040504020204" pitchFamily="49" charset="0"/>
                <a:ea typeface="Menlo" panose="020B0609030804020204" pitchFamily="49" charset="0"/>
                <a:cs typeface="Cascadia Code" panose="020B0609020000020004" pitchFamily="49" charset="0"/>
              </a:rPr>
              <a:t>sales.orders</a:t>
            </a:r>
            <a:r>
              <a:rPr lang="en-US" dirty="0">
                <a:latin typeface="Lucida Console" panose="020B0609040504020204" pitchFamily="49" charset="0"/>
                <a:ea typeface="Menlo" panose="020B0609030804020204" pitchFamily="49" charset="0"/>
                <a:cs typeface="Cascadia Code" panose="020B0609020000020004" pitchFamily="49" charset="0"/>
              </a:rPr>
              <a:t> where </a:t>
            </a:r>
            <a:r>
              <a:rPr lang="en-US" dirty="0" err="1">
                <a:latin typeface="Lucida Console" panose="020B0609040504020204" pitchFamily="49" charset="0"/>
                <a:ea typeface="Menlo" panose="020B0609030804020204" pitchFamily="49" charset="0"/>
                <a:cs typeface="Cascadia Code" panose="020B0609020000020004" pitchFamily="49" charset="0"/>
              </a:rPr>
              <a:t>customer_id</a:t>
            </a:r>
            <a:r>
              <a:rPr lang="en-US" dirty="0">
                <a:latin typeface="Lucida Console" panose="020B0609040504020204" pitchFamily="49" charset="0"/>
                <a:ea typeface="Menlo" panose="020B0609030804020204" pitchFamily="49" charset="0"/>
                <a:cs typeface="Cascadia Code" panose="020B0609020000020004" pitchFamily="49" charset="0"/>
              </a:rPr>
              <a:t> = ?</a:t>
            </a:r>
          </a:p>
          <a:p>
            <a:r>
              <a:rPr lang="en-US" dirty="0">
                <a:latin typeface="Lucida Console" panose="020B0609040504020204" pitchFamily="49" charset="0"/>
                <a:ea typeface="Menlo" panose="020B0609030804020204" pitchFamily="49" charset="0"/>
                <a:cs typeface="Cascadia Code" panose="020B0609020000020004" pitchFamily="49" charset="0"/>
              </a:rPr>
              <a:t>calls        | 1000 </a:t>
            </a:r>
          </a:p>
          <a:p>
            <a:r>
              <a:rPr lang="en-US" dirty="0" err="1">
                <a:latin typeface="Lucida Console" panose="020B0609040504020204" pitchFamily="49" charset="0"/>
                <a:ea typeface="Menlo" panose="020B0609030804020204" pitchFamily="49" charset="0"/>
                <a:cs typeface="Cascadia Code" panose="020B0609020000020004" pitchFamily="49" charset="0"/>
              </a:rPr>
              <a:t>total_time</a:t>
            </a:r>
            <a:r>
              <a:rPr lang="en-US" dirty="0">
                <a:latin typeface="Lucida Console" panose="020B0609040504020204" pitchFamily="49" charset="0"/>
                <a:ea typeface="Menlo" panose="020B0609030804020204" pitchFamily="49" charset="0"/>
                <a:cs typeface="Cascadia Code" panose="020B0609020000020004" pitchFamily="49" charset="0"/>
              </a:rPr>
              <a:t>   | 2451.00000000000 </a:t>
            </a:r>
          </a:p>
          <a:p>
            <a:r>
              <a:rPr lang="en-US" dirty="0">
                <a:latin typeface="Lucida Console" panose="020B0609040504020204" pitchFamily="49" charset="0"/>
                <a:ea typeface="Menlo" panose="020B0609030804020204" pitchFamily="49" charset="0"/>
                <a:cs typeface="Cascadia Code" panose="020B0609020000020004" pitchFamily="49" charset="0"/>
              </a:rPr>
              <a:t>Rows.        | 521 </a:t>
            </a:r>
          </a:p>
          <a:p>
            <a:r>
              <a:rPr lang="en-US" dirty="0" err="1">
                <a:latin typeface="Lucida Console" panose="020B0609040504020204" pitchFamily="49" charset="0"/>
                <a:ea typeface="Menlo" panose="020B0609030804020204" pitchFamily="49" charset="0"/>
                <a:cs typeface="Cascadia Code" panose="020B0609020000020004" pitchFamily="49" charset="0"/>
              </a:rPr>
              <a:t>hit_percent</a:t>
            </a:r>
            <a:r>
              <a:rPr lang="en-US" dirty="0">
                <a:latin typeface="Lucida Console" panose="020B0609040504020204" pitchFamily="49" charset="0"/>
                <a:ea typeface="Menlo" panose="020B0609030804020204" pitchFamily="49" charset="0"/>
                <a:cs typeface="Cascadia Code" panose="020B0609020000020004" pitchFamily="49" charset="0"/>
              </a:rPr>
              <a:t>  | 99.9873421</a:t>
            </a:r>
          </a:p>
        </p:txBody>
      </p:sp>
      <p:sp>
        <p:nvSpPr>
          <p:cNvPr id="7" name="TextBox 6">
            <a:extLst>
              <a:ext uri="{FF2B5EF4-FFF2-40B4-BE49-F238E27FC236}">
                <a16:creationId xmlns:a16="http://schemas.microsoft.com/office/drawing/2014/main" id="{511BA438-041A-6247-9505-C9368510C490}"/>
              </a:ext>
            </a:extLst>
          </p:cNvPr>
          <p:cNvSpPr txBox="1"/>
          <p:nvPr/>
        </p:nvSpPr>
        <p:spPr>
          <a:xfrm>
            <a:off x="801187" y="1222440"/>
            <a:ext cx="11021765" cy="1754326"/>
          </a:xfrm>
          <a:prstGeom prst="rect">
            <a:avLst/>
          </a:prstGeom>
          <a:noFill/>
        </p:spPr>
        <p:txBody>
          <a:bodyPr wrap="square">
            <a:spAutoFit/>
          </a:bodyPr>
          <a:lstStyle/>
          <a:p>
            <a:r>
              <a:rPr lang="en-US" b="1" dirty="0">
                <a:solidFill>
                  <a:srgbClr val="800000"/>
                </a:solidFill>
                <a:effectLst/>
                <a:latin typeface="Lucida Console" panose="020B0609040504020204" pitchFamily="49" charset="0"/>
                <a:cs typeface="Cascadia Code" panose="020B0609020000020004" pitchFamily="49" charset="0"/>
              </a:rPr>
              <a:t>SELECT</a:t>
            </a:r>
            <a:r>
              <a:rPr lang="en-US" dirty="0">
                <a:effectLst/>
                <a:latin typeface="Lucida Console" panose="020B0609040504020204" pitchFamily="49" charset="0"/>
                <a:cs typeface="Cascadia Code" panose="020B0609020000020004" pitchFamily="49" charset="0"/>
              </a:rPr>
              <a:t> query, calls, </a:t>
            </a:r>
            <a:r>
              <a:rPr lang="en-US" dirty="0" err="1">
                <a:effectLst/>
                <a:latin typeface="Lucida Console" panose="020B0609040504020204" pitchFamily="49" charset="0"/>
                <a:cs typeface="Cascadia Code" panose="020B0609020000020004" pitchFamily="49" charset="0"/>
              </a:rPr>
              <a:t>total_time</a:t>
            </a:r>
            <a:r>
              <a:rPr lang="en-US" dirty="0">
                <a:effectLst/>
                <a:latin typeface="Lucida Console" panose="020B0609040504020204" pitchFamily="49" charset="0"/>
                <a:cs typeface="Cascadia Code" panose="020B0609020000020004" pitchFamily="49" charset="0"/>
              </a:rPr>
              <a:t>, </a:t>
            </a:r>
            <a:r>
              <a:rPr lang="en-US" b="1" dirty="0">
                <a:solidFill>
                  <a:srgbClr val="800000"/>
                </a:solidFill>
                <a:effectLst/>
                <a:latin typeface="Lucida Console" panose="020B0609040504020204" pitchFamily="49" charset="0"/>
                <a:cs typeface="Cascadia Code" panose="020B0609020000020004" pitchFamily="49" charset="0"/>
              </a:rPr>
              <a:t>rows</a:t>
            </a:r>
            <a:r>
              <a:rPr lang="en-US" dirty="0">
                <a:effectLst/>
                <a:latin typeface="Lucida Console" panose="020B0609040504020204" pitchFamily="49" charset="0"/>
                <a:cs typeface="Cascadia Code" panose="020B0609020000020004" pitchFamily="49" charset="0"/>
              </a:rPr>
              <a:t>, </a:t>
            </a:r>
          </a:p>
          <a:p>
            <a:r>
              <a:rPr lang="en-US" dirty="0">
                <a:solidFill>
                  <a:srgbClr val="0000FF"/>
                </a:solidFill>
                <a:effectLst/>
                <a:latin typeface="Lucida Console" panose="020B0609040504020204" pitchFamily="49" charset="0"/>
                <a:cs typeface="Cascadia Code" panose="020B0609020000020004" pitchFamily="49" charset="0"/>
              </a:rPr>
              <a:t>	100.0</a:t>
            </a:r>
            <a:r>
              <a:rPr lang="en-US" dirty="0">
                <a:effectLst/>
                <a:latin typeface="Lucida Console" panose="020B0609040504020204" pitchFamily="49" charset="0"/>
                <a:cs typeface="Cascadia Code" panose="020B0609020000020004" pitchFamily="49" charset="0"/>
              </a:rPr>
              <a:t> * </a:t>
            </a:r>
            <a:r>
              <a:rPr lang="en-US" dirty="0" err="1">
                <a:effectLst/>
                <a:latin typeface="Lucida Console" panose="020B0609040504020204" pitchFamily="49" charset="0"/>
                <a:cs typeface="Cascadia Code" panose="020B0609020000020004" pitchFamily="49" charset="0"/>
              </a:rPr>
              <a:t>shared_blks_hit</a:t>
            </a:r>
            <a:r>
              <a:rPr lang="en-US" dirty="0">
                <a:effectLst/>
                <a:latin typeface="Lucida Console" panose="020B0609040504020204" pitchFamily="49" charset="0"/>
                <a:cs typeface="Cascadia Code" panose="020B0609020000020004" pitchFamily="49" charset="0"/>
              </a:rPr>
              <a:t>/</a:t>
            </a:r>
            <a:r>
              <a:rPr lang="en-US" b="1" dirty="0" err="1">
                <a:solidFill>
                  <a:srgbClr val="000080"/>
                </a:solidFill>
                <a:effectLst/>
                <a:latin typeface="Lucida Console" panose="020B0609040504020204" pitchFamily="49" charset="0"/>
                <a:cs typeface="Cascadia Code" panose="020B0609020000020004" pitchFamily="49" charset="0"/>
              </a:rPr>
              <a:t>nullif</a:t>
            </a:r>
            <a:r>
              <a:rPr lang="en-US" dirty="0">
                <a:effectLst/>
                <a:latin typeface="Lucida Console" panose="020B0609040504020204" pitchFamily="49" charset="0"/>
                <a:cs typeface="Cascadia Code" panose="020B0609020000020004" pitchFamily="49" charset="0"/>
              </a:rPr>
              <a:t>(</a:t>
            </a:r>
            <a:r>
              <a:rPr lang="en-US" dirty="0" err="1">
                <a:effectLst/>
                <a:latin typeface="Lucida Console" panose="020B0609040504020204" pitchFamily="49" charset="0"/>
                <a:cs typeface="Cascadia Code" panose="020B0609020000020004" pitchFamily="49" charset="0"/>
              </a:rPr>
              <a:t>shared_blks_hit</a:t>
            </a:r>
            <a:r>
              <a:rPr lang="en-US" dirty="0">
                <a:effectLst/>
                <a:latin typeface="Lucida Console" panose="020B0609040504020204" pitchFamily="49" charset="0"/>
                <a:cs typeface="Cascadia Code" panose="020B0609020000020004" pitchFamily="49" charset="0"/>
              </a:rPr>
              <a:t> + </a:t>
            </a:r>
            <a:r>
              <a:rPr lang="en-US" dirty="0" err="1">
                <a:effectLst/>
                <a:latin typeface="Lucida Console" panose="020B0609040504020204" pitchFamily="49" charset="0"/>
                <a:cs typeface="Cascadia Code" panose="020B0609020000020004" pitchFamily="49" charset="0"/>
              </a:rPr>
              <a:t>shared_blks_read</a:t>
            </a:r>
            <a:r>
              <a:rPr lang="en-US" dirty="0">
                <a:effectLst/>
                <a:latin typeface="Lucida Console" panose="020B0609040504020204" pitchFamily="49" charset="0"/>
                <a:cs typeface="Cascadia Code" panose="020B0609020000020004" pitchFamily="49" charset="0"/>
              </a:rPr>
              <a:t>, </a:t>
            </a:r>
            <a:r>
              <a:rPr lang="en-US" dirty="0">
                <a:solidFill>
                  <a:srgbClr val="0000FF"/>
                </a:solidFill>
                <a:effectLst/>
                <a:latin typeface="Lucida Console" panose="020B0609040504020204" pitchFamily="49" charset="0"/>
                <a:cs typeface="Cascadia Code" panose="020B0609020000020004" pitchFamily="49" charset="0"/>
              </a:rPr>
              <a:t>0</a:t>
            </a:r>
            <a:r>
              <a:rPr lang="en-US" dirty="0">
                <a:effectLst/>
                <a:latin typeface="Lucida Console" panose="020B0609040504020204" pitchFamily="49" charset="0"/>
                <a:cs typeface="Cascadia Code" panose="020B0609020000020004" pitchFamily="49" charset="0"/>
              </a:rPr>
              <a:t>)</a:t>
            </a:r>
          </a:p>
          <a:p>
            <a:r>
              <a:rPr lang="en-US" b="1" dirty="0">
                <a:solidFill>
                  <a:srgbClr val="800000"/>
                </a:solidFill>
                <a:latin typeface="Lucida Console" panose="020B0609040504020204" pitchFamily="49" charset="0"/>
                <a:cs typeface="Cascadia Code" panose="020B0609020000020004" pitchFamily="49" charset="0"/>
              </a:rPr>
              <a:t>	</a:t>
            </a:r>
            <a:r>
              <a:rPr lang="en-US" b="1" dirty="0">
                <a:solidFill>
                  <a:srgbClr val="800000"/>
                </a:solidFill>
                <a:effectLst/>
                <a:latin typeface="Lucida Console" panose="020B0609040504020204" pitchFamily="49" charset="0"/>
                <a:cs typeface="Cascadia Code" panose="020B0609020000020004" pitchFamily="49" charset="0"/>
              </a:rPr>
              <a:t>AS</a:t>
            </a:r>
            <a:r>
              <a:rPr lang="en-US" dirty="0">
                <a:effectLst/>
                <a:latin typeface="Lucida Console" panose="020B0609040504020204" pitchFamily="49" charset="0"/>
                <a:cs typeface="Cascadia Code" panose="020B0609020000020004" pitchFamily="49" charset="0"/>
              </a:rPr>
              <a:t> </a:t>
            </a:r>
            <a:r>
              <a:rPr lang="en-US" dirty="0" err="1">
                <a:effectLst/>
                <a:latin typeface="Lucida Console" panose="020B0609040504020204" pitchFamily="49" charset="0"/>
                <a:cs typeface="Cascadia Code" panose="020B0609020000020004" pitchFamily="49" charset="0"/>
              </a:rPr>
              <a:t>hit_percent</a:t>
            </a:r>
            <a:r>
              <a:rPr lang="en-US" dirty="0">
                <a:effectLst/>
                <a:latin typeface="Lucida Console" panose="020B0609040504020204" pitchFamily="49" charset="0"/>
                <a:cs typeface="Cascadia Code" panose="020B0609020000020004" pitchFamily="49" charset="0"/>
              </a:rPr>
              <a:t> </a:t>
            </a:r>
          </a:p>
          <a:p>
            <a:r>
              <a:rPr lang="en-US" b="1" dirty="0">
                <a:solidFill>
                  <a:srgbClr val="800000"/>
                </a:solidFill>
                <a:effectLst/>
                <a:latin typeface="Lucida Console" panose="020B0609040504020204" pitchFamily="49" charset="0"/>
                <a:cs typeface="Cascadia Code" panose="020B0609020000020004" pitchFamily="49" charset="0"/>
              </a:rPr>
              <a:t>FROM</a:t>
            </a:r>
            <a:r>
              <a:rPr lang="en-US" dirty="0">
                <a:effectLst/>
                <a:latin typeface="Lucida Console" panose="020B0609040504020204" pitchFamily="49" charset="0"/>
                <a:cs typeface="Cascadia Code" panose="020B0609020000020004" pitchFamily="49" charset="0"/>
              </a:rPr>
              <a:t> </a:t>
            </a:r>
            <a:r>
              <a:rPr lang="en-US" dirty="0" err="1">
                <a:effectLst/>
                <a:latin typeface="Lucida Console" panose="020B0609040504020204" pitchFamily="49" charset="0"/>
                <a:cs typeface="Cascadia Code" panose="020B0609020000020004" pitchFamily="49" charset="0"/>
              </a:rPr>
              <a:t>pg_stat_statements</a:t>
            </a:r>
            <a:r>
              <a:rPr lang="en-US" dirty="0">
                <a:effectLst/>
                <a:latin typeface="Lucida Console" panose="020B0609040504020204" pitchFamily="49" charset="0"/>
                <a:cs typeface="Cascadia Code" panose="020B0609020000020004" pitchFamily="49" charset="0"/>
              </a:rPr>
              <a:t> </a:t>
            </a:r>
          </a:p>
          <a:p>
            <a:r>
              <a:rPr lang="en-US" b="1" dirty="0">
                <a:solidFill>
                  <a:srgbClr val="800000"/>
                </a:solidFill>
                <a:effectLst/>
                <a:latin typeface="Lucida Console" panose="020B0609040504020204" pitchFamily="49" charset="0"/>
                <a:cs typeface="Cascadia Code" panose="020B0609020000020004" pitchFamily="49" charset="0"/>
              </a:rPr>
              <a:t>ORDER</a:t>
            </a:r>
            <a:r>
              <a:rPr lang="en-US" dirty="0">
                <a:effectLst/>
                <a:latin typeface="Lucida Console" panose="020B0609040504020204" pitchFamily="49" charset="0"/>
                <a:cs typeface="Cascadia Code" panose="020B0609020000020004" pitchFamily="49" charset="0"/>
              </a:rPr>
              <a:t> </a:t>
            </a:r>
            <a:r>
              <a:rPr lang="en-US" b="1" dirty="0">
                <a:solidFill>
                  <a:srgbClr val="800000"/>
                </a:solidFill>
                <a:effectLst/>
                <a:latin typeface="Lucida Console" panose="020B0609040504020204" pitchFamily="49" charset="0"/>
                <a:cs typeface="Cascadia Code" panose="020B0609020000020004" pitchFamily="49" charset="0"/>
              </a:rPr>
              <a:t>BY</a:t>
            </a:r>
            <a:r>
              <a:rPr lang="en-US" dirty="0">
                <a:effectLst/>
                <a:latin typeface="Lucida Console" panose="020B0609040504020204" pitchFamily="49" charset="0"/>
                <a:cs typeface="Cascadia Code" panose="020B0609020000020004" pitchFamily="49" charset="0"/>
              </a:rPr>
              <a:t> </a:t>
            </a:r>
            <a:r>
              <a:rPr lang="en-US" dirty="0" err="1">
                <a:effectLst/>
                <a:latin typeface="Lucida Console" panose="020B0609040504020204" pitchFamily="49" charset="0"/>
                <a:cs typeface="Cascadia Code" panose="020B0609020000020004" pitchFamily="49" charset="0"/>
              </a:rPr>
              <a:t>total_time</a:t>
            </a:r>
            <a:r>
              <a:rPr lang="en-US" dirty="0">
                <a:effectLst/>
                <a:latin typeface="Lucida Console" panose="020B0609040504020204" pitchFamily="49" charset="0"/>
                <a:cs typeface="Cascadia Code" panose="020B0609020000020004" pitchFamily="49" charset="0"/>
              </a:rPr>
              <a:t> </a:t>
            </a:r>
            <a:r>
              <a:rPr lang="en-US" b="1" dirty="0">
                <a:solidFill>
                  <a:srgbClr val="800000"/>
                </a:solidFill>
                <a:effectLst/>
                <a:latin typeface="Lucida Console" panose="020B0609040504020204" pitchFamily="49" charset="0"/>
                <a:cs typeface="Cascadia Code" panose="020B0609020000020004" pitchFamily="49" charset="0"/>
              </a:rPr>
              <a:t>DESC</a:t>
            </a:r>
            <a:endParaRPr lang="en-US" dirty="0">
              <a:effectLst/>
              <a:latin typeface="Lucida Console" panose="020B0609040504020204" pitchFamily="49" charset="0"/>
              <a:cs typeface="Cascadia Code" panose="020B0609020000020004" pitchFamily="49" charset="0"/>
            </a:endParaRPr>
          </a:p>
          <a:p>
            <a:r>
              <a:rPr lang="en-US" b="1" dirty="0">
                <a:solidFill>
                  <a:srgbClr val="800000"/>
                </a:solidFill>
                <a:effectLst/>
                <a:latin typeface="Lucida Console" panose="020B0609040504020204" pitchFamily="49" charset="0"/>
                <a:cs typeface="Cascadia Code" panose="020B0609020000020004" pitchFamily="49" charset="0"/>
              </a:rPr>
              <a:t>LIMIT</a:t>
            </a:r>
            <a:r>
              <a:rPr lang="en-US" dirty="0">
                <a:solidFill>
                  <a:srgbClr val="000000"/>
                </a:solidFill>
                <a:effectLst/>
                <a:latin typeface="Lucida Console" panose="020B0609040504020204" pitchFamily="49" charset="0"/>
                <a:cs typeface="Cascadia Code" panose="020B0609020000020004" pitchFamily="49" charset="0"/>
              </a:rPr>
              <a:t> </a:t>
            </a:r>
            <a:r>
              <a:rPr lang="en-US" dirty="0">
                <a:solidFill>
                  <a:srgbClr val="0000FF"/>
                </a:solidFill>
                <a:effectLst/>
                <a:latin typeface="Lucida Console" panose="020B0609040504020204" pitchFamily="49" charset="0"/>
                <a:cs typeface="Cascadia Code" panose="020B0609020000020004" pitchFamily="49" charset="0"/>
              </a:rPr>
              <a:t>5</a:t>
            </a:r>
            <a:r>
              <a:rPr lang="en-US" dirty="0">
                <a:solidFill>
                  <a:srgbClr val="FF0000"/>
                </a:solidFill>
                <a:effectLst/>
                <a:latin typeface="Lucida Console" panose="020B0609040504020204" pitchFamily="49" charset="0"/>
                <a:cs typeface="Cascadia Code" panose="020B0609020000020004" pitchFamily="49" charset="0"/>
              </a:rPr>
              <a:t>;</a:t>
            </a:r>
            <a:endParaRPr lang="en-US" dirty="0">
              <a:solidFill>
                <a:srgbClr val="800000"/>
              </a:solidFill>
              <a:effectLst/>
              <a:latin typeface="Lucida Console" panose="020B0609040504020204" pitchFamily="49" charset="0"/>
              <a:cs typeface="Cascadia Code" panose="020B0609020000020004" pitchFamily="49" charset="0"/>
            </a:endParaRPr>
          </a:p>
        </p:txBody>
      </p:sp>
      <p:sp>
        <p:nvSpPr>
          <p:cNvPr id="2" name="TextBox 1">
            <a:extLst>
              <a:ext uri="{FF2B5EF4-FFF2-40B4-BE49-F238E27FC236}">
                <a16:creationId xmlns:a16="http://schemas.microsoft.com/office/drawing/2014/main" id="{5E9593F2-B268-5B45-BEF2-2D1B3AC5426C}"/>
              </a:ext>
            </a:extLst>
          </p:cNvPr>
          <p:cNvSpPr txBox="1"/>
          <p:nvPr/>
        </p:nvSpPr>
        <p:spPr>
          <a:xfrm>
            <a:off x="470263" y="5939246"/>
            <a:ext cx="7416902" cy="369332"/>
          </a:xfrm>
          <a:prstGeom prst="rect">
            <a:avLst/>
          </a:prstGeom>
          <a:noFill/>
        </p:spPr>
        <p:txBody>
          <a:bodyPr wrap="none" rtlCol="0">
            <a:spAutoFit/>
          </a:bodyPr>
          <a:lstStyle/>
          <a:p>
            <a:pPr algn="l"/>
            <a:r>
              <a:rPr lang="en-US" b="0" i="0" dirty="0">
                <a:latin typeface="Calibri" panose="020F0502020204030204" pitchFamily="34" charset="0"/>
                <a:ea typeface="Roboto" panose="02000000000000000000" pitchFamily="2" charset="0"/>
              </a:rPr>
              <a:t>*Lots of good videos/tutorials, but also </a:t>
            </a:r>
            <a:r>
              <a:rPr lang="en-US" b="0" i="0" dirty="0">
                <a:latin typeface="Calibri" panose="020F0502020204030204" pitchFamily="34" charset="0"/>
                <a:ea typeface="Roboto" panose="02000000000000000000" pitchFamily="2" charset="0"/>
                <a:hlinkClick r:id="rId2"/>
              </a:rPr>
              <a:t>see the docs</a:t>
            </a:r>
            <a:r>
              <a:rPr lang="en-US" b="0" i="0" dirty="0">
                <a:latin typeface="Calibri" panose="020F0502020204030204" pitchFamily="34" charset="0"/>
                <a:ea typeface="Roboto" panose="02000000000000000000" pitchFamily="2" charset="0"/>
              </a:rPr>
              <a:t> for more help and ideas.</a:t>
            </a:r>
          </a:p>
        </p:txBody>
      </p:sp>
    </p:spTree>
    <p:extLst>
      <p:ext uri="{BB962C8B-B14F-4D97-AF65-F5344CB8AC3E}">
        <p14:creationId xmlns:p14="http://schemas.microsoft.com/office/powerpoint/2010/main" val="25302284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BB6C1-5AF6-2D18-7D56-F2BEAD53A87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FA1D0EA-D866-2420-DF24-1F66DEE593E9}"/>
              </a:ext>
            </a:extLst>
          </p:cNvPr>
          <p:cNvSpPr txBox="1"/>
          <p:nvPr/>
        </p:nvSpPr>
        <p:spPr>
          <a:xfrm>
            <a:off x="631369" y="915417"/>
            <a:ext cx="6727973" cy="1508105"/>
          </a:xfrm>
          <a:prstGeom prst="rect">
            <a:avLst/>
          </a:prstGeom>
          <a:noFill/>
        </p:spPr>
        <p:txBody>
          <a:bodyPr wrap="square">
            <a:spAutoFit/>
          </a:bodyPr>
          <a:lstStyle/>
          <a:p>
            <a:pPr algn="ctr"/>
            <a:r>
              <a:rPr lang="en-US" sz="2800" b="0" u="sng" dirty="0">
                <a:solidFill>
                  <a:schemeClr val="bg1">
                    <a:lumMod val="95000"/>
                  </a:schemeClr>
                </a:solidFill>
              </a:rPr>
              <a:t>PASS Session</a:t>
            </a:r>
          </a:p>
          <a:p>
            <a:pPr algn="ctr"/>
            <a:r>
              <a:rPr lang="en-US" sz="3200" dirty="0">
                <a:solidFill>
                  <a:schemeClr val="bg1">
                    <a:lumMod val="95000"/>
                  </a:schemeClr>
                </a:solidFill>
                <a:latin typeface="gatebase Medium" panose="00000500000000000000" pitchFamily="50" charset="0"/>
              </a:rPr>
              <a:t>Mastering PostgreSQL Performance</a:t>
            </a:r>
          </a:p>
        </p:txBody>
      </p:sp>
      <p:sp>
        <p:nvSpPr>
          <p:cNvPr id="10" name="TextBox 9">
            <a:extLst>
              <a:ext uri="{FF2B5EF4-FFF2-40B4-BE49-F238E27FC236}">
                <a16:creationId xmlns:a16="http://schemas.microsoft.com/office/drawing/2014/main" id="{4C699066-11DB-06FB-0786-E35CD62989AB}"/>
              </a:ext>
            </a:extLst>
          </p:cNvPr>
          <p:cNvSpPr txBox="1"/>
          <p:nvPr/>
        </p:nvSpPr>
        <p:spPr>
          <a:xfrm>
            <a:off x="1154297" y="3557316"/>
            <a:ext cx="5643793" cy="1754326"/>
          </a:xfrm>
          <a:prstGeom prst="rect">
            <a:avLst/>
          </a:prstGeom>
          <a:noFill/>
        </p:spPr>
        <p:txBody>
          <a:bodyPr wrap="square">
            <a:spAutoFit/>
          </a:bodyPr>
          <a:lstStyle/>
          <a:p>
            <a:r>
              <a:rPr lang="en-US" sz="3600" b="0" dirty="0">
                <a:solidFill>
                  <a:schemeClr val="bg1">
                    <a:lumMod val="95000"/>
                  </a:schemeClr>
                </a:solidFill>
              </a:rPr>
              <a:t>📅 Thursday, Nov. 20</a:t>
            </a:r>
          </a:p>
          <a:p>
            <a:r>
              <a:rPr lang="en-US" sz="3600" b="0" dirty="0">
                <a:solidFill>
                  <a:schemeClr val="bg1">
                    <a:lumMod val="95000"/>
                  </a:schemeClr>
                </a:solidFill>
              </a:rPr>
              <a:t>⌚ 4:15-5:30</a:t>
            </a:r>
          </a:p>
          <a:p>
            <a:r>
              <a:rPr lang="en-US" sz="3600" b="0" dirty="0">
                <a:solidFill>
                  <a:schemeClr val="bg1">
                    <a:lumMod val="95000"/>
                  </a:schemeClr>
                </a:solidFill>
              </a:rPr>
              <a:t>🏢 Room 327-328</a:t>
            </a:r>
            <a:endParaRPr lang="en-US" sz="4000" b="0" dirty="0">
              <a:solidFill>
                <a:schemeClr val="bg1">
                  <a:lumMod val="95000"/>
                </a:schemeClr>
              </a:solidFill>
            </a:endParaRPr>
          </a:p>
        </p:txBody>
      </p:sp>
      <p:pic>
        <p:nvPicPr>
          <p:cNvPr id="6" name="Picture 5" descr="A qr code on a white background&#10;&#10;AI-generated content may be incorrect.">
            <a:extLst>
              <a:ext uri="{FF2B5EF4-FFF2-40B4-BE49-F238E27FC236}">
                <a16:creationId xmlns:a16="http://schemas.microsoft.com/office/drawing/2014/main" id="{05256572-C98F-40CA-36CA-A96A824ADBEF}"/>
              </a:ext>
            </a:extLst>
          </p:cNvPr>
          <p:cNvPicPr>
            <a:picLocks noChangeAspect="1"/>
          </p:cNvPicPr>
          <p:nvPr/>
        </p:nvPicPr>
        <p:blipFill>
          <a:blip r:embed="rId2"/>
          <a:stretch>
            <a:fillRect/>
          </a:stretch>
        </p:blipFill>
        <p:spPr>
          <a:xfrm>
            <a:off x="7833177" y="1825171"/>
            <a:ext cx="3023507" cy="3023507"/>
          </a:xfrm>
          <a:prstGeom prst="rect">
            <a:avLst/>
          </a:prstGeom>
        </p:spPr>
      </p:pic>
    </p:spTree>
    <p:extLst>
      <p:ext uri="{BB962C8B-B14F-4D97-AF65-F5344CB8AC3E}">
        <p14:creationId xmlns:p14="http://schemas.microsoft.com/office/powerpoint/2010/main" val="3328412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B8F4-FA58-E299-1132-D63CC209CEEA}"/>
              </a:ext>
            </a:extLst>
          </p:cNvPr>
          <p:cNvSpPr>
            <a:spLocks noGrp="1"/>
          </p:cNvSpPr>
          <p:nvPr>
            <p:ph type="title"/>
          </p:nvPr>
        </p:nvSpPr>
        <p:spPr/>
        <p:txBody>
          <a:bodyPr/>
          <a:lstStyle/>
          <a:p>
            <a:r>
              <a:rPr lang="en-US" dirty="0"/>
              <a:t>SQL Things</a:t>
            </a:r>
          </a:p>
        </p:txBody>
      </p:sp>
      <p:sp>
        <p:nvSpPr>
          <p:cNvPr id="3" name="Content Placeholder 2">
            <a:extLst>
              <a:ext uri="{FF2B5EF4-FFF2-40B4-BE49-F238E27FC236}">
                <a16:creationId xmlns:a16="http://schemas.microsoft.com/office/drawing/2014/main" id="{E737CD60-E077-D7AF-D1F9-889E47295B6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581433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2963-F68D-3D6E-221F-F5B31B3E60B1}"/>
              </a:ext>
            </a:extLst>
          </p:cNvPr>
          <p:cNvSpPr>
            <a:spLocks noGrp="1"/>
          </p:cNvSpPr>
          <p:nvPr>
            <p:ph type="title"/>
          </p:nvPr>
        </p:nvSpPr>
        <p:spPr/>
        <p:txBody>
          <a:bodyPr/>
          <a:lstStyle/>
          <a:p>
            <a:r>
              <a:rPr lang="en-US"/>
              <a:t>PostgreSQL and the Cloud</a:t>
            </a:r>
          </a:p>
        </p:txBody>
      </p:sp>
      <p:sp>
        <p:nvSpPr>
          <p:cNvPr id="3" name="Content Placeholder 2">
            <a:extLst>
              <a:ext uri="{FF2B5EF4-FFF2-40B4-BE49-F238E27FC236}">
                <a16:creationId xmlns:a16="http://schemas.microsoft.com/office/drawing/2014/main" id="{E79205ED-E512-4DB1-D7DE-E41B8D5C69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8562320"/>
      </p:ext>
    </p:extLst>
  </p:cSld>
  <p:clrMapOvr>
    <a:masterClrMapping/>
  </p:clrMapOvr>
  <p:extLst>
    <p:ext uri="{6950BFC3-D8DA-4A85-94F7-54DA5524770B}">
      <p188:commentRel xmlns:p188="http://schemas.microsoft.com/office/powerpoint/2018/8/main" r:id="rId2"/>
    </p:ext>
  </p:extLs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32E1FF-5148-6F85-51C3-C3A2F7F7B76D}"/>
              </a:ext>
            </a:extLst>
          </p:cNvPr>
          <p:cNvSpPr>
            <a:spLocks noGrp="1"/>
          </p:cNvSpPr>
          <p:nvPr>
            <p:ph type="title"/>
          </p:nvPr>
        </p:nvSpPr>
        <p:spPr/>
        <p:txBody>
          <a:bodyPr/>
          <a:lstStyle/>
          <a:p>
            <a:r>
              <a:rPr lang="en-US" dirty="0"/>
              <a:t>The Big 3 (in alphabetical order)</a:t>
            </a:r>
          </a:p>
        </p:txBody>
      </p:sp>
      <p:graphicFrame>
        <p:nvGraphicFramePr>
          <p:cNvPr id="7" name="Content Placeholder 4">
            <a:extLst>
              <a:ext uri="{FF2B5EF4-FFF2-40B4-BE49-F238E27FC236}">
                <a16:creationId xmlns:a16="http://schemas.microsoft.com/office/drawing/2014/main" id="{B0C75901-E662-7631-4065-98A0C580B5F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54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 cloud painting">
            <a:extLst>
              <a:ext uri="{FF2B5EF4-FFF2-40B4-BE49-F238E27FC236}">
                <a16:creationId xmlns:a16="http://schemas.microsoft.com/office/drawing/2014/main" id="{DB23879E-9A7E-BAA1-218D-2A1E0FCB9D32}"/>
              </a:ext>
            </a:extLst>
          </p:cNvPr>
          <p:cNvPicPr>
            <a:picLocks noChangeAspect="1"/>
          </p:cNvPicPr>
          <p:nvPr/>
        </p:nvPicPr>
        <p:blipFill rotWithShape="1">
          <a:blip r:embed="rId3" cstate="print">
            <a:alphaModFix amt="35000"/>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FF984E3-1D3B-0878-1899-FEAAD58E7DAB}"/>
              </a:ext>
            </a:extLst>
          </p:cNvPr>
          <p:cNvSpPr>
            <a:spLocks noGrp="1"/>
          </p:cNvSpPr>
          <p:nvPr>
            <p:ph type="title"/>
          </p:nvPr>
        </p:nvSpPr>
        <p:spPr/>
        <p:txBody>
          <a:bodyPr>
            <a:normAutofit/>
          </a:bodyPr>
          <a:lstStyle/>
          <a:p>
            <a:r>
              <a:rPr lang="en-US" dirty="0"/>
              <a:t>Anyone EXCEPT Them</a:t>
            </a:r>
          </a:p>
        </p:txBody>
      </p:sp>
      <p:sp>
        <p:nvSpPr>
          <p:cNvPr id="3" name="Content Placeholder 2">
            <a:extLst>
              <a:ext uri="{FF2B5EF4-FFF2-40B4-BE49-F238E27FC236}">
                <a16:creationId xmlns:a16="http://schemas.microsoft.com/office/drawing/2014/main" id="{D7E6FD47-3C91-43DC-D713-8641A8B715FD}"/>
              </a:ext>
            </a:extLst>
          </p:cNvPr>
          <p:cNvSpPr>
            <a:spLocks noGrp="1"/>
          </p:cNvSpPr>
          <p:nvPr>
            <p:ph sz="half" idx="1"/>
          </p:nvPr>
        </p:nvSpPr>
        <p:spPr/>
        <p:txBody>
          <a:bodyPr>
            <a:normAutofit fontScale="77500" lnSpcReduction="20000"/>
          </a:bodyPr>
          <a:lstStyle/>
          <a:p>
            <a:r>
              <a:rPr lang="en-US" sz="2600" dirty="0">
                <a:solidFill>
                  <a:schemeClr val="accent2"/>
                </a:solidFill>
              </a:rPr>
              <a:t>IBM Cloud (yeah, who knew)</a:t>
            </a:r>
          </a:p>
          <a:p>
            <a:r>
              <a:rPr lang="en-US" sz="2600" dirty="0">
                <a:solidFill>
                  <a:schemeClr val="accent2"/>
                </a:solidFill>
              </a:rPr>
              <a:t>Heroku</a:t>
            </a:r>
          </a:p>
          <a:p>
            <a:r>
              <a:rPr lang="en-US" sz="2600" dirty="0" err="1">
                <a:solidFill>
                  <a:schemeClr val="accent2"/>
                </a:solidFill>
              </a:rPr>
              <a:t>EnterpriseDB</a:t>
            </a:r>
            <a:r>
              <a:rPr lang="en-US" sz="2600" dirty="0">
                <a:solidFill>
                  <a:schemeClr val="accent2"/>
                </a:solidFill>
              </a:rPr>
              <a:t> </a:t>
            </a:r>
          </a:p>
          <a:p>
            <a:r>
              <a:rPr lang="en-US" sz="2600" dirty="0">
                <a:solidFill>
                  <a:schemeClr val="accent2"/>
                </a:solidFill>
              </a:rPr>
              <a:t>Rackspace</a:t>
            </a:r>
          </a:p>
          <a:p>
            <a:r>
              <a:rPr lang="en-US" sz="2600" dirty="0" err="1">
                <a:solidFill>
                  <a:schemeClr val="accent2"/>
                </a:solidFill>
              </a:rPr>
              <a:t>Kamatera</a:t>
            </a:r>
            <a:endParaRPr lang="en-US" sz="2600" dirty="0">
              <a:solidFill>
                <a:schemeClr val="accent2"/>
              </a:solidFill>
            </a:endParaRPr>
          </a:p>
          <a:p>
            <a:r>
              <a:rPr lang="en-US" sz="2600" dirty="0" err="1">
                <a:solidFill>
                  <a:schemeClr val="accent2"/>
                </a:solidFill>
              </a:rPr>
              <a:t>Vultr</a:t>
            </a:r>
            <a:endParaRPr lang="en-US" sz="2600" dirty="0">
              <a:solidFill>
                <a:schemeClr val="accent2"/>
              </a:solidFill>
            </a:endParaRPr>
          </a:p>
          <a:p>
            <a:r>
              <a:rPr lang="en-US" sz="2600" dirty="0" err="1">
                <a:solidFill>
                  <a:schemeClr val="accent2"/>
                </a:solidFill>
              </a:rPr>
              <a:t>DigitalOcean</a:t>
            </a:r>
            <a:endParaRPr lang="en-US" sz="2600" dirty="0">
              <a:solidFill>
                <a:schemeClr val="accent2"/>
              </a:solidFill>
            </a:endParaRPr>
          </a:p>
          <a:p>
            <a:r>
              <a:rPr lang="en-US" sz="2600" dirty="0" err="1">
                <a:solidFill>
                  <a:schemeClr val="accent2"/>
                </a:solidFill>
              </a:rPr>
              <a:t>Linode</a:t>
            </a:r>
            <a:endParaRPr lang="en-US" sz="2600" dirty="0">
              <a:solidFill>
                <a:schemeClr val="accent2"/>
              </a:solidFill>
            </a:endParaRPr>
          </a:p>
          <a:p>
            <a:r>
              <a:rPr lang="en-US" sz="2600" dirty="0" err="1">
                <a:solidFill>
                  <a:schemeClr val="accent2"/>
                </a:solidFill>
              </a:rPr>
              <a:t>OVHcloud</a:t>
            </a:r>
            <a:endParaRPr lang="en-US" sz="2600" dirty="0">
              <a:solidFill>
                <a:schemeClr val="accent2"/>
              </a:solidFill>
            </a:endParaRPr>
          </a:p>
        </p:txBody>
      </p:sp>
    </p:spTree>
    <p:extLst>
      <p:ext uri="{BB962C8B-B14F-4D97-AF65-F5344CB8AC3E}">
        <p14:creationId xmlns:p14="http://schemas.microsoft.com/office/powerpoint/2010/main" val="17031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ooden house in rustic landscape">
            <a:extLst>
              <a:ext uri="{FF2B5EF4-FFF2-40B4-BE49-F238E27FC236}">
                <a16:creationId xmlns:a16="http://schemas.microsoft.com/office/drawing/2014/main" id="{1389D562-EC6A-4F99-913A-0B32F8DF7E6F}"/>
              </a:ext>
            </a:extLst>
          </p:cNvPr>
          <p:cNvPicPr>
            <a:picLocks noChangeAspect="1"/>
          </p:cNvPicPr>
          <p:nvPr/>
        </p:nvPicPr>
        <p:blipFill rotWithShape="1">
          <a:blip r:embed="rId2">
            <a:duotone>
              <a:prstClr val="black"/>
              <a:schemeClr val="tx2">
                <a:tint val="45000"/>
                <a:satMod val="400000"/>
              </a:schemeClr>
            </a:duotone>
            <a:alphaModFix amt="25000"/>
          </a:blip>
          <a:srcRect t="4157" b="11256"/>
          <a:stretch/>
        </p:blipFill>
        <p:spPr>
          <a:xfrm>
            <a:off x="20" y="10"/>
            <a:ext cx="12191980" cy="6857990"/>
          </a:xfrm>
          <a:prstGeom prst="rect">
            <a:avLst/>
          </a:prstGeom>
        </p:spPr>
      </p:pic>
      <p:sp>
        <p:nvSpPr>
          <p:cNvPr id="4" name="Title 3">
            <a:extLst>
              <a:ext uri="{FF2B5EF4-FFF2-40B4-BE49-F238E27FC236}">
                <a16:creationId xmlns:a16="http://schemas.microsoft.com/office/drawing/2014/main" id="{AAB9F6A3-868D-89E4-C602-39C472B4165E}"/>
              </a:ext>
            </a:extLst>
          </p:cNvPr>
          <p:cNvSpPr>
            <a:spLocks noGrp="1"/>
          </p:cNvSpPr>
          <p:nvPr>
            <p:ph type="title"/>
          </p:nvPr>
        </p:nvSpPr>
        <p:spPr>
          <a:xfrm>
            <a:off x="793376" y="1122363"/>
            <a:ext cx="10434918" cy="2777852"/>
          </a:xfrm>
        </p:spPr>
        <p:txBody>
          <a:bodyPr vert="horz" lIns="91440" tIns="45720" rIns="91440" bIns="45720" rtlCol="0" anchor="b">
            <a:normAutofit/>
          </a:bodyPr>
          <a:lstStyle/>
          <a:p>
            <a:pPr algn="ctr"/>
            <a:r>
              <a:rPr lang="en-US" dirty="0"/>
              <a:t>Meanwhile, back at the ranch…</a:t>
            </a:r>
          </a:p>
        </p:txBody>
      </p:sp>
      <p:sp>
        <p:nvSpPr>
          <p:cNvPr id="5" name="Text Placeholder 4">
            <a:extLst>
              <a:ext uri="{FF2B5EF4-FFF2-40B4-BE49-F238E27FC236}">
                <a16:creationId xmlns:a16="http://schemas.microsoft.com/office/drawing/2014/main" id="{07DC5614-7B17-2DA1-1D51-5456F5097A75}"/>
              </a:ext>
            </a:extLst>
          </p:cNvPr>
          <p:cNvSpPr>
            <a:spLocks noGrp="1"/>
          </p:cNvSpPr>
          <p:nvPr>
            <p:ph type="body" idx="1"/>
          </p:nvPr>
        </p:nvSpPr>
        <p:spPr>
          <a:xfrm>
            <a:off x="1524000" y="4036740"/>
            <a:ext cx="9144000" cy="1221059"/>
          </a:xfrm>
        </p:spPr>
        <p:txBody>
          <a:bodyPr vert="horz" lIns="91440" tIns="45720" rIns="91440" bIns="45720" rtlCol="0">
            <a:normAutofit/>
          </a:bodyPr>
          <a:lstStyle/>
          <a:p>
            <a:pPr algn="ctr"/>
            <a:endParaRPr lang="en-US">
              <a:solidFill>
                <a:schemeClr val="tx1"/>
              </a:solidFill>
            </a:endParaRPr>
          </a:p>
        </p:txBody>
      </p:sp>
    </p:spTree>
    <p:extLst>
      <p:ext uri="{BB962C8B-B14F-4D97-AF65-F5344CB8AC3E}">
        <p14:creationId xmlns:p14="http://schemas.microsoft.com/office/powerpoint/2010/main" val="141848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C5344-5416-FC30-E800-093D7EFB5FFB}"/>
              </a:ext>
            </a:extLst>
          </p:cNvPr>
          <p:cNvSpPr>
            <a:spLocks noGrp="1"/>
          </p:cNvSpPr>
          <p:nvPr>
            <p:ph type="title"/>
          </p:nvPr>
        </p:nvSpPr>
        <p:spPr>
          <a:xfrm>
            <a:off x="355402" y="-56204"/>
            <a:ext cx="5232597" cy="1624520"/>
          </a:xfrm>
        </p:spPr>
        <p:txBody>
          <a:bodyPr anchor="ctr">
            <a:normAutofit/>
          </a:bodyPr>
          <a:lstStyle/>
          <a:p>
            <a:r>
              <a:rPr lang="en-US" sz="4000" dirty="0"/>
              <a:t>Common to Big Three Cloud Providers</a:t>
            </a:r>
          </a:p>
        </p:txBody>
      </p:sp>
      <p:sp>
        <p:nvSpPr>
          <p:cNvPr id="5" name="Content Placeholder 4">
            <a:extLst>
              <a:ext uri="{FF2B5EF4-FFF2-40B4-BE49-F238E27FC236}">
                <a16:creationId xmlns:a16="http://schemas.microsoft.com/office/drawing/2014/main" id="{3EDD0A7F-72FC-779E-4537-9A5B6E873767}"/>
              </a:ext>
            </a:extLst>
          </p:cNvPr>
          <p:cNvSpPr>
            <a:spLocks noGrp="1"/>
          </p:cNvSpPr>
          <p:nvPr>
            <p:ph idx="1"/>
          </p:nvPr>
        </p:nvSpPr>
        <p:spPr>
          <a:xfrm>
            <a:off x="144611" y="1475509"/>
            <a:ext cx="5951387" cy="4903065"/>
          </a:xfrm>
        </p:spPr>
        <p:txBody>
          <a:bodyPr anchor="ctr">
            <a:normAutofit fontScale="77500" lnSpcReduction="20000"/>
          </a:bodyPr>
          <a:lstStyle/>
          <a:p>
            <a:r>
              <a:rPr lang="en-US" dirty="0"/>
              <a:t>No OS</a:t>
            </a:r>
          </a:p>
          <a:p>
            <a:r>
              <a:rPr lang="en-US" dirty="0"/>
              <a:t>Defined SLA</a:t>
            </a:r>
          </a:p>
          <a:p>
            <a:r>
              <a:rPr lang="en-US" dirty="0"/>
              <a:t>Backups are handled</a:t>
            </a:r>
          </a:p>
          <a:p>
            <a:r>
              <a:rPr lang="en-US" dirty="0"/>
              <a:t>Integrity is handled</a:t>
            </a:r>
          </a:p>
          <a:p>
            <a:r>
              <a:rPr lang="en-US" dirty="0"/>
              <a:t>Internals are up to you</a:t>
            </a:r>
          </a:p>
          <a:p>
            <a:r>
              <a:rPr lang="en-US" dirty="0"/>
              <a:t>Some of level of HA/DR built in</a:t>
            </a:r>
          </a:p>
          <a:p>
            <a:r>
              <a:rPr lang="en-US" dirty="0"/>
              <a:t>Limitations on extensions</a:t>
            </a:r>
          </a:p>
          <a:p>
            <a:r>
              <a:rPr lang="en-US" dirty="0"/>
              <a:t>Data is encrypted at rest and in motion</a:t>
            </a:r>
          </a:p>
        </p:txBody>
      </p:sp>
      <p:pic>
        <p:nvPicPr>
          <p:cNvPr id="7" name="Picture 6" descr="White cloud painting">
            <a:extLst>
              <a:ext uri="{FF2B5EF4-FFF2-40B4-BE49-F238E27FC236}">
                <a16:creationId xmlns:a16="http://schemas.microsoft.com/office/drawing/2014/main" id="{0751E637-E54C-10BE-D92A-88D410EAA1A2}"/>
              </a:ext>
            </a:extLst>
          </p:cNvPr>
          <p:cNvPicPr>
            <a:picLocks noChangeAspect="1"/>
          </p:cNvPicPr>
          <p:nvPr/>
        </p:nvPicPr>
        <p:blipFill rotWithShape="1">
          <a:blip r:embed="rId2"/>
          <a:srcRect l="10355" r="30245" b="-2"/>
          <a:stretch/>
        </p:blipFill>
        <p:spPr>
          <a:xfrm>
            <a:off x="6096000" y="1"/>
            <a:ext cx="6102825" cy="6858000"/>
          </a:xfrm>
          <a:prstGeom prst="rect">
            <a:avLst/>
          </a:prstGeom>
        </p:spPr>
      </p:pic>
    </p:spTree>
    <p:extLst>
      <p:ext uri="{BB962C8B-B14F-4D97-AF65-F5344CB8AC3E}">
        <p14:creationId xmlns:p14="http://schemas.microsoft.com/office/powerpoint/2010/main" val="74249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B304-6CA6-3CAD-139A-E0F250A3933B}"/>
              </a:ext>
            </a:extLst>
          </p:cNvPr>
          <p:cNvSpPr>
            <a:spLocks noGrp="1"/>
          </p:cNvSpPr>
          <p:nvPr>
            <p:ph type="title"/>
          </p:nvPr>
        </p:nvSpPr>
        <p:spPr>
          <a:xfrm>
            <a:off x="659178" y="127167"/>
            <a:ext cx="4080362" cy="1708242"/>
          </a:xfrm>
        </p:spPr>
        <p:txBody>
          <a:bodyPr anchor="ctr">
            <a:normAutofit/>
          </a:bodyPr>
          <a:lstStyle/>
          <a:p>
            <a:r>
              <a:rPr lang="en-US" sz="4000" dirty="0"/>
              <a:t>AWS RDS PostgreSQL</a:t>
            </a:r>
          </a:p>
        </p:txBody>
      </p:sp>
      <p:sp>
        <p:nvSpPr>
          <p:cNvPr id="3" name="Content Placeholder 2">
            <a:extLst>
              <a:ext uri="{FF2B5EF4-FFF2-40B4-BE49-F238E27FC236}">
                <a16:creationId xmlns:a16="http://schemas.microsoft.com/office/drawing/2014/main" id="{368EA8CD-C4BD-0A1C-442C-FC5131CF0FCC}"/>
              </a:ext>
            </a:extLst>
          </p:cNvPr>
          <p:cNvSpPr>
            <a:spLocks noGrp="1"/>
          </p:cNvSpPr>
          <p:nvPr>
            <p:ph idx="1"/>
          </p:nvPr>
        </p:nvSpPr>
        <p:spPr>
          <a:xfrm>
            <a:off x="212943" y="2112818"/>
            <a:ext cx="4972832" cy="4127260"/>
          </a:xfrm>
        </p:spPr>
        <p:txBody>
          <a:bodyPr anchor="ctr">
            <a:normAutofit fontScale="92500" lnSpcReduction="20000"/>
          </a:bodyPr>
          <a:lstStyle/>
          <a:p>
            <a:r>
              <a:rPr lang="en-US" dirty="0"/>
              <a:t>PostgreSQL versions 13 – 17 (18 in preview)</a:t>
            </a:r>
          </a:p>
          <a:p>
            <a:r>
              <a:rPr lang="en-US" dirty="0"/>
              <a:t>Secured through Amazon Virtual Private Cloud</a:t>
            </a:r>
          </a:p>
          <a:p>
            <a:r>
              <a:rPr lang="en-US" dirty="0"/>
              <a:t>Secondary availability zones and read only secondaries</a:t>
            </a:r>
          </a:p>
        </p:txBody>
      </p:sp>
      <p:pic>
        <p:nvPicPr>
          <p:cNvPr id="1026" name="Picture 2" descr="AWS Announces Four New Capabilities That Make It Easier to Build IoT ...">
            <a:extLst>
              <a:ext uri="{FF2B5EF4-FFF2-40B4-BE49-F238E27FC236}">
                <a16:creationId xmlns:a16="http://schemas.microsoft.com/office/drawing/2014/main" id="{5FBF553D-B1DD-3A27-F82F-6F97BDCCB3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96000" y="1835409"/>
            <a:ext cx="5334197" cy="3187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27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B2B2-DC80-1149-ED04-1DF5C811C775}"/>
              </a:ext>
            </a:extLst>
          </p:cNvPr>
          <p:cNvSpPr>
            <a:spLocks noGrp="1"/>
          </p:cNvSpPr>
          <p:nvPr>
            <p:ph type="title"/>
          </p:nvPr>
        </p:nvSpPr>
        <p:spPr>
          <a:xfrm>
            <a:off x="761995" y="307447"/>
            <a:ext cx="10693884" cy="1109932"/>
          </a:xfrm>
        </p:spPr>
        <p:txBody>
          <a:bodyPr>
            <a:normAutofit/>
          </a:bodyPr>
          <a:lstStyle/>
          <a:p>
            <a:r>
              <a:rPr lang="en-US" sz="4000" dirty="0"/>
              <a:t>AWS Aurora PostgreSQL</a:t>
            </a:r>
          </a:p>
        </p:txBody>
      </p:sp>
      <p:pic>
        <p:nvPicPr>
          <p:cNvPr id="5" name="Picture 2" descr="AWS Announces Four New Capabilities That Make It Easier to Build IoT ...">
            <a:extLst>
              <a:ext uri="{FF2B5EF4-FFF2-40B4-BE49-F238E27FC236}">
                <a16:creationId xmlns:a16="http://schemas.microsoft.com/office/drawing/2014/main" id="{9F8BB142-87F1-56D2-63FC-027C8C7ACA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36122" y="2511405"/>
            <a:ext cx="5804955" cy="34684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D2E9DD3-50A0-95BA-793A-F841B49E64DC}"/>
              </a:ext>
            </a:extLst>
          </p:cNvPr>
          <p:cNvSpPr>
            <a:spLocks noGrp="1"/>
          </p:cNvSpPr>
          <p:nvPr>
            <p:ph idx="1"/>
          </p:nvPr>
        </p:nvSpPr>
        <p:spPr>
          <a:xfrm>
            <a:off x="7165456" y="1052945"/>
            <a:ext cx="4696692" cy="5191931"/>
          </a:xfrm>
        </p:spPr>
        <p:txBody>
          <a:bodyPr anchor="ctr">
            <a:normAutofit fontScale="85000" lnSpcReduction="10000"/>
          </a:bodyPr>
          <a:lstStyle/>
          <a:p>
            <a:r>
              <a:rPr lang="en-US" dirty="0"/>
              <a:t>Maintained fork of PostgreSQL</a:t>
            </a:r>
          </a:p>
          <a:p>
            <a:r>
              <a:rPr lang="en-US" dirty="0"/>
              <a:t>Versions supported: 13-17</a:t>
            </a:r>
          </a:p>
          <a:p>
            <a:r>
              <a:rPr lang="en-US" dirty="0"/>
              <a:t>Mostly the same as RDS</a:t>
            </a:r>
          </a:p>
          <a:p>
            <a:r>
              <a:rPr lang="en-US" dirty="0"/>
              <a:t>Automatically in three (3) availability zones at no added cost</a:t>
            </a:r>
          </a:p>
          <a:p>
            <a:r>
              <a:rPr lang="en-US" dirty="0"/>
              <a:t>Enhanced I/O</a:t>
            </a:r>
          </a:p>
          <a:p>
            <a:endParaRPr lang="en-US" dirty="0"/>
          </a:p>
        </p:txBody>
      </p:sp>
    </p:spTree>
    <p:extLst>
      <p:ext uri="{BB962C8B-B14F-4D97-AF65-F5344CB8AC3E}">
        <p14:creationId xmlns:p14="http://schemas.microsoft.com/office/powerpoint/2010/main" val="10781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ADA55-6E04-D368-0603-BFF6B90CC76E}"/>
              </a:ext>
            </a:extLst>
          </p:cNvPr>
          <p:cNvSpPr>
            <a:spLocks noGrp="1"/>
          </p:cNvSpPr>
          <p:nvPr>
            <p:ph type="title"/>
          </p:nvPr>
        </p:nvSpPr>
        <p:spPr>
          <a:xfrm>
            <a:off x="761802" y="762001"/>
            <a:ext cx="4080362" cy="1708242"/>
          </a:xfrm>
        </p:spPr>
        <p:txBody>
          <a:bodyPr anchor="ctr">
            <a:normAutofit/>
          </a:bodyPr>
          <a:lstStyle/>
          <a:p>
            <a:r>
              <a:rPr lang="en-US" sz="4000"/>
              <a:t>GCP CloudSQL for PostgreSQL</a:t>
            </a:r>
          </a:p>
        </p:txBody>
      </p:sp>
      <p:sp>
        <p:nvSpPr>
          <p:cNvPr id="3" name="Content Placeholder 2">
            <a:extLst>
              <a:ext uri="{FF2B5EF4-FFF2-40B4-BE49-F238E27FC236}">
                <a16:creationId xmlns:a16="http://schemas.microsoft.com/office/drawing/2014/main" id="{A86AE5CC-3A65-70DB-2063-47C0FEA73D8F}"/>
              </a:ext>
            </a:extLst>
          </p:cNvPr>
          <p:cNvSpPr>
            <a:spLocks noGrp="1"/>
          </p:cNvSpPr>
          <p:nvPr>
            <p:ph idx="1"/>
          </p:nvPr>
        </p:nvSpPr>
        <p:spPr>
          <a:xfrm>
            <a:off x="761803" y="2470244"/>
            <a:ext cx="4080361" cy="3769834"/>
          </a:xfrm>
        </p:spPr>
        <p:txBody>
          <a:bodyPr anchor="ctr">
            <a:normAutofit fontScale="77500" lnSpcReduction="20000"/>
          </a:bodyPr>
          <a:lstStyle/>
          <a:p>
            <a:r>
              <a:rPr lang="en-US" dirty="0"/>
              <a:t>Versions 13-17 of PostgreSQL (18 in preview)</a:t>
            </a:r>
          </a:p>
          <a:p>
            <a:r>
              <a:rPr lang="en-US" dirty="0"/>
              <a:t>Replication with failover is supported</a:t>
            </a:r>
          </a:p>
          <a:p>
            <a:r>
              <a:rPr lang="en-US" dirty="0"/>
              <a:t>Query monitoring</a:t>
            </a:r>
          </a:p>
          <a:p>
            <a:r>
              <a:rPr lang="en-US" dirty="0"/>
              <a:t>Explain plans available</a:t>
            </a:r>
          </a:p>
        </p:txBody>
      </p:sp>
      <p:pic>
        <p:nvPicPr>
          <p:cNvPr id="4098" name="Picture 2" descr="Google Cloud Logo, symbol, meaning, history, PNG, brand">
            <a:extLst>
              <a:ext uri="{FF2B5EF4-FFF2-40B4-BE49-F238E27FC236}">
                <a16:creationId xmlns:a16="http://schemas.microsoft.com/office/drawing/2014/main" id="{8BAD14DD-3EFE-DC91-579D-C33679A2CE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96000" y="1928758"/>
            <a:ext cx="5334197" cy="300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25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ADA55-6E04-D368-0603-BFF6B90CC76E}"/>
              </a:ext>
            </a:extLst>
          </p:cNvPr>
          <p:cNvSpPr>
            <a:spLocks noGrp="1"/>
          </p:cNvSpPr>
          <p:nvPr>
            <p:ph type="title"/>
          </p:nvPr>
        </p:nvSpPr>
        <p:spPr>
          <a:xfrm>
            <a:off x="761995" y="307447"/>
            <a:ext cx="10693884" cy="1109932"/>
          </a:xfrm>
        </p:spPr>
        <p:txBody>
          <a:bodyPr>
            <a:normAutofit/>
          </a:bodyPr>
          <a:lstStyle/>
          <a:p>
            <a:r>
              <a:rPr lang="en-US" sz="4000"/>
              <a:t>GCP AlloyDB for PostgreSQL</a:t>
            </a:r>
          </a:p>
        </p:txBody>
      </p:sp>
      <p:pic>
        <p:nvPicPr>
          <p:cNvPr id="4098" name="Picture 2" descr="Google Cloud Logo, symbol, meaning, history, PNG, brand">
            <a:extLst>
              <a:ext uri="{FF2B5EF4-FFF2-40B4-BE49-F238E27FC236}">
                <a16:creationId xmlns:a16="http://schemas.microsoft.com/office/drawing/2014/main" id="{8BAD14DD-3EFE-DC91-579D-C33679A2CE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36122" y="2612991"/>
            <a:ext cx="5804955" cy="326528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86AE5CC-3A65-70DB-2063-47C0FEA73D8F}"/>
              </a:ext>
            </a:extLst>
          </p:cNvPr>
          <p:cNvSpPr>
            <a:spLocks noGrp="1"/>
          </p:cNvSpPr>
          <p:nvPr>
            <p:ph idx="1"/>
          </p:nvPr>
        </p:nvSpPr>
        <p:spPr>
          <a:xfrm>
            <a:off x="7190508" y="1796779"/>
            <a:ext cx="4265370" cy="3902635"/>
          </a:xfrm>
        </p:spPr>
        <p:txBody>
          <a:bodyPr anchor="ctr">
            <a:normAutofit fontScale="85000" lnSpcReduction="20000"/>
          </a:bodyPr>
          <a:lstStyle/>
          <a:p>
            <a:r>
              <a:rPr lang="en-US" dirty="0"/>
              <a:t>Maintained fork of PostgreSQL</a:t>
            </a:r>
          </a:p>
          <a:p>
            <a:r>
              <a:rPr lang="en-US" dirty="0"/>
              <a:t>Key word, “Compatible”</a:t>
            </a:r>
          </a:p>
          <a:p>
            <a:r>
              <a:rPr lang="en-US" dirty="0"/>
              <a:t>Available both in the cloud and on-prem</a:t>
            </a:r>
          </a:p>
          <a:p>
            <a:r>
              <a:rPr lang="en-US" dirty="0"/>
              <a:t>Actually a cluster of Virtual Machines</a:t>
            </a:r>
          </a:p>
        </p:txBody>
      </p:sp>
    </p:spTree>
    <p:extLst>
      <p:ext uri="{BB962C8B-B14F-4D97-AF65-F5344CB8AC3E}">
        <p14:creationId xmlns:p14="http://schemas.microsoft.com/office/powerpoint/2010/main" val="19148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2034-EE73-3A06-4EF9-31B700991B06}"/>
              </a:ext>
            </a:extLst>
          </p:cNvPr>
          <p:cNvSpPr>
            <a:spLocks noGrp="1"/>
          </p:cNvSpPr>
          <p:nvPr>
            <p:ph type="title"/>
          </p:nvPr>
        </p:nvSpPr>
        <p:spPr>
          <a:xfrm>
            <a:off x="713311" y="220516"/>
            <a:ext cx="4897780" cy="1708242"/>
          </a:xfrm>
        </p:spPr>
        <p:txBody>
          <a:bodyPr anchor="ctr">
            <a:normAutofit/>
          </a:bodyPr>
          <a:lstStyle/>
          <a:p>
            <a:r>
              <a:rPr lang="en-US" sz="4000" dirty="0"/>
              <a:t>Azure Database for PostgreSQL</a:t>
            </a:r>
          </a:p>
        </p:txBody>
      </p:sp>
      <p:sp>
        <p:nvSpPr>
          <p:cNvPr id="3" name="Content Placeholder 2">
            <a:extLst>
              <a:ext uri="{FF2B5EF4-FFF2-40B4-BE49-F238E27FC236}">
                <a16:creationId xmlns:a16="http://schemas.microsoft.com/office/drawing/2014/main" id="{5728353D-A6CE-1C0B-1D83-ED46D8BF5F1C}"/>
              </a:ext>
            </a:extLst>
          </p:cNvPr>
          <p:cNvSpPr>
            <a:spLocks noGrp="1"/>
          </p:cNvSpPr>
          <p:nvPr>
            <p:ph idx="1"/>
          </p:nvPr>
        </p:nvSpPr>
        <p:spPr>
          <a:xfrm>
            <a:off x="656382" y="1839863"/>
            <a:ext cx="4634630" cy="4093394"/>
          </a:xfrm>
        </p:spPr>
        <p:txBody>
          <a:bodyPr anchor="ctr">
            <a:normAutofit fontScale="62500" lnSpcReduction="20000"/>
          </a:bodyPr>
          <a:lstStyle/>
          <a:p>
            <a:r>
              <a:rPr lang="en-US" dirty="0"/>
              <a:t>Supports versions 12 – 17 (18, yes, in preview)</a:t>
            </a:r>
          </a:p>
          <a:p>
            <a:r>
              <a:rPr lang="en-US" dirty="0"/>
              <a:t>Customized extensions</a:t>
            </a:r>
          </a:p>
          <a:p>
            <a:r>
              <a:rPr lang="en-US" dirty="0"/>
              <a:t>Query Store</a:t>
            </a:r>
          </a:p>
          <a:p>
            <a:r>
              <a:rPr lang="en-US" dirty="0"/>
              <a:t>Multiple levels of security including Kerberos</a:t>
            </a:r>
          </a:p>
          <a:p>
            <a:r>
              <a:rPr lang="en-US" dirty="0"/>
              <a:t>Additional HA/DR scenarios available</a:t>
            </a:r>
          </a:p>
          <a:p>
            <a:r>
              <a:rPr lang="en-US" dirty="0"/>
              <a:t>Readable secondaries</a:t>
            </a:r>
          </a:p>
        </p:txBody>
      </p:sp>
      <p:pic>
        <p:nvPicPr>
          <p:cNvPr id="2050" name="Picture 2" descr="Microsoft Azure Logo, symbol, meaning, history, PNG, brand">
            <a:extLst>
              <a:ext uri="{FF2B5EF4-FFF2-40B4-BE49-F238E27FC236}">
                <a16:creationId xmlns:a16="http://schemas.microsoft.com/office/drawing/2014/main" id="{0E20A405-0E80-9DD4-0A97-9CEA2D9C5F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96000" y="1928758"/>
            <a:ext cx="5334197" cy="300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63B56-72E3-AB4A-B434-11822371A0E5}"/>
              </a:ext>
            </a:extLst>
          </p:cNvPr>
          <p:cNvSpPr>
            <a:spLocks noGrp="1"/>
          </p:cNvSpPr>
          <p:nvPr>
            <p:ph idx="1"/>
          </p:nvPr>
        </p:nvSpPr>
        <p:spPr>
          <a:xfrm>
            <a:off x="1203960" y="1790342"/>
            <a:ext cx="9784080" cy="1612233"/>
          </a:xfrm>
          <a:solidFill>
            <a:schemeClr val="tx1">
              <a:lumMod val="75000"/>
            </a:schemeClr>
          </a:solidFill>
          <a:ln w="38100">
            <a:solidFill>
              <a:schemeClr val="bg1">
                <a:lumMod val="50000"/>
              </a:schemeClr>
            </a:solidFill>
          </a:ln>
        </p:spPr>
        <p:txBody>
          <a:bodyPr vert="horz" lIns="91440" tIns="91440" rIns="91440" bIns="45720" rtlCol="0">
            <a:normAutofit/>
          </a:bodyPr>
          <a:lstStyle/>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SELECT [Name] </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  FROM [Purchasing].[Vendor] </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 WHERE </a:t>
            </a:r>
            <a:r>
              <a:rPr lang="en-US" sz="2400" b="1" err="1">
                <a:solidFill>
                  <a:schemeClr val="bg1"/>
                </a:solidFill>
                <a:latin typeface="Source Code Pro" panose="020B0509030403020204" pitchFamily="49" charset="0"/>
                <a:ea typeface="Source Code Pro" panose="020B0509030403020204" pitchFamily="49" charset="0"/>
              </a:rPr>
              <a:t>BusinessEntityID</a:t>
            </a:r>
            <a:r>
              <a:rPr lang="en-US" sz="2400" b="1">
                <a:solidFill>
                  <a:schemeClr val="bg1"/>
                </a:solidFill>
                <a:latin typeface="Source Code Pro" panose="020B0509030403020204" pitchFamily="49" charset="0"/>
                <a:ea typeface="Source Code Pro" panose="020B0509030403020204" pitchFamily="49" charset="0"/>
              </a:rPr>
              <a:t> = 1492 </a:t>
            </a:r>
          </a:p>
        </p:txBody>
      </p:sp>
      <p:sp>
        <p:nvSpPr>
          <p:cNvPr id="2" name="Title 1">
            <a:extLst>
              <a:ext uri="{FF2B5EF4-FFF2-40B4-BE49-F238E27FC236}">
                <a16:creationId xmlns:a16="http://schemas.microsoft.com/office/drawing/2014/main" id="{8FDF572F-6EBD-1C47-BACC-9AAD528F8C04}"/>
              </a:ext>
            </a:extLst>
          </p:cNvPr>
          <p:cNvSpPr>
            <a:spLocks noGrp="1"/>
          </p:cNvSpPr>
          <p:nvPr>
            <p:ph type="title"/>
          </p:nvPr>
        </p:nvSpPr>
        <p:spPr/>
        <p:txBody>
          <a:bodyPr/>
          <a:lstStyle/>
          <a:p>
            <a:r>
              <a:rPr lang="en-US"/>
              <a:t>Case Rules</a:t>
            </a:r>
          </a:p>
        </p:txBody>
      </p:sp>
      <p:sp>
        <p:nvSpPr>
          <p:cNvPr id="7" name="TextBox 6">
            <a:extLst>
              <a:ext uri="{FF2B5EF4-FFF2-40B4-BE49-F238E27FC236}">
                <a16:creationId xmlns:a16="http://schemas.microsoft.com/office/drawing/2014/main" id="{3CFD87CD-FED5-6640-9033-58EFFF39A7E0}"/>
              </a:ext>
            </a:extLst>
          </p:cNvPr>
          <p:cNvSpPr txBox="1"/>
          <p:nvPr/>
        </p:nvSpPr>
        <p:spPr>
          <a:xfrm>
            <a:off x="1115738" y="1338644"/>
            <a:ext cx="1272143" cy="369332"/>
          </a:xfrm>
          <a:prstGeom prst="rect">
            <a:avLst/>
          </a:prstGeom>
          <a:noFill/>
        </p:spPr>
        <p:txBody>
          <a:bodyPr wrap="none" rtlCol="0">
            <a:spAutoFit/>
          </a:bodyPr>
          <a:lstStyle/>
          <a:p>
            <a:r>
              <a:rPr lang="en-US"/>
              <a:t>SQL Server</a:t>
            </a:r>
          </a:p>
        </p:txBody>
      </p:sp>
      <p:sp>
        <p:nvSpPr>
          <p:cNvPr id="5" name="Content Placeholder 2">
            <a:extLst>
              <a:ext uri="{FF2B5EF4-FFF2-40B4-BE49-F238E27FC236}">
                <a16:creationId xmlns:a16="http://schemas.microsoft.com/office/drawing/2014/main" id="{0FBB548F-F472-5440-AA41-634C5F0BED60}"/>
              </a:ext>
            </a:extLst>
          </p:cNvPr>
          <p:cNvSpPr txBox="1">
            <a:spLocks/>
          </p:cNvSpPr>
          <p:nvPr/>
        </p:nvSpPr>
        <p:spPr>
          <a:xfrm>
            <a:off x="1203960" y="4290485"/>
            <a:ext cx="9784080" cy="1612233"/>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“Name” </a:t>
            </a:r>
          </a:p>
          <a:p>
            <a:r>
              <a:rPr lang="en-US"/>
              <a:t>  FROM “</a:t>
            </a:r>
            <a:r>
              <a:rPr lang="en-US" err="1"/>
              <a:t>Purchasing”.“Vendor</a:t>
            </a:r>
            <a:r>
              <a:rPr lang="en-US"/>
              <a:t>” </a:t>
            </a:r>
          </a:p>
          <a:p>
            <a:r>
              <a:rPr lang="en-US"/>
              <a:t> WHERE “</a:t>
            </a:r>
            <a:r>
              <a:rPr lang="en-US" err="1"/>
              <a:t>BusinessEntityID</a:t>
            </a:r>
            <a:r>
              <a:rPr lang="en-US"/>
              <a:t>” = 1492; </a:t>
            </a:r>
          </a:p>
        </p:txBody>
      </p:sp>
      <p:sp>
        <p:nvSpPr>
          <p:cNvPr id="6" name="TextBox 5">
            <a:extLst>
              <a:ext uri="{FF2B5EF4-FFF2-40B4-BE49-F238E27FC236}">
                <a16:creationId xmlns:a16="http://schemas.microsoft.com/office/drawing/2014/main" id="{F1E616E5-DAFD-ED44-9AB1-E1E0FE06A99E}"/>
              </a:ext>
            </a:extLst>
          </p:cNvPr>
          <p:cNvSpPr txBox="1"/>
          <p:nvPr/>
        </p:nvSpPr>
        <p:spPr>
          <a:xfrm>
            <a:off x="1115738" y="3838787"/>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13313955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3D896-4EDF-D967-F765-569F4D9C79E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1FC726-EDBE-15E8-5463-94B86723831B}"/>
              </a:ext>
            </a:extLst>
          </p:cNvPr>
          <p:cNvSpPr txBox="1"/>
          <p:nvPr/>
        </p:nvSpPr>
        <p:spPr>
          <a:xfrm>
            <a:off x="631369" y="915417"/>
            <a:ext cx="6727973" cy="2000548"/>
          </a:xfrm>
          <a:prstGeom prst="rect">
            <a:avLst/>
          </a:prstGeom>
          <a:noFill/>
        </p:spPr>
        <p:txBody>
          <a:bodyPr wrap="square">
            <a:spAutoFit/>
          </a:bodyPr>
          <a:lstStyle/>
          <a:p>
            <a:pPr algn="ctr"/>
            <a:r>
              <a:rPr lang="en-US" sz="2800" b="0" u="sng" dirty="0">
                <a:solidFill>
                  <a:schemeClr val="bg1">
                    <a:lumMod val="95000"/>
                  </a:schemeClr>
                </a:solidFill>
              </a:rPr>
              <a:t>PASS Session</a:t>
            </a:r>
          </a:p>
          <a:p>
            <a:pPr algn="ctr"/>
            <a:r>
              <a:rPr lang="en-US" sz="3200" b="0" dirty="0">
                <a:solidFill>
                  <a:schemeClr val="bg1"/>
                </a:solidFill>
              </a:rPr>
              <a:t>Modernizing workloads from SQL Server to PostgreSQL with Amazon Aurora</a:t>
            </a:r>
          </a:p>
        </p:txBody>
      </p:sp>
      <p:sp>
        <p:nvSpPr>
          <p:cNvPr id="10" name="TextBox 9">
            <a:extLst>
              <a:ext uri="{FF2B5EF4-FFF2-40B4-BE49-F238E27FC236}">
                <a16:creationId xmlns:a16="http://schemas.microsoft.com/office/drawing/2014/main" id="{4213AB21-5C96-AB58-D322-0BF8DA2177D2}"/>
              </a:ext>
            </a:extLst>
          </p:cNvPr>
          <p:cNvSpPr txBox="1"/>
          <p:nvPr/>
        </p:nvSpPr>
        <p:spPr>
          <a:xfrm>
            <a:off x="1154297" y="3557316"/>
            <a:ext cx="5643793" cy="1754326"/>
          </a:xfrm>
          <a:prstGeom prst="rect">
            <a:avLst/>
          </a:prstGeom>
          <a:noFill/>
        </p:spPr>
        <p:txBody>
          <a:bodyPr wrap="square">
            <a:spAutoFit/>
          </a:bodyPr>
          <a:lstStyle/>
          <a:p>
            <a:r>
              <a:rPr lang="en-US" sz="3600" b="0" dirty="0">
                <a:solidFill>
                  <a:schemeClr val="bg1">
                    <a:lumMod val="95000"/>
                  </a:schemeClr>
                </a:solidFill>
              </a:rPr>
              <a:t>📅 Wednesday, Nov. 19</a:t>
            </a:r>
          </a:p>
          <a:p>
            <a:r>
              <a:rPr lang="en-US" sz="3600" b="0" dirty="0">
                <a:solidFill>
                  <a:schemeClr val="bg1">
                    <a:lumMod val="95000"/>
                  </a:schemeClr>
                </a:solidFill>
              </a:rPr>
              <a:t>⌚ 11:30-12:30</a:t>
            </a:r>
          </a:p>
          <a:p>
            <a:r>
              <a:rPr lang="en-US" sz="3600" b="0" dirty="0">
                <a:solidFill>
                  <a:schemeClr val="bg1">
                    <a:lumMod val="95000"/>
                  </a:schemeClr>
                </a:solidFill>
              </a:rPr>
              <a:t>🏢 Room 327-328</a:t>
            </a:r>
            <a:endParaRPr lang="en-US" sz="4000" b="0" dirty="0">
              <a:solidFill>
                <a:schemeClr val="bg1">
                  <a:lumMod val="95000"/>
                </a:schemeClr>
              </a:solidFill>
            </a:endParaRPr>
          </a:p>
        </p:txBody>
      </p:sp>
      <p:pic>
        <p:nvPicPr>
          <p:cNvPr id="3" name="Picture 2" descr="A qr code on a white background&#10;&#10;AI-generated content may be incorrect.">
            <a:extLst>
              <a:ext uri="{FF2B5EF4-FFF2-40B4-BE49-F238E27FC236}">
                <a16:creationId xmlns:a16="http://schemas.microsoft.com/office/drawing/2014/main" id="{293B4A31-8E78-6184-059F-DAE2EED9E5DD}"/>
              </a:ext>
            </a:extLst>
          </p:cNvPr>
          <p:cNvPicPr>
            <a:picLocks noChangeAspect="1"/>
          </p:cNvPicPr>
          <p:nvPr/>
        </p:nvPicPr>
        <p:blipFill>
          <a:blip r:embed="rId2"/>
          <a:stretch>
            <a:fillRect/>
          </a:stretch>
        </p:blipFill>
        <p:spPr>
          <a:xfrm>
            <a:off x="8259041" y="1911927"/>
            <a:ext cx="2381250" cy="2381250"/>
          </a:xfrm>
          <a:prstGeom prst="rect">
            <a:avLst/>
          </a:prstGeom>
        </p:spPr>
      </p:pic>
    </p:spTree>
    <p:extLst>
      <p:ext uri="{BB962C8B-B14F-4D97-AF65-F5344CB8AC3E}">
        <p14:creationId xmlns:p14="http://schemas.microsoft.com/office/powerpoint/2010/main" val="1461048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C96C5-F85F-8CF5-0A12-E93AA46EB0B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B1B3A1F-12A1-318E-9D4F-8798937D9838}"/>
              </a:ext>
            </a:extLst>
          </p:cNvPr>
          <p:cNvSpPr txBox="1"/>
          <p:nvPr/>
        </p:nvSpPr>
        <p:spPr>
          <a:xfrm>
            <a:off x="631369" y="915417"/>
            <a:ext cx="6727973" cy="1508105"/>
          </a:xfrm>
          <a:prstGeom prst="rect">
            <a:avLst/>
          </a:prstGeom>
          <a:noFill/>
        </p:spPr>
        <p:txBody>
          <a:bodyPr wrap="square">
            <a:spAutoFit/>
          </a:bodyPr>
          <a:lstStyle/>
          <a:p>
            <a:pPr algn="ctr"/>
            <a:r>
              <a:rPr lang="en-US" sz="2800" b="0" u="sng" dirty="0">
                <a:solidFill>
                  <a:schemeClr val="bg1">
                    <a:lumMod val="95000"/>
                  </a:schemeClr>
                </a:solidFill>
              </a:rPr>
              <a:t>PASS Session</a:t>
            </a:r>
          </a:p>
          <a:p>
            <a:pPr algn="ctr"/>
            <a:r>
              <a:rPr lang="en-US" sz="3200" dirty="0">
                <a:solidFill>
                  <a:schemeClr val="bg1">
                    <a:lumMod val="95000"/>
                  </a:schemeClr>
                </a:solidFill>
                <a:latin typeface="gatebase Medium" panose="00000500000000000000" pitchFamily="50" charset="0"/>
              </a:rPr>
              <a:t>Oracle to Amazon PostgreSQL Aurora</a:t>
            </a:r>
          </a:p>
        </p:txBody>
      </p:sp>
      <p:sp>
        <p:nvSpPr>
          <p:cNvPr id="10" name="TextBox 9">
            <a:extLst>
              <a:ext uri="{FF2B5EF4-FFF2-40B4-BE49-F238E27FC236}">
                <a16:creationId xmlns:a16="http://schemas.microsoft.com/office/drawing/2014/main" id="{9B3E86C2-E7EB-1264-6422-153979816FEE}"/>
              </a:ext>
            </a:extLst>
          </p:cNvPr>
          <p:cNvSpPr txBox="1"/>
          <p:nvPr/>
        </p:nvSpPr>
        <p:spPr>
          <a:xfrm>
            <a:off x="1154297" y="3557316"/>
            <a:ext cx="5643793" cy="1754326"/>
          </a:xfrm>
          <a:prstGeom prst="rect">
            <a:avLst/>
          </a:prstGeom>
          <a:noFill/>
        </p:spPr>
        <p:txBody>
          <a:bodyPr wrap="square">
            <a:spAutoFit/>
          </a:bodyPr>
          <a:lstStyle/>
          <a:p>
            <a:r>
              <a:rPr lang="en-US" sz="3600" b="0" dirty="0">
                <a:solidFill>
                  <a:schemeClr val="bg1">
                    <a:lumMod val="95000"/>
                  </a:schemeClr>
                </a:solidFill>
              </a:rPr>
              <a:t>📅 Thursday, Nov. 20</a:t>
            </a:r>
          </a:p>
          <a:p>
            <a:r>
              <a:rPr lang="en-US" sz="3600" b="0" dirty="0">
                <a:solidFill>
                  <a:schemeClr val="bg1">
                    <a:lumMod val="95000"/>
                  </a:schemeClr>
                </a:solidFill>
              </a:rPr>
              <a:t>⌚ 4:15-5:30</a:t>
            </a:r>
          </a:p>
          <a:p>
            <a:r>
              <a:rPr lang="en-US" sz="3600" b="0" dirty="0">
                <a:solidFill>
                  <a:schemeClr val="bg1">
                    <a:lumMod val="95000"/>
                  </a:schemeClr>
                </a:solidFill>
              </a:rPr>
              <a:t>🏢 Room 327-328</a:t>
            </a:r>
            <a:endParaRPr lang="en-US" sz="4000" b="0" dirty="0">
              <a:solidFill>
                <a:schemeClr val="bg1">
                  <a:lumMod val="95000"/>
                </a:schemeClr>
              </a:solidFill>
            </a:endParaRPr>
          </a:p>
        </p:txBody>
      </p:sp>
      <p:pic>
        <p:nvPicPr>
          <p:cNvPr id="3" name="Picture 2" descr="A qr code on a white background&#10;&#10;AI-generated content may be incorrect.">
            <a:extLst>
              <a:ext uri="{FF2B5EF4-FFF2-40B4-BE49-F238E27FC236}">
                <a16:creationId xmlns:a16="http://schemas.microsoft.com/office/drawing/2014/main" id="{9A396F48-A05F-E211-B41A-C7A5A9E5C525}"/>
              </a:ext>
            </a:extLst>
          </p:cNvPr>
          <p:cNvPicPr>
            <a:picLocks noChangeAspect="1"/>
          </p:cNvPicPr>
          <p:nvPr/>
        </p:nvPicPr>
        <p:blipFill>
          <a:blip r:embed="rId2"/>
          <a:stretch>
            <a:fillRect/>
          </a:stretch>
        </p:blipFill>
        <p:spPr>
          <a:xfrm>
            <a:off x="8016585" y="1576120"/>
            <a:ext cx="2571585" cy="2571585"/>
          </a:xfrm>
          <a:prstGeom prst="rect">
            <a:avLst/>
          </a:prstGeom>
        </p:spPr>
      </p:pic>
    </p:spTree>
    <p:extLst>
      <p:ext uri="{BB962C8B-B14F-4D97-AF65-F5344CB8AC3E}">
        <p14:creationId xmlns:p14="http://schemas.microsoft.com/office/powerpoint/2010/main" val="257375543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BC5CC-2F8C-AC0C-60FE-930A8AA431D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0D55BF7-26E5-EA67-B1E2-E65F65678A95}"/>
              </a:ext>
            </a:extLst>
          </p:cNvPr>
          <p:cNvSpPr txBox="1"/>
          <p:nvPr/>
        </p:nvSpPr>
        <p:spPr>
          <a:xfrm>
            <a:off x="631369" y="915417"/>
            <a:ext cx="6727973" cy="1015663"/>
          </a:xfrm>
          <a:prstGeom prst="rect">
            <a:avLst/>
          </a:prstGeom>
          <a:noFill/>
        </p:spPr>
        <p:txBody>
          <a:bodyPr wrap="square">
            <a:spAutoFit/>
          </a:bodyPr>
          <a:lstStyle/>
          <a:p>
            <a:pPr algn="ctr"/>
            <a:r>
              <a:rPr lang="en-US" sz="2800" b="0" u="sng" dirty="0">
                <a:solidFill>
                  <a:schemeClr val="bg1">
                    <a:lumMod val="95000"/>
                  </a:schemeClr>
                </a:solidFill>
              </a:rPr>
              <a:t>PASS Session</a:t>
            </a:r>
          </a:p>
          <a:p>
            <a:pPr algn="ctr"/>
            <a:r>
              <a:rPr lang="en-US" sz="3200" dirty="0">
                <a:solidFill>
                  <a:schemeClr val="bg1">
                    <a:lumMod val="95000"/>
                  </a:schemeClr>
                </a:solidFill>
                <a:latin typeface="gatebase Medium" panose="00000500000000000000" pitchFamily="50" charset="0"/>
              </a:rPr>
              <a:t>PostgreSQL On Google Cloud</a:t>
            </a:r>
          </a:p>
        </p:txBody>
      </p:sp>
      <p:sp>
        <p:nvSpPr>
          <p:cNvPr id="10" name="TextBox 9">
            <a:extLst>
              <a:ext uri="{FF2B5EF4-FFF2-40B4-BE49-F238E27FC236}">
                <a16:creationId xmlns:a16="http://schemas.microsoft.com/office/drawing/2014/main" id="{416A41E0-B6AA-4B33-AC9E-D95ECAE45DA8}"/>
              </a:ext>
            </a:extLst>
          </p:cNvPr>
          <p:cNvSpPr txBox="1"/>
          <p:nvPr/>
        </p:nvSpPr>
        <p:spPr>
          <a:xfrm>
            <a:off x="1154297" y="3557316"/>
            <a:ext cx="5643793" cy="1754326"/>
          </a:xfrm>
          <a:prstGeom prst="rect">
            <a:avLst/>
          </a:prstGeom>
          <a:noFill/>
        </p:spPr>
        <p:txBody>
          <a:bodyPr wrap="square">
            <a:spAutoFit/>
          </a:bodyPr>
          <a:lstStyle/>
          <a:p>
            <a:r>
              <a:rPr lang="en-US" sz="3600" b="0" dirty="0">
                <a:solidFill>
                  <a:schemeClr val="bg1">
                    <a:lumMod val="95000"/>
                  </a:schemeClr>
                </a:solidFill>
              </a:rPr>
              <a:t>📅 Friday, Nov. 21</a:t>
            </a:r>
          </a:p>
          <a:p>
            <a:r>
              <a:rPr lang="en-US" sz="3600" b="0" dirty="0">
                <a:solidFill>
                  <a:schemeClr val="bg1">
                    <a:lumMod val="95000"/>
                  </a:schemeClr>
                </a:solidFill>
              </a:rPr>
              <a:t>⌚ 11:30-12:30</a:t>
            </a:r>
          </a:p>
          <a:p>
            <a:r>
              <a:rPr lang="en-US" sz="3600" b="0" dirty="0">
                <a:solidFill>
                  <a:schemeClr val="bg1">
                    <a:lumMod val="95000"/>
                  </a:schemeClr>
                </a:solidFill>
              </a:rPr>
              <a:t>🏢 Room 331-332</a:t>
            </a:r>
            <a:endParaRPr lang="en-US" sz="4000" b="0" dirty="0">
              <a:solidFill>
                <a:schemeClr val="bg1">
                  <a:lumMod val="95000"/>
                </a:schemeClr>
              </a:solidFill>
            </a:endParaRPr>
          </a:p>
        </p:txBody>
      </p:sp>
      <p:pic>
        <p:nvPicPr>
          <p:cNvPr id="3" name="Picture 2" descr="A qr code on a white background&#10;&#10;AI-generated content may be incorrect.">
            <a:extLst>
              <a:ext uri="{FF2B5EF4-FFF2-40B4-BE49-F238E27FC236}">
                <a16:creationId xmlns:a16="http://schemas.microsoft.com/office/drawing/2014/main" id="{500B2837-C113-F93D-5011-75B970509E43}"/>
              </a:ext>
            </a:extLst>
          </p:cNvPr>
          <p:cNvPicPr>
            <a:picLocks noChangeAspect="1"/>
          </p:cNvPicPr>
          <p:nvPr/>
        </p:nvPicPr>
        <p:blipFill>
          <a:blip r:embed="rId2"/>
          <a:stretch>
            <a:fillRect/>
          </a:stretch>
        </p:blipFill>
        <p:spPr>
          <a:xfrm>
            <a:off x="8152492" y="1846923"/>
            <a:ext cx="2493735" cy="2493735"/>
          </a:xfrm>
          <a:prstGeom prst="rect">
            <a:avLst/>
          </a:prstGeom>
        </p:spPr>
      </p:pic>
    </p:spTree>
    <p:extLst>
      <p:ext uri="{BB962C8B-B14F-4D97-AF65-F5344CB8AC3E}">
        <p14:creationId xmlns:p14="http://schemas.microsoft.com/office/powerpoint/2010/main" val="1278396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B55E4-5F52-018E-E3B3-B33FCE98E0EB}"/>
              </a:ext>
            </a:extLst>
          </p:cNvPr>
          <p:cNvSpPr>
            <a:spLocks noGrp="1"/>
          </p:cNvSpPr>
          <p:nvPr>
            <p:ph type="title"/>
          </p:nvPr>
        </p:nvSpPr>
        <p:spPr/>
        <p:txBody>
          <a:bodyPr/>
          <a:lstStyle/>
          <a:p>
            <a:r>
              <a:rPr lang="en-US"/>
              <a:t>Additional Resources</a:t>
            </a:r>
          </a:p>
        </p:txBody>
      </p:sp>
      <p:sp>
        <p:nvSpPr>
          <p:cNvPr id="3" name="Content Placeholder 2">
            <a:extLst>
              <a:ext uri="{FF2B5EF4-FFF2-40B4-BE49-F238E27FC236}">
                <a16:creationId xmlns:a16="http://schemas.microsoft.com/office/drawing/2014/main" id="{3301D21B-265C-B826-070B-2FC8F24D22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4906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1E0C26F-D124-19C2-A60F-67133D8C5BB7}"/>
              </a:ext>
            </a:extLst>
          </p:cNvPr>
          <p:cNvSpPr>
            <a:spLocks noGrp="1"/>
          </p:cNvSpPr>
          <p:nvPr>
            <p:ph idx="1"/>
          </p:nvPr>
        </p:nvSpPr>
        <p:spPr/>
        <p:txBody>
          <a:bodyPr/>
          <a:lstStyle/>
          <a:p>
            <a:r>
              <a:rPr lang="en-US" dirty="0">
                <a:hlinkClick r:id="rId2"/>
              </a:rPr>
              <a:t>https://www.postgresql.org/docs/</a:t>
            </a:r>
            <a:endParaRPr lang="en-US" dirty="0"/>
          </a:p>
          <a:p>
            <a:r>
              <a:rPr lang="en-US" dirty="0"/>
              <a:t>Pay attention to this:</a:t>
            </a:r>
          </a:p>
          <a:p>
            <a:pPr lvl="1"/>
            <a:r>
              <a:rPr lang="en-US" dirty="0"/>
              <a:t>https://www.postgresql.org/docs/</a:t>
            </a:r>
            <a:br>
              <a:rPr lang="en-US" dirty="0"/>
            </a:br>
            <a:r>
              <a:rPr lang="en-US" dirty="0"/>
              <a:t>current/dml-delete.html</a:t>
            </a:r>
          </a:p>
        </p:txBody>
      </p:sp>
      <p:sp>
        <p:nvSpPr>
          <p:cNvPr id="4" name="Title 3">
            <a:extLst>
              <a:ext uri="{FF2B5EF4-FFF2-40B4-BE49-F238E27FC236}">
                <a16:creationId xmlns:a16="http://schemas.microsoft.com/office/drawing/2014/main" id="{02A98F84-3393-3B68-5938-C466126A79E9}"/>
              </a:ext>
            </a:extLst>
          </p:cNvPr>
          <p:cNvSpPr>
            <a:spLocks noGrp="1"/>
          </p:cNvSpPr>
          <p:nvPr>
            <p:ph type="title"/>
          </p:nvPr>
        </p:nvSpPr>
        <p:spPr/>
        <p:txBody>
          <a:bodyPr/>
          <a:lstStyle/>
          <a:p>
            <a:r>
              <a:rPr lang="en-US"/>
              <a:t>PostgreSQL Documentation</a:t>
            </a:r>
          </a:p>
        </p:txBody>
      </p:sp>
      <p:pic>
        <p:nvPicPr>
          <p:cNvPr id="3" name="Picture Placeholder 2" descr="A blue elephant reading a book&#10;&#10;Description automatically generated">
            <a:extLst>
              <a:ext uri="{FF2B5EF4-FFF2-40B4-BE49-F238E27FC236}">
                <a16:creationId xmlns:a16="http://schemas.microsoft.com/office/drawing/2014/main" id="{DB94285A-F152-25D3-C9B0-F180D0511B10}"/>
              </a:ext>
            </a:extLst>
          </p:cNvPr>
          <p:cNvPicPr>
            <a:picLocks noGrp="1" noChangeAspect="1"/>
          </p:cNvPicPr>
          <p:nvPr>
            <p:ph type="pic" sz="quarter" idx="10"/>
          </p:nvPr>
        </p:nvPicPr>
        <p:blipFill>
          <a:blip r:embed="rId3"/>
          <a:srcRect l="2802" r="2802"/>
          <a:stretch>
            <a:fillRect/>
          </a:stretch>
        </p:blipFill>
        <p:spPr/>
      </p:pic>
      <p:sp>
        <p:nvSpPr>
          <p:cNvPr id="7" name="Rectangle 6">
            <a:extLst>
              <a:ext uri="{FF2B5EF4-FFF2-40B4-BE49-F238E27FC236}">
                <a16:creationId xmlns:a16="http://schemas.microsoft.com/office/drawing/2014/main" id="{C880A19E-58B5-698D-754B-A5661AA610A9}"/>
              </a:ext>
            </a:extLst>
          </p:cNvPr>
          <p:cNvSpPr/>
          <p:nvPr/>
        </p:nvSpPr>
        <p:spPr>
          <a:xfrm>
            <a:off x="6024068" y="4687825"/>
            <a:ext cx="1344168" cy="49377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9004057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43F58B-2CE2-BDDB-D09E-EF702CCB5E8C}"/>
              </a:ext>
            </a:extLst>
          </p:cNvPr>
          <p:cNvSpPr>
            <a:spLocks noGrp="1"/>
          </p:cNvSpPr>
          <p:nvPr>
            <p:ph idx="1"/>
          </p:nvPr>
        </p:nvSpPr>
        <p:spPr/>
        <p:txBody>
          <a:bodyPr>
            <a:normAutofit fontScale="85000" lnSpcReduction="20000"/>
          </a:bodyPr>
          <a:lstStyle/>
          <a:p>
            <a:r>
              <a:rPr lang="en-US" dirty="0">
                <a:hlinkClick r:id="rId2"/>
              </a:rPr>
              <a:t>Introduction to PostgreSQL</a:t>
            </a:r>
            <a:r>
              <a:rPr lang="en-US" dirty="0"/>
              <a:t> – Ryan Booz, Grant Fritchey</a:t>
            </a:r>
          </a:p>
          <a:p>
            <a:r>
              <a:rPr lang="en-US" dirty="0">
                <a:hlinkClick r:id="rId3"/>
              </a:rPr>
              <a:t>Art of PostgreSQL</a:t>
            </a:r>
            <a:r>
              <a:rPr lang="en-US" dirty="0"/>
              <a:t> – Dimitri Fontaine</a:t>
            </a:r>
          </a:p>
          <a:p>
            <a:r>
              <a:rPr lang="en-US" dirty="0">
                <a:hlinkClick r:id="rId4"/>
              </a:rPr>
              <a:t>Database Administration</a:t>
            </a:r>
            <a:r>
              <a:rPr lang="en-US" dirty="0"/>
              <a:t> – Craig Mullins</a:t>
            </a:r>
          </a:p>
          <a:p>
            <a:r>
              <a:rPr lang="en-US" dirty="0">
                <a:hlinkClick r:id="rId5"/>
              </a:rPr>
              <a:t>PostgreSQL Query Optimization</a:t>
            </a:r>
            <a:r>
              <a:rPr lang="en-US" dirty="0"/>
              <a:t> - </a:t>
            </a:r>
            <a:r>
              <a:rPr lang="en-US" b="0" i="0" dirty="0">
                <a:solidFill>
                  <a:srgbClr val="000000"/>
                </a:solidFill>
                <a:effectLst/>
                <a:latin typeface="Palatino Linotype" panose="02040502050505030304" pitchFamily="18" charset="0"/>
              </a:rPr>
              <a:t>Henrietta </a:t>
            </a:r>
            <a:r>
              <a:rPr lang="en-US" b="0" i="0" dirty="0" err="1">
                <a:solidFill>
                  <a:srgbClr val="000000"/>
                </a:solidFill>
                <a:effectLst/>
                <a:latin typeface="Palatino Linotype" panose="02040502050505030304" pitchFamily="18" charset="0"/>
              </a:rPr>
              <a:t>Dombrovskaya</a:t>
            </a:r>
            <a:r>
              <a:rPr lang="en-US" b="0" i="0" dirty="0">
                <a:solidFill>
                  <a:srgbClr val="000000"/>
                </a:solidFill>
                <a:effectLst/>
                <a:latin typeface="Palatino Linotype" panose="02040502050505030304" pitchFamily="18" charset="0"/>
              </a:rPr>
              <a:t>, Boris Novikov and Anna </a:t>
            </a:r>
            <a:r>
              <a:rPr lang="en-US" b="0" i="0" dirty="0" err="1">
                <a:solidFill>
                  <a:srgbClr val="000000"/>
                </a:solidFill>
                <a:effectLst/>
                <a:latin typeface="Palatino Linotype" panose="02040502050505030304" pitchFamily="18" charset="0"/>
              </a:rPr>
              <a:t>Bailliekova</a:t>
            </a:r>
            <a:endParaRPr lang="en-US" dirty="0"/>
          </a:p>
        </p:txBody>
      </p:sp>
      <p:sp>
        <p:nvSpPr>
          <p:cNvPr id="3" name="Title 2">
            <a:extLst>
              <a:ext uri="{FF2B5EF4-FFF2-40B4-BE49-F238E27FC236}">
                <a16:creationId xmlns:a16="http://schemas.microsoft.com/office/drawing/2014/main" id="{2C29015A-C995-A4FD-9CDA-5F2BA5B9453F}"/>
              </a:ext>
            </a:extLst>
          </p:cNvPr>
          <p:cNvSpPr>
            <a:spLocks noGrp="1"/>
          </p:cNvSpPr>
          <p:nvPr>
            <p:ph type="title"/>
          </p:nvPr>
        </p:nvSpPr>
        <p:spPr/>
        <p:txBody>
          <a:bodyPr/>
          <a:lstStyle/>
          <a:p>
            <a:r>
              <a:rPr lang="en-US"/>
              <a:t>Books</a:t>
            </a:r>
          </a:p>
        </p:txBody>
      </p:sp>
      <p:pic>
        <p:nvPicPr>
          <p:cNvPr id="6" name="Picture Placeholder 5" descr="A group of people standing in a room with a blue elephant mascot&#10;&#10;Description automatically generated">
            <a:extLst>
              <a:ext uri="{FF2B5EF4-FFF2-40B4-BE49-F238E27FC236}">
                <a16:creationId xmlns:a16="http://schemas.microsoft.com/office/drawing/2014/main" id="{86197765-152D-B208-CACE-AA90576F2719}"/>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34908" t="25330" r="25412"/>
          <a:stretch/>
        </p:blipFill>
        <p:spPr>
          <a:xfrm>
            <a:off x="-6725" y="1844515"/>
            <a:ext cx="4733365" cy="5013483"/>
          </a:xfrm>
        </p:spPr>
      </p:pic>
    </p:spTree>
    <p:extLst>
      <p:ext uri="{BB962C8B-B14F-4D97-AF65-F5344CB8AC3E}">
        <p14:creationId xmlns:p14="http://schemas.microsoft.com/office/powerpoint/2010/main" val="179674447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42152C-4414-50EA-6E2F-0B7ABFF6F501}"/>
              </a:ext>
            </a:extLst>
          </p:cNvPr>
          <p:cNvSpPr>
            <a:spLocks noGrp="1"/>
          </p:cNvSpPr>
          <p:nvPr>
            <p:ph idx="1"/>
          </p:nvPr>
        </p:nvSpPr>
        <p:spPr/>
        <p:txBody>
          <a:bodyPr>
            <a:normAutofit/>
          </a:bodyPr>
          <a:lstStyle/>
          <a:p>
            <a:r>
              <a:rPr lang="en-US">
                <a:hlinkClick r:id="rId2"/>
              </a:rPr>
              <a:t>PostgreSQL User Groups</a:t>
            </a:r>
            <a:r>
              <a:rPr lang="en-US"/>
              <a:t> (PUG)</a:t>
            </a:r>
          </a:p>
          <a:p>
            <a:r>
              <a:rPr lang="en-US">
                <a:hlinkClick r:id="rId3"/>
              </a:rPr>
              <a:t>MeetUp</a:t>
            </a:r>
            <a:endParaRPr lang="en-US"/>
          </a:p>
          <a:p>
            <a:r>
              <a:rPr lang="en-US">
                <a:hlinkClick r:id="rId4"/>
              </a:rPr>
              <a:t>PGDay</a:t>
            </a:r>
            <a:endParaRPr lang="en-US"/>
          </a:p>
          <a:p>
            <a:r>
              <a:rPr lang="en-US" err="1"/>
              <a:t>pgConf</a:t>
            </a:r>
            <a:r>
              <a:rPr lang="en-US"/>
              <a:t> (same link as PGDay)</a:t>
            </a:r>
          </a:p>
        </p:txBody>
      </p:sp>
      <p:sp>
        <p:nvSpPr>
          <p:cNvPr id="3" name="Title 2">
            <a:extLst>
              <a:ext uri="{FF2B5EF4-FFF2-40B4-BE49-F238E27FC236}">
                <a16:creationId xmlns:a16="http://schemas.microsoft.com/office/drawing/2014/main" id="{E7554484-B9A3-11E2-8F31-3F8A925E2A3F}"/>
              </a:ext>
            </a:extLst>
          </p:cNvPr>
          <p:cNvSpPr>
            <a:spLocks noGrp="1"/>
          </p:cNvSpPr>
          <p:nvPr>
            <p:ph type="title"/>
          </p:nvPr>
        </p:nvSpPr>
        <p:spPr/>
        <p:txBody>
          <a:bodyPr/>
          <a:lstStyle/>
          <a:p>
            <a:r>
              <a:rPr lang="en-US"/>
              <a:t>Other Events</a:t>
            </a:r>
          </a:p>
        </p:txBody>
      </p:sp>
      <p:pic>
        <p:nvPicPr>
          <p:cNvPr id="8" name="Picture Placeholder 7">
            <a:extLst>
              <a:ext uri="{FF2B5EF4-FFF2-40B4-BE49-F238E27FC236}">
                <a16:creationId xmlns:a16="http://schemas.microsoft.com/office/drawing/2014/main" id="{93D369A4-7A79-E408-DF3F-A41A64B127A4}"/>
              </a:ext>
            </a:extLst>
          </p:cNvPr>
          <p:cNvPicPr>
            <a:picLocks noGrp="1" noChangeAspect="1"/>
          </p:cNvPicPr>
          <p:nvPr>
            <p:ph type="pic" sz="quarter" idx="10"/>
          </p:nvPr>
        </p:nvPicPr>
        <p:blipFill>
          <a:blip r:embed="rId5"/>
          <a:srcRect l="2794" r="2794"/>
          <a:stretch/>
        </p:blipFill>
        <p:spPr/>
      </p:pic>
    </p:spTree>
    <p:extLst>
      <p:ext uri="{BB962C8B-B14F-4D97-AF65-F5344CB8AC3E}">
        <p14:creationId xmlns:p14="http://schemas.microsoft.com/office/powerpoint/2010/main" val="172873718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18A7-DEF0-526F-301B-998D89FAC82E}"/>
              </a:ext>
            </a:extLst>
          </p:cNvPr>
          <p:cNvSpPr>
            <a:spLocks noGrp="1"/>
          </p:cNvSpPr>
          <p:nvPr>
            <p:ph idx="1"/>
          </p:nvPr>
        </p:nvSpPr>
        <p:spPr/>
        <p:txBody>
          <a:bodyPr/>
          <a:lstStyle/>
          <a:p>
            <a:r>
              <a:rPr lang="en-US">
                <a:hlinkClick r:id="rId2"/>
              </a:rPr>
              <a:t>Planet PostgreSQL</a:t>
            </a:r>
            <a:endParaRPr lang="en-US"/>
          </a:p>
          <a:p>
            <a:r>
              <a:rPr lang="en-US">
                <a:hlinkClick r:id="rId3"/>
              </a:rPr>
              <a:t>PostgreSQL Slack</a:t>
            </a:r>
            <a:endParaRPr lang="en-US"/>
          </a:p>
          <a:p>
            <a:r>
              <a:rPr lang="en-US"/>
              <a:t>Cooper Press </a:t>
            </a:r>
            <a:r>
              <a:rPr lang="en-US">
                <a:hlinkClick r:id="rId4"/>
              </a:rPr>
              <a:t>Email List</a:t>
            </a:r>
            <a:endParaRPr lang="en-US"/>
          </a:p>
          <a:p>
            <a:r>
              <a:rPr lang="en-US"/>
              <a:t>#pghelp on X</a:t>
            </a:r>
          </a:p>
          <a:p>
            <a:r>
              <a:rPr lang="en-US"/>
              <a:t>Usual suspects</a:t>
            </a:r>
          </a:p>
          <a:p>
            <a:pPr marL="457200" lvl="1" indent="0">
              <a:buNone/>
            </a:pPr>
            <a:endParaRPr lang="en-US"/>
          </a:p>
        </p:txBody>
      </p:sp>
      <p:sp>
        <p:nvSpPr>
          <p:cNvPr id="3" name="Title 2">
            <a:extLst>
              <a:ext uri="{FF2B5EF4-FFF2-40B4-BE49-F238E27FC236}">
                <a16:creationId xmlns:a16="http://schemas.microsoft.com/office/drawing/2014/main" id="{ADE4F1DD-EFF4-8356-3DE5-678DC6A8EAB9}"/>
              </a:ext>
            </a:extLst>
          </p:cNvPr>
          <p:cNvSpPr>
            <a:spLocks noGrp="1"/>
          </p:cNvSpPr>
          <p:nvPr>
            <p:ph type="title"/>
          </p:nvPr>
        </p:nvSpPr>
        <p:spPr/>
        <p:txBody>
          <a:bodyPr/>
          <a:lstStyle/>
          <a:p>
            <a:r>
              <a:rPr lang="en-US"/>
              <a:t>Online</a:t>
            </a:r>
          </a:p>
        </p:txBody>
      </p:sp>
      <p:pic>
        <p:nvPicPr>
          <p:cNvPr id="6" name="Picture Placeholder 5" descr="A cartoon elephant standing on a rope&#10;&#10;Description automatically generated">
            <a:extLst>
              <a:ext uri="{FF2B5EF4-FFF2-40B4-BE49-F238E27FC236}">
                <a16:creationId xmlns:a16="http://schemas.microsoft.com/office/drawing/2014/main" id="{A920C74E-ACBD-2D13-29E4-2CB9CF83636B}"/>
              </a:ext>
            </a:extLst>
          </p:cNvPr>
          <p:cNvPicPr>
            <a:picLocks noGrp="1" noChangeAspect="1"/>
          </p:cNvPicPr>
          <p:nvPr>
            <p:ph type="pic" sz="quarter" idx="10"/>
          </p:nvPr>
        </p:nvPicPr>
        <p:blipFill>
          <a:blip r:embed="rId5"/>
          <a:srcRect l="2802" r="2802"/>
          <a:stretch>
            <a:fillRect/>
          </a:stretch>
        </p:blipFill>
        <p:spPr/>
      </p:pic>
    </p:spTree>
    <p:extLst>
      <p:ext uri="{BB962C8B-B14F-4D97-AF65-F5344CB8AC3E}">
        <p14:creationId xmlns:p14="http://schemas.microsoft.com/office/powerpoint/2010/main" val="27067022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18DCB-FFC2-4C58-8D5D-4DD15FA888A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79CDEC6-B8E6-49F5-2E21-C15058D28A9C}"/>
              </a:ext>
            </a:extLst>
          </p:cNvPr>
          <p:cNvSpPr txBox="1"/>
          <p:nvPr/>
        </p:nvSpPr>
        <p:spPr>
          <a:xfrm>
            <a:off x="44098" y="1196733"/>
            <a:ext cx="12103803" cy="769441"/>
          </a:xfrm>
          <a:prstGeom prst="rect">
            <a:avLst/>
          </a:prstGeom>
          <a:noFill/>
        </p:spPr>
        <p:txBody>
          <a:bodyPr wrap="square">
            <a:spAutoFit/>
          </a:bodyPr>
          <a:lstStyle/>
          <a:p>
            <a:pPr algn="ctr"/>
            <a:r>
              <a:rPr lang="en-US" sz="4400" dirty="0">
                <a:latin typeface="+mn-lt"/>
              </a:rPr>
              <a:t>https://github.com/ScaryDBA/RedgatePrecon2025</a:t>
            </a:r>
          </a:p>
        </p:txBody>
      </p:sp>
      <p:pic>
        <p:nvPicPr>
          <p:cNvPr id="3" name="Picture 2" descr="A qr code on a white background&#10;&#10;AI-generated content may be incorrect.">
            <a:extLst>
              <a:ext uri="{FF2B5EF4-FFF2-40B4-BE49-F238E27FC236}">
                <a16:creationId xmlns:a16="http://schemas.microsoft.com/office/drawing/2014/main" id="{1E984246-E6F3-6796-CECB-740680F4433B}"/>
              </a:ext>
            </a:extLst>
          </p:cNvPr>
          <p:cNvPicPr>
            <a:picLocks noChangeAspect="1"/>
          </p:cNvPicPr>
          <p:nvPr/>
        </p:nvPicPr>
        <p:blipFill>
          <a:blip r:embed="rId2"/>
          <a:stretch>
            <a:fillRect/>
          </a:stretch>
        </p:blipFill>
        <p:spPr>
          <a:xfrm>
            <a:off x="5030407" y="2667267"/>
            <a:ext cx="2131185" cy="2131185"/>
          </a:xfrm>
          <a:prstGeom prst="rect">
            <a:avLst/>
          </a:prstGeom>
        </p:spPr>
      </p:pic>
    </p:spTree>
    <p:extLst>
      <p:ext uri="{BB962C8B-B14F-4D97-AF65-F5344CB8AC3E}">
        <p14:creationId xmlns:p14="http://schemas.microsoft.com/office/powerpoint/2010/main" val="35052779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00470" y="5789452"/>
            <a:ext cx="2605730" cy="881211"/>
          </a:xfrm>
          <a:custGeom>
            <a:avLst/>
            <a:gdLst/>
            <a:ahLst/>
            <a:cxnLst/>
            <a:rect l="l" t="t" r="r" b="b"/>
            <a:pathLst>
              <a:path w="3908595" h="1321816">
                <a:moveTo>
                  <a:pt x="0" y="0"/>
                </a:moveTo>
                <a:lnTo>
                  <a:pt x="3908595" y="0"/>
                </a:lnTo>
                <a:lnTo>
                  <a:pt x="3908595" y="1321815"/>
                </a:lnTo>
                <a:lnTo>
                  <a:pt x="0" y="1321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536274">
            <a:off x="7561989" y="2674086"/>
            <a:ext cx="479751" cy="991966"/>
          </a:xfrm>
          <a:custGeom>
            <a:avLst/>
            <a:gdLst/>
            <a:ahLst/>
            <a:cxnLst/>
            <a:rect l="l" t="t" r="r" b="b"/>
            <a:pathLst>
              <a:path w="719626" h="1487949">
                <a:moveTo>
                  <a:pt x="0" y="0"/>
                </a:moveTo>
                <a:lnTo>
                  <a:pt x="719627" y="0"/>
                </a:lnTo>
                <a:lnTo>
                  <a:pt x="719627" y="1487949"/>
                </a:lnTo>
                <a:lnTo>
                  <a:pt x="0" y="1487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740217">
            <a:off x="1502692" y="5386085"/>
            <a:ext cx="1019526" cy="797779"/>
          </a:xfrm>
          <a:custGeom>
            <a:avLst/>
            <a:gdLst/>
            <a:ahLst/>
            <a:cxnLst/>
            <a:rect l="l" t="t" r="r" b="b"/>
            <a:pathLst>
              <a:path w="1529289" h="1196669">
                <a:moveTo>
                  <a:pt x="0" y="0"/>
                </a:moveTo>
                <a:lnTo>
                  <a:pt x="1529290" y="0"/>
                </a:lnTo>
                <a:lnTo>
                  <a:pt x="1529290" y="1196669"/>
                </a:lnTo>
                <a:lnTo>
                  <a:pt x="0" y="1196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3104633" y="4007460"/>
            <a:ext cx="10617692" cy="841897"/>
          </a:xfrm>
          <a:prstGeom prst="rect">
            <a:avLst/>
          </a:prstGeom>
        </p:spPr>
        <p:txBody>
          <a:bodyPr lIns="0" tIns="0" rIns="0" bIns="0" rtlCol="0" anchor="t">
            <a:spAutoFit/>
          </a:bodyPr>
          <a:lstStyle/>
          <a:p>
            <a:pPr algn="r">
              <a:lnSpc>
                <a:spcPts val="3360"/>
              </a:lnSpc>
            </a:pPr>
            <a:r>
              <a:rPr lang="en-US" sz="2400" dirty="0">
                <a:solidFill>
                  <a:srgbClr val="33FF99"/>
                </a:solidFill>
                <a:latin typeface="Kanit Bold"/>
                <a:ea typeface="Kanit Bold"/>
                <a:cs typeface="Kanit Bold"/>
                <a:sym typeface="Kanit Bold"/>
              </a:rPr>
              <a:t>Play Whack-a-Mole for a chance to win</a:t>
            </a:r>
            <a:endParaRPr lang="en-US" dirty="0">
              <a:solidFill>
                <a:srgbClr val="000000"/>
              </a:solidFill>
              <a:latin typeface="Calibri"/>
              <a:ea typeface="Calibri"/>
              <a:cs typeface="Calibri"/>
              <a:sym typeface="Kanit Bold"/>
            </a:endParaRPr>
          </a:p>
          <a:p>
            <a:pPr algn="r">
              <a:lnSpc>
                <a:spcPts val="3360"/>
              </a:lnSpc>
            </a:pPr>
            <a:r>
              <a:rPr lang="en-US" sz="2400">
                <a:solidFill>
                  <a:srgbClr val="33FF99"/>
                </a:solidFill>
                <a:latin typeface="Kanit Bold"/>
                <a:ea typeface="Kanit Bold"/>
                <a:cs typeface="Kanit Bold"/>
                <a:sym typeface="Kanit Bold"/>
              </a:rPr>
              <a:t> a Nintendo Switch 2!</a:t>
            </a:r>
            <a:endParaRPr lang="en-US"/>
          </a:p>
        </p:txBody>
      </p:sp>
      <p:sp>
        <p:nvSpPr>
          <p:cNvPr id="6" name="Freeform 6"/>
          <p:cNvSpPr/>
          <p:nvPr/>
        </p:nvSpPr>
        <p:spPr>
          <a:xfrm>
            <a:off x="669300" y="3614501"/>
            <a:ext cx="1027829" cy="1059617"/>
          </a:xfrm>
          <a:custGeom>
            <a:avLst/>
            <a:gdLst/>
            <a:ahLst/>
            <a:cxnLst/>
            <a:rect l="l" t="t" r="r" b="b"/>
            <a:pathLst>
              <a:path w="1541743" h="1589425">
                <a:moveTo>
                  <a:pt x="0" y="0"/>
                </a:moveTo>
                <a:lnTo>
                  <a:pt x="1541743" y="0"/>
                </a:lnTo>
                <a:lnTo>
                  <a:pt x="1541743" y="1589426"/>
                </a:lnTo>
                <a:lnTo>
                  <a:pt x="0" y="15894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883877" y="2316936"/>
            <a:ext cx="8420483" cy="844270"/>
          </a:xfrm>
          <a:prstGeom prst="rect">
            <a:avLst/>
          </a:prstGeom>
        </p:spPr>
        <p:txBody>
          <a:bodyPr lIns="0" tIns="0" rIns="0" bIns="0" rtlCol="0" anchor="t">
            <a:spAutoFit/>
          </a:bodyPr>
          <a:lstStyle/>
          <a:p>
            <a:pPr>
              <a:lnSpc>
                <a:spcPts val="3360"/>
              </a:lnSpc>
            </a:pPr>
            <a:r>
              <a:rPr lang="en-US" sz="2400" dirty="0">
                <a:solidFill>
                  <a:srgbClr val="FFFFFF"/>
                </a:solidFill>
                <a:latin typeface="Kanit Bold"/>
                <a:ea typeface="Kanit Bold"/>
                <a:cs typeface="Kanit Bold"/>
                <a:sym typeface="Kanit Bold"/>
              </a:rPr>
              <a:t>Complete your </a:t>
            </a:r>
            <a:r>
              <a:rPr lang="en-US" sz="2400" i="1" dirty="0">
                <a:solidFill>
                  <a:srgbClr val="FFFFFF"/>
                </a:solidFill>
                <a:latin typeface="Kanit Bold Italics"/>
                <a:ea typeface="Kanit Bold Italics"/>
                <a:cs typeface="Kanit Bold Italics"/>
                <a:sym typeface="Kanit Bold Italics"/>
              </a:rPr>
              <a:t>Advocate LEGO Collection</a:t>
            </a:r>
            <a:r>
              <a:rPr lang="en-US" sz="2400" dirty="0">
                <a:solidFill>
                  <a:srgbClr val="FFFFFF"/>
                </a:solidFill>
                <a:latin typeface="Kanit Bold"/>
                <a:ea typeface="Kanit Bold"/>
                <a:cs typeface="Kanit Bold"/>
                <a:sym typeface="Kanit Bold"/>
              </a:rPr>
              <a:t> </a:t>
            </a:r>
            <a:endParaRPr lang="en-US">
              <a:sym typeface="Kanit Bold"/>
            </a:endParaRPr>
          </a:p>
          <a:p>
            <a:pPr>
              <a:lnSpc>
                <a:spcPts val="3360"/>
              </a:lnSpc>
            </a:pPr>
            <a:r>
              <a:rPr lang="en-US" sz="2400" dirty="0">
                <a:solidFill>
                  <a:srgbClr val="FFFFFF"/>
                </a:solidFill>
                <a:latin typeface="Kanit Bold"/>
                <a:ea typeface="Kanit Bold"/>
                <a:cs typeface="Kanit Bold"/>
                <a:sym typeface="Kanit Bold"/>
              </a:rPr>
              <a:t>with the brand-new Kellyn Minifigure</a:t>
            </a:r>
            <a:endParaRPr lang="en-US" sz="2400" dirty="0">
              <a:solidFill>
                <a:srgbClr val="FFFFFF"/>
              </a:solidFill>
              <a:latin typeface="Kanit Bold"/>
              <a:ea typeface="Kanit Bold"/>
              <a:cs typeface="Kanit Bold"/>
            </a:endParaRPr>
          </a:p>
        </p:txBody>
      </p:sp>
      <p:grpSp>
        <p:nvGrpSpPr>
          <p:cNvPr id="8" name="Group 8"/>
          <p:cNvGrpSpPr/>
          <p:nvPr/>
        </p:nvGrpSpPr>
        <p:grpSpPr>
          <a:xfrm>
            <a:off x="10063647" y="3635622"/>
            <a:ext cx="1913588" cy="191358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a:stretch>
            </a:blipFill>
          </p:spPr>
          <p:txBody>
            <a:bodyPr/>
            <a:lstStyle/>
            <a:p>
              <a:endParaRPr lang="en-US"/>
            </a:p>
          </p:txBody>
        </p:sp>
      </p:grpSp>
      <p:grpSp>
        <p:nvGrpSpPr>
          <p:cNvPr id="10" name="Group 10"/>
          <p:cNvGrpSpPr/>
          <p:nvPr/>
        </p:nvGrpSpPr>
        <p:grpSpPr>
          <a:xfrm>
            <a:off x="8500147" y="1534503"/>
            <a:ext cx="2793127" cy="279312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49547" t="-54195" r="-19650" b="-71400"/>
              </a:stretch>
            </a:blipFill>
          </p:spPr>
          <p:txBody>
            <a:bodyPr/>
            <a:lstStyle/>
            <a:p>
              <a:endParaRPr lang="en-US"/>
            </a:p>
          </p:txBody>
        </p:sp>
      </p:grpSp>
      <p:sp>
        <p:nvSpPr>
          <p:cNvPr id="12" name="Freeform 12"/>
          <p:cNvSpPr/>
          <p:nvPr/>
        </p:nvSpPr>
        <p:spPr>
          <a:xfrm>
            <a:off x="7801866" y="2871716"/>
            <a:ext cx="1396563" cy="1396563"/>
          </a:xfrm>
          <a:custGeom>
            <a:avLst/>
            <a:gdLst/>
            <a:ahLst/>
            <a:cxnLst/>
            <a:rect l="l" t="t" r="r" b="b"/>
            <a:pathLst>
              <a:path w="2094845" h="2094845">
                <a:moveTo>
                  <a:pt x="0" y="0"/>
                </a:moveTo>
                <a:lnTo>
                  <a:pt x="2094845" y="0"/>
                </a:lnTo>
                <a:lnTo>
                  <a:pt x="2094845" y="2094845"/>
                </a:lnTo>
                <a:lnTo>
                  <a:pt x="0" y="2094845"/>
                </a:lnTo>
                <a:lnTo>
                  <a:pt x="0" y="0"/>
                </a:lnTo>
                <a:close/>
              </a:path>
            </a:pathLst>
          </a:custGeom>
          <a:blipFill>
            <a:blip r:embed="rId12"/>
            <a:stretch>
              <a:fillRect/>
            </a:stretch>
          </a:blipFill>
        </p:spPr>
        <p:txBody>
          <a:bodyPr/>
          <a:lstStyle/>
          <a:p>
            <a:endParaRPr lang="en-US"/>
          </a:p>
        </p:txBody>
      </p:sp>
      <p:grpSp>
        <p:nvGrpSpPr>
          <p:cNvPr id="13" name="Group 13"/>
          <p:cNvGrpSpPr/>
          <p:nvPr/>
        </p:nvGrpSpPr>
        <p:grpSpPr>
          <a:xfrm>
            <a:off x="8091272" y="2931067"/>
            <a:ext cx="809198" cy="1213243"/>
            <a:chOff x="0" y="0"/>
            <a:chExt cx="318655" cy="477765"/>
          </a:xfrm>
        </p:grpSpPr>
        <p:sp>
          <p:nvSpPr>
            <p:cNvPr id="14" name="Freeform 14"/>
            <p:cNvSpPr/>
            <p:nvPr/>
          </p:nvSpPr>
          <p:spPr>
            <a:xfrm>
              <a:off x="0" y="0"/>
              <a:ext cx="318655" cy="477765"/>
            </a:xfrm>
            <a:custGeom>
              <a:avLst/>
              <a:gdLst/>
              <a:ahLst/>
              <a:cxnLst/>
              <a:rect l="l" t="t" r="r" b="b"/>
              <a:pathLst>
                <a:path w="318655" h="477765">
                  <a:moveTo>
                    <a:pt x="133944" y="0"/>
                  </a:moveTo>
                  <a:lnTo>
                    <a:pt x="184712" y="0"/>
                  </a:lnTo>
                  <a:cubicBezTo>
                    <a:pt x="220236" y="0"/>
                    <a:pt x="254305" y="14112"/>
                    <a:pt x="279424" y="39231"/>
                  </a:cubicBezTo>
                  <a:cubicBezTo>
                    <a:pt x="304543" y="64350"/>
                    <a:pt x="318655" y="98420"/>
                    <a:pt x="318655" y="133944"/>
                  </a:cubicBezTo>
                  <a:lnTo>
                    <a:pt x="318655" y="343821"/>
                  </a:lnTo>
                  <a:cubicBezTo>
                    <a:pt x="318655" y="417796"/>
                    <a:pt x="258687" y="477765"/>
                    <a:pt x="184712" y="477765"/>
                  </a:cubicBezTo>
                  <a:lnTo>
                    <a:pt x="133944" y="477765"/>
                  </a:lnTo>
                  <a:cubicBezTo>
                    <a:pt x="59969" y="477765"/>
                    <a:pt x="0" y="417796"/>
                    <a:pt x="0" y="343821"/>
                  </a:cubicBezTo>
                  <a:lnTo>
                    <a:pt x="0" y="133944"/>
                  </a:lnTo>
                  <a:cubicBezTo>
                    <a:pt x="0" y="59969"/>
                    <a:pt x="59969" y="0"/>
                    <a:pt x="133944" y="0"/>
                  </a:cubicBezTo>
                  <a:close/>
                </a:path>
              </a:pathLst>
            </a:custGeom>
            <a:blipFill>
              <a:blip r:embed="rId13"/>
              <a:stretch>
                <a:fillRect t="-2311" b="-2311"/>
              </a:stretch>
            </a:blipFill>
          </p:spPr>
          <p:txBody>
            <a:bodyPr/>
            <a:lstStyle/>
            <a:p>
              <a:endParaRPr lang="en-US"/>
            </a:p>
          </p:txBody>
        </p:sp>
      </p:grpSp>
      <p:sp>
        <p:nvSpPr>
          <p:cNvPr id="15" name="TextBox 15"/>
          <p:cNvSpPr txBox="1"/>
          <p:nvPr/>
        </p:nvSpPr>
        <p:spPr>
          <a:xfrm>
            <a:off x="443746" y="373928"/>
            <a:ext cx="11304508" cy="1034835"/>
          </a:xfrm>
          <a:prstGeom prst="rect">
            <a:avLst/>
          </a:prstGeom>
        </p:spPr>
        <p:txBody>
          <a:bodyPr wrap="square" lIns="0" tIns="0" rIns="0" bIns="0" rtlCol="0" anchor="t">
            <a:spAutoFit/>
          </a:bodyPr>
          <a:lstStyle/>
          <a:p>
            <a:pPr algn="ctr">
              <a:lnSpc>
                <a:spcPts val="8587"/>
              </a:lnSpc>
            </a:pPr>
            <a:r>
              <a:rPr lang="en-US" sz="6134" dirty="0">
                <a:gradFill>
                  <a:gsLst>
                    <a:gs pos="0">
                      <a:srgbClr val="FF8A33">
                        <a:alpha val="100000"/>
                      </a:srgbClr>
                    </a:gs>
                    <a:gs pos="100000">
                      <a:srgbClr val="9933FF">
                        <a:alpha val="100000"/>
                      </a:srgbClr>
                    </a:gs>
                  </a:gsLst>
                  <a:lin ang="0"/>
                </a:gradFill>
                <a:latin typeface="Kanit Bold"/>
                <a:ea typeface="Kanit Bold"/>
                <a:cs typeface="Kanit Bold"/>
                <a:sym typeface="Kanit Bold"/>
              </a:rPr>
              <a:t>Join us at the Redgate Booth!</a:t>
            </a:r>
          </a:p>
        </p:txBody>
      </p:sp>
      <p:sp>
        <p:nvSpPr>
          <p:cNvPr id="16" name="TextBox 16"/>
          <p:cNvSpPr txBox="1"/>
          <p:nvPr/>
        </p:nvSpPr>
        <p:spPr>
          <a:xfrm>
            <a:off x="2841234" y="5366120"/>
            <a:ext cx="4953013" cy="841897"/>
          </a:xfrm>
          <a:prstGeom prst="rect">
            <a:avLst/>
          </a:prstGeom>
        </p:spPr>
        <p:txBody>
          <a:bodyPr wrap="square" lIns="0" tIns="0" rIns="0" bIns="0" rtlCol="0" anchor="t">
            <a:spAutoFit/>
          </a:bodyPr>
          <a:lstStyle/>
          <a:p>
            <a:pPr>
              <a:lnSpc>
                <a:spcPts val="3360"/>
              </a:lnSpc>
            </a:pPr>
            <a:r>
              <a:rPr lang="en-US" sz="2400" dirty="0">
                <a:solidFill>
                  <a:srgbClr val="FF8A33"/>
                </a:solidFill>
                <a:latin typeface="Kanit Bold"/>
                <a:ea typeface="Kanit Bold"/>
                <a:cs typeface="Kanit Bold"/>
                <a:sym typeface="Kanit Bold"/>
              </a:rPr>
              <a:t>Take a Brain Break </a:t>
            </a:r>
            <a:endParaRPr lang="en-US" dirty="0">
              <a:solidFill>
                <a:srgbClr val="000000"/>
              </a:solidFill>
              <a:latin typeface="Calibri"/>
              <a:ea typeface="Calibri"/>
              <a:cs typeface="Calibri"/>
            </a:endParaRPr>
          </a:p>
          <a:p>
            <a:pPr algn="r">
              <a:lnSpc>
                <a:spcPts val="3360"/>
              </a:lnSpc>
            </a:pPr>
            <a:r>
              <a:rPr lang="en-US" sz="2400">
                <a:solidFill>
                  <a:srgbClr val="FF8A33"/>
                </a:solidFill>
                <a:latin typeface="Kanit Bold"/>
                <a:ea typeface="Kanit Bold"/>
                <a:cs typeface="Kanit Bold"/>
                <a:sym typeface="Kanit Bold"/>
              </a:rPr>
              <a:t>Come and build some LEGO! </a:t>
            </a:r>
            <a:endParaRPr lang="en-US">
              <a:ea typeface="Calibri"/>
              <a:cs typeface="Calibri"/>
            </a:endParaRPr>
          </a:p>
        </p:txBody>
      </p:sp>
      <p:sp>
        <p:nvSpPr>
          <p:cNvPr id="17" name="Title 16">
            <a:extLst>
              <a:ext uri="{FF2B5EF4-FFF2-40B4-BE49-F238E27FC236}">
                <a16:creationId xmlns:a16="http://schemas.microsoft.com/office/drawing/2014/main" id="{579386EE-A3DA-E6A8-2DAC-85A7F6508B80}"/>
              </a:ext>
            </a:extLst>
          </p:cNvPr>
          <p:cNvSpPr>
            <a:spLocks noGrp="1"/>
          </p:cNvSpPr>
          <p:nvPr>
            <p:ph type="ctrTitle"/>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63B56-72E3-AB4A-B434-11822371A0E5}"/>
              </a:ext>
            </a:extLst>
          </p:cNvPr>
          <p:cNvSpPr>
            <a:spLocks noGrp="1"/>
          </p:cNvSpPr>
          <p:nvPr>
            <p:ph idx="1"/>
          </p:nvPr>
        </p:nvSpPr>
        <p:spPr>
          <a:xfrm>
            <a:off x="1203960" y="1788549"/>
            <a:ext cx="9784080" cy="1612233"/>
          </a:xfrm>
          <a:solidFill>
            <a:schemeClr val="tx1">
              <a:lumMod val="75000"/>
            </a:schemeClr>
          </a:solidFill>
          <a:ln w="38100">
            <a:solidFill>
              <a:schemeClr val="bg1">
                <a:lumMod val="50000"/>
              </a:schemeClr>
            </a:solidFill>
          </a:ln>
        </p:spPr>
        <p:txBody>
          <a:bodyPr vert="horz" lIns="91440" tIns="91440" rIns="91440" bIns="45720" rtlCol="0">
            <a:normAutofit/>
          </a:bodyPr>
          <a:lstStyle/>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SELECT [Name] </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  FROM [Purchasing].[Vendor] </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 WHERE </a:t>
            </a:r>
            <a:r>
              <a:rPr lang="en-US" sz="2400" b="1" err="1">
                <a:solidFill>
                  <a:schemeClr val="bg1"/>
                </a:solidFill>
                <a:latin typeface="Source Code Pro" panose="020B0509030403020204" pitchFamily="49" charset="0"/>
                <a:ea typeface="Source Code Pro" panose="020B0509030403020204" pitchFamily="49" charset="0"/>
              </a:rPr>
              <a:t>BusinessEntityID</a:t>
            </a:r>
            <a:r>
              <a:rPr lang="en-US" sz="2400" b="1">
                <a:solidFill>
                  <a:schemeClr val="bg1"/>
                </a:solidFill>
                <a:latin typeface="Source Code Pro" panose="020B0509030403020204" pitchFamily="49" charset="0"/>
                <a:ea typeface="Source Code Pro" panose="020B0509030403020204" pitchFamily="49" charset="0"/>
              </a:rPr>
              <a:t> = 1492 </a:t>
            </a:r>
          </a:p>
        </p:txBody>
      </p:sp>
      <p:sp>
        <p:nvSpPr>
          <p:cNvPr id="2" name="Title 1">
            <a:extLst>
              <a:ext uri="{FF2B5EF4-FFF2-40B4-BE49-F238E27FC236}">
                <a16:creationId xmlns:a16="http://schemas.microsoft.com/office/drawing/2014/main" id="{8FDF572F-6EBD-1C47-BACC-9AAD528F8C04}"/>
              </a:ext>
            </a:extLst>
          </p:cNvPr>
          <p:cNvSpPr>
            <a:spLocks noGrp="1"/>
          </p:cNvSpPr>
          <p:nvPr>
            <p:ph type="title"/>
          </p:nvPr>
        </p:nvSpPr>
        <p:spPr/>
        <p:txBody>
          <a:bodyPr/>
          <a:lstStyle/>
          <a:p>
            <a:r>
              <a:rPr lang="en-US"/>
              <a:t>Case Rules</a:t>
            </a:r>
          </a:p>
        </p:txBody>
      </p:sp>
      <p:sp>
        <p:nvSpPr>
          <p:cNvPr id="7" name="TextBox 6">
            <a:extLst>
              <a:ext uri="{FF2B5EF4-FFF2-40B4-BE49-F238E27FC236}">
                <a16:creationId xmlns:a16="http://schemas.microsoft.com/office/drawing/2014/main" id="{3CFD87CD-FED5-6640-9033-58EFFF39A7E0}"/>
              </a:ext>
            </a:extLst>
          </p:cNvPr>
          <p:cNvSpPr txBox="1"/>
          <p:nvPr/>
        </p:nvSpPr>
        <p:spPr>
          <a:xfrm>
            <a:off x="1115738" y="1336851"/>
            <a:ext cx="1272143" cy="369332"/>
          </a:xfrm>
          <a:prstGeom prst="rect">
            <a:avLst/>
          </a:prstGeom>
          <a:noFill/>
        </p:spPr>
        <p:txBody>
          <a:bodyPr wrap="none" rtlCol="0">
            <a:spAutoFit/>
          </a:bodyPr>
          <a:lstStyle/>
          <a:p>
            <a:r>
              <a:rPr lang="en-US"/>
              <a:t>SQL Server</a:t>
            </a:r>
          </a:p>
        </p:txBody>
      </p:sp>
      <p:sp>
        <p:nvSpPr>
          <p:cNvPr id="5" name="Content Placeholder 2">
            <a:extLst>
              <a:ext uri="{FF2B5EF4-FFF2-40B4-BE49-F238E27FC236}">
                <a16:creationId xmlns:a16="http://schemas.microsoft.com/office/drawing/2014/main" id="{0FBB548F-F472-5440-AA41-634C5F0BED60}"/>
              </a:ext>
            </a:extLst>
          </p:cNvPr>
          <p:cNvSpPr txBox="1">
            <a:spLocks/>
          </p:cNvSpPr>
          <p:nvPr/>
        </p:nvSpPr>
        <p:spPr>
          <a:xfrm>
            <a:off x="1203960" y="4288692"/>
            <a:ext cx="9784080" cy="1612233"/>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name</a:t>
            </a:r>
          </a:p>
          <a:p>
            <a:r>
              <a:rPr lang="en-US"/>
              <a:t>  FROM </a:t>
            </a:r>
            <a:r>
              <a:rPr lang="en-US" err="1"/>
              <a:t>purchasing.vendor</a:t>
            </a:r>
            <a:r>
              <a:rPr lang="en-US"/>
              <a:t> </a:t>
            </a:r>
          </a:p>
          <a:p>
            <a:r>
              <a:rPr lang="en-US"/>
              <a:t> WHERE </a:t>
            </a:r>
            <a:r>
              <a:rPr lang="en-US" err="1"/>
              <a:t>business_entity_id</a:t>
            </a:r>
            <a:r>
              <a:rPr lang="en-US"/>
              <a:t> = 1492; </a:t>
            </a:r>
          </a:p>
        </p:txBody>
      </p:sp>
      <p:sp>
        <p:nvSpPr>
          <p:cNvPr id="6" name="TextBox 5">
            <a:extLst>
              <a:ext uri="{FF2B5EF4-FFF2-40B4-BE49-F238E27FC236}">
                <a16:creationId xmlns:a16="http://schemas.microsoft.com/office/drawing/2014/main" id="{F1E616E5-DAFD-ED44-9AB1-E1E0FE06A99E}"/>
              </a:ext>
            </a:extLst>
          </p:cNvPr>
          <p:cNvSpPr txBox="1"/>
          <p:nvPr/>
        </p:nvSpPr>
        <p:spPr>
          <a:xfrm>
            <a:off x="1115738" y="3836994"/>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350430902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65B90697-0E5E-CFFE-F0B4-DDF4B7C37DD6}"/>
              </a:ext>
            </a:extLst>
          </p:cNvPr>
          <p:cNvSpPr txBox="1">
            <a:spLocks/>
          </p:cNvSpPr>
          <p:nvPr/>
        </p:nvSpPr>
        <p:spPr>
          <a:xfrm>
            <a:off x="228696" y="337741"/>
            <a:ext cx="11448192" cy="1396818"/>
          </a:xfrm>
          <a:prstGeom prst="rect">
            <a:avLst/>
          </a:prstGeom>
        </p:spPr>
        <p:txBody>
          <a:bodyPr/>
          <a:lst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8000" b="1" i="0" u="none" strike="noStrike" kern="1200" cap="none" spc="0" normalizeH="0" baseline="0" noProof="0">
                <a:ln>
                  <a:noFill/>
                </a:ln>
                <a:gradFill>
                  <a:gsLst>
                    <a:gs pos="0">
                      <a:srgbClr val="33FF99"/>
                    </a:gs>
                    <a:gs pos="99000">
                      <a:srgbClr val="FFFF00"/>
                    </a:gs>
                  </a:gsLst>
                  <a:lin ang="0" scaled="1"/>
                </a:gradFill>
                <a:effectLst/>
                <a:uLnTx/>
                <a:uFillTx/>
                <a:ea typeface="+mj-ea"/>
                <a:cs typeface="Kanit Medium" pitchFamily="2" charset="-34"/>
              </a:rPr>
              <a:t>Calling All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8000" b="1" i="0" u="none" strike="noStrike" kern="1200" cap="none" spc="0" normalizeH="0" baseline="0" noProof="0">
                <a:ln>
                  <a:noFill/>
                </a:ln>
                <a:gradFill>
                  <a:gsLst>
                    <a:gs pos="0">
                      <a:srgbClr val="33FF99"/>
                    </a:gs>
                    <a:gs pos="99000">
                      <a:srgbClr val="FFFF00"/>
                    </a:gs>
                  </a:gsLst>
                  <a:lin ang="0" scaled="1"/>
                </a:gradFill>
                <a:effectLst/>
                <a:uLnTx/>
                <a:uFillTx/>
                <a:ea typeface="+mj-ea"/>
                <a:cs typeface="Kanit Medium" pitchFamily="2" charset="-34"/>
              </a:rPr>
              <a:t>PostgreSQL </a:t>
            </a:r>
            <a:r>
              <a:rPr lang="en-US" sz="8000" b="1">
                <a:gradFill>
                  <a:gsLst>
                    <a:gs pos="0">
                      <a:srgbClr val="33FF99"/>
                    </a:gs>
                    <a:gs pos="99000">
                      <a:srgbClr val="FFFF00"/>
                    </a:gs>
                  </a:gsLst>
                  <a:lin ang="0" scaled="1"/>
                </a:gradFill>
              </a:rPr>
              <a:t>U</a:t>
            </a:r>
            <a:r>
              <a:rPr kumimoji="0" lang="en-US" sz="8000" b="1" i="0" u="none" strike="noStrike" kern="1200" cap="none" spc="0" normalizeH="0" baseline="0" noProof="0" err="1">
                <a:ln>
                  <a:noFill/>
                </a:ln>
                <a:gradFill>
                  <a:gsLst>
                    <a:gs pos="0">
                      <a:srgbClr val="33FF99"/>
                    </a:gs>
                    <a:gs pos="99000">
                      <a:srgbClr val="FFFF00"/>
                    </a:gs>
                  </a:gsLst>
                  <a:lin ang="0" scaled="1"/>
                </a:gradFill>
                <a:effectLst/>
                <a:uLnTx/>
                <a:uFillTx/>
                <a:ea typeface="+mj-ea"/>
                <a:cs typeface="Kanit Medium" pitchFamily="2" charset="-34"/>
              </a:rPr>
              <a:t>sers</a:t>
            </a:r>
            <a:endParaRPr kumimoji="0" lang="en-US" sz="8000" b="1" i="0" u="none" strike="noStrike" kern="1200" cap="none" spc="0" normalizeH="0" baseline="0" noProof="0">
              <a:ln>
                <a:noFill/>
              </a:ln>
              <a:gradFill>
                <a:gsLst>
                  <a:gs pos="0">
                    <a:srgbClr val="33FF99"/>
                  </a:gs>
                  <a:gs pos="99000">
                    <a:srgbClr val="FFFF00"/>
                  </a:gs>
                </a:gsLst>
                <a:lin ang="0" scaled="1"/>
              </a:gradFill>
              <a:effectLst/>
              <a:uLnTx/>
              <a:uFillTx/>
              <a:ea typeface="+mj-ea"/>
              <a:cs typeface="Kanit Medium" pitchFamily="2" charset="-34"/>
            </a:endParaRPr>
          </a:p>
        </p:txBody>
      </p:sp>
      <p:pic>
        <p:nvPicPr>
          <p:cNvPr id="5" name="Picture 4" descr="A qr code with black squares&#10;&#10;Description automatically generated">
            <a:extLst>
              <a:ext uri="{FF2B5EF4-FFF2-40B4-BE49-F238E27FC236}">
                <a16:creationId xmlns:a16="http://schemas.microsoft.com/office/drawing/2014/main" id="{7362819E-D699-C0FA-8F7B-A313E5F74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6107" y="3211298"/>
            <a:ext cx="2360546" cy="2360546"/>
          </a:xfrm>
          <a:prstGeom prst="rect">
            <a:avLst/>
          </a:prstGeom>
        </p:spPr>
      </p:pic>
      <p:sp>
        <p:nvSpPr>
          <p:cNvPr id="9" name="Title 9">
            <a:extLst>
              <a:ext uri="{FF2B5EF4-FFF2-40B4-BE49-F238E27FC236}">
                <a16:creationId xmlns:a16="http://schemas.microsoft.com/office/drawing/2014/main" id="{71ECD589-CECF-C776-1B14-0E0103D64ABA}"/>
              </a:ext>
            </a:extLst>
          </p:cNvPr>
          <p:cNvSpPr txBox="1">
            <a:spLocks/>
          </p:cNvSpPr>
          <p:nvPr/>
        </p:nvSpPr>
        <p:spPr>
          <a:xfrm>
            <a:off x="275347" y="2872914"/>
            <a:ext cx="9301128" cy="1740065"/>
          </a:xfrm>
          <a:prstGeom prst="rect">
            <a:avLst/>
          </a:prstGeom>
        </p:spPr>
        <p:txBody>
          <a:bodyPr/>
          <a:lst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GB" b="1" i="0" u="none" strike="noStrike" kern="1200" cap="none" spc="0" normalizeH="0" baseline="0" noProof="0">
                <a:ln>
                  <a:noFill/>
                </a:ln>
                <a:solidFill>
                  <a:srgbClr val="FFFFFF"/>
                </a:solidFill>
                <a:effectLst/>
                <a:uLnTx/>
                <a:uFillTx/>
                <a:ea typeface="+mj-ea"/>
                <a:cs typeface="Kanit Medium" pitchFamily="2" charset="-34"/>
              </a:rPr>
              <a:t>Whether you’re a pro or just getting started, Redgate would love to hear your PostgreSQL insights and pain points</a:t>
            </a:r>
          </a:p>
        </p:txBody>
      </p:sp>
      <p:sp>
        <p:nvSpPr>
          <p:cNvPr id="13" name="Title 9">
            <a:extLst>
              <a:ext uri="{FF2B5EF4-FFF2-40B4-BE49-F238E27FC236}">
                <a16:creationId xmlns:a16="http://schemas.microsoft.com/office/drawing/2014/main" id="{2A86A2D0-CD86-72F0-5B48-356E98A1D795}"/>
              </a:ext>
            </a:extLst>
          </p:cNvPr>
          <p:cNvSpPr txBox="1">
            <a:spLocks/>
          </p:cNvSpPr>
          <p:nvPr/>
        </p:nvSpPr>
        <p:spPr>
          <a:xfrm>
            <a:off x="275347" y="4731893"/>
            <a:ext cx="9148571" cy="1740065"/>
          </a:xfrm>
          <a:prstGeom prst="rect">
            <a:avLst/>
          </a:prstGeom>
        </p:spPr>
        <p:txBody>
          <a:bodyPr/>
          <a:lst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GB" b="0" i="0" u="none" strike="noStrike" kern="1200" cap="none" spc="0" normalizeH="0" baseline="0" noProof="0">
                <a:ln>
                  <a:noFill/>
                </a:ln>
                <a:solidFill>
                  <a:srgbClr val="FFFFFF"/>
                </a:solidFill>
                <a:effectLst/>
                <a:uLnTx/>
                <a:uFillTx/>
                <a:ea typeface="+mj-ea"/>
                <a:cs typeface="Kanit Medium" pitchFamily="2" charset="-34"/>
              </a:rPr>
              <a:t>Together, we’ll co-design the future of PostgreSQL tools and make development smoother for everyone! </a:t>
            </a:r>
          </a:p>
        </p:txBody>
      </p:sp>
    </p:spTree>
    <p:extLst>
      <p:ext uri="{BB962C8B-B14F-4D97-AF65-F5344CB8AC3E}">
        <p14:creationId xmlns:p14="http://schemas.microsoft.com/office/powerpoint/2010/main" val="2270322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30-D538-4D42-9DA5-D42E6D300734}"/>
              </a:ext>
            </a:extLst>
          </p:cNvPr>
          <p:cNvSpPr>
            <a:spLocks noGrp="1"/>
          </p:cNvSpPr>
          <p:nvPr>
            <p:ph type="title"/>
          </p:nvPr>
        </p:nvSpPr>
        <p:spPr/>
        <p:txBody>
          <a:bodyPr/>
          <a:lstStyle/>
          <a:p>
            <a:r>
              <a:rPr lang="en-US"/>
              <a:t>LIMIT ≈ TOP</a:t>
            </a:r>
          </a:p>
        </p:txBody>
      </p:sp>
      <p:sp>
        <p:nvSpPr>
          <p:cNvPr id="4" name="Content Placeholder 2">
            <a:extLst>
              <a:ext uri="{FF2B5EF4-FFF2-40B4-BE49-F238E27FC236}">
                <a16:creationId xmlns:a16="http://schemas.microsoft.com/office/drawing/2014/main" id="{23ABDDA4-6B3A-7444-B595-AC108D912B2C}"/>
              </a:ext>
            </a:extLst>
          </p:cNvPr>
          <p:cNvSpPr txBox="1">
            <a:spLocks/>
          </p:cNvSpPr>
          <p:nvPr/>
        </p:nvSpPr>
        <p:spPr>
          <a:xfrm>
            <a:off x="1203960" y="1898623"/>
            <a:ext cx="9784080" cy="1057060"/>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TOP(10) *</a:t>
            </a:r>
          </a:p>
          <a:p>
            <a:r>
              <a:rPr lang="en-US"/>
              <a:t>  FROM [Purchasing].[Vendor]</a:t>
            </a:r>
          </a:p>
        </p:txBody>
      </p:sp>
      <p:sp>
        <p:nvSpPr>
          <p:cNvPr id="5" name="TextBox 4">
            <a:extLst>
              <a:ext uri="{FF2B5EF4-FFF2-40B4-BE49-F238E27FC236}">
                <a16:creationId xmlns:a16="http://schemas.microsoft.com/office/drawing/2014/main" id="{FAB4672B-A785-174F-AC23-4EC890DDADF5}"/>
              </a:ext>
            </a:extLst>
          </p:cNvPr>
          <p:cNvSpPr txBox="1"/>
          <p:nvPr/>
        </p:nvSpPr>
        <p:spPr>
          <a:xfrm>
            <a:off x="1115738" y="1446924"/>
            <a:ext cx="1272143" cy="369332"/>
          </a:xfrm>
          <a:prstGeom prst="rect">
            <a:avLst/>
          </a:prstGeom>
          <a:noFill/>
        </p:spPr>
        <p:txBody>
          <a:bodyPr wrap="none" rtlCol="0">
            <a:spAutoFit/>
          </a:bodyPr>
          <a:lstStyle/>
          <a:p>
            <a:r>
              <a:rPr lang="en-US"/>
              <a:t>SQL Server</a:t>
            </a:r>
          </a:p>
        </p:txBody>
      </p:sp>
      <p:sp>
        <p:nvSpPr>
          <p:cNvPr id="6" name="Content Placeholder 2">
            <a:extLst>
              <a:ext uri="{FF2B5EF4-FFF2-40B4-BE49-F238E27FC236}">
                <a16:creationId xmlns:a16="http://schemas.microsoft.com/office/drawing/2014/main" id="{73E4FC09-A9B7-8243-A3B8-8C7F49DE4DD8}"/>
              </a:ext>
            </a:extLst>
          </p:cNvPr>
          <p:cNvSpPr txBox="1">
            <a:spLocks/>
          </p:cNvSpPr>
          <p:nvPr/>
        </p:nvSpPr>
        <p:spPr>
          <a:xfrm>
            <a:off x="1202919" y="3671664"/>
            <a:ext cx="9784080" cy="1612233"/>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a:t>
            </a:r>
          </a:p>
          <a:p>
            <a:r>
              <a:rPr lang="en-US"/>
              <a:t>  FROM </a:t>
            </a:r>
            <a:r>
              <a:rPr lang="en-US" err="1"/>
              <a:t>purchasing.vendor</a:t>
            </a:r>
            <a:r>
              <a:rPr lang="en-US"/>
              <a:t> </a:t>
            </a:r>
          </a:p>
          <a:p>
            <a:r>
              <a:rPr lang="en-US"/>
              <a:t>  LIMIT 10; </a:t>
            </a:r>
          </a:p>
        </p:txBody>
      </p:sp>
      <p:sp>
        <p:nvSpPr>
          <p:cNvPr id="7" name="TextBox 6">
            <a:extLst>
              <a:ext uri="{FF2B5EF4-FFF2-40B4-BE49-F238E27FC236}">
                <a16:creationId xmlns:a16="http://schemas.microsoft.com/office/drawing/2014/main" id="{8FF161D7-67BF-9A41-8BBC-130CDAF3DA77}"/>
              </a:ext>
            </a:extLst>
          </p:cNvPr>
          <p:cNvSpPr txBox="1"/>
          <p:nvPr/>
        </p:nvSpPr>
        <p:spPr>
          <a:xfrm>
            <a:off x="1114697" y="3219966"/>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2999124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30-D538-4D42-9DA5-D42E6D300734}"/>
              </a:ext>
            </a:extLst>
          </p:cNvPr>
          <p:cNvSpPr>
            <a:spLocks noGrp="1"/>
          </p:cNvSpPr>
          <p:nvPr>
            <p:ph type="title"/>
          </p:nvPr>
        </p:nvSpPr>
        <p:spPr/>
        <p:txBody>
          <a:bodyPr/>
          <a:lstStyle/>
          <a:p>
            <a:r>
              <a:rPr lang="en-US"/>
              <a:t>LIMIT/OFFSET ≈ OFFSET/FETCH</a:t>
            </a:r>
          </a:p>
        </p:txBody>
      </p:sp>
      <p:sp>
        <p:nvSpPr>
          <p:cNvPr id="4" name="Content Placeholder 2">
            <a:extLst>
              <a:ext uri="{FF2B5EF4-FFF2-40B4-BE49-F238E27FC236}">
                <a16:creationId xmlns:a16="http://schemas.microsoft.com/office/drawing/2014/main" id="{23ABDDA4-6B3A-7444-B595-AC108D912B2C}"/>
              </a:ext>
            </a:extLst>
          </p:cNvPr>
          <p:cNvSpPr txBox="1">
            <a:spLocks/>
          </p:cNvSpPr>
          <p:nvPr/>
        </p:nvSpPr>
        <p:spPr>
          <a:xfrm>
            <a:off x="1203960" y="1718005"/>
            <a:ext cx="9784080" cy="1904035"/>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fontScale="77500" lnSpcReduction="20000"/>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a:t>
            </a:r>
          </a:p>
          <a:p>
            <a:r>
              <a:rPr lang="en-US"/>
              <a:t>  FROM [Purchasing].[Vendor]</a:t>
            </a:r>
          </a:p>
          <a:p>
            <a:r>
              <a:rPr lang="en-US"/>
              <a:t>ORDER BY name</a:t>
            </a:r>
          </a:p>
          <a:p>
            <a:r>
              <a:rPr lang="en-US"/>
              <a:t>OFFSET 10 ROWS</a:t>
            </a:r>
          </a:p>
          <a:p>
            <a:r>
              <a:rPr lang="en-US"/>
              <a:t>FETCH 10 ROWS ONLY</a:t>
            </a:r>
          </a:p>
        </p:txBody>
      </p:sp>
      <p:sp>
        <p:nvSpPr>
          <p:cNvPr id="5" name="TextBox 4">
            <a:extLst>
              <a:ext uri="{FF2B5EF4-FFF2-40B4-BE49-F238E27FC236}">
                <a16:creationId xmlns:a16="http://schemas.microsoft.com/office/drawing/2014/main" id="{FAB4672B-A785-174F-AC23-4EC890DDADF5}"/>
              </a:ext>
            </a:extLst>
          </p:cNvPr>
          <p:cNvSpPr txBox="1"/>
          <p:nvPr/>
        </p:nvSpPr>
        <p:spPr>
          <a:xfrm>
            <a:off x="1115738" y="1266307"/>
            <a:ext cx="1272143" cy="369332"/>
          </a:xfrm>
          <a:prstGeom prst="rect">
            <a:avLst/>
          </a:prstGeom>
          <a:noFill/>
        </p:spPr>
        <p:txBody>
          <a:bodyPr wrap="none" rtlCol="0">
            <a:spAutoFit/>
          </a:bodyPr>
          <a:lstStyle/>
          <a:p>
            <a:r>
              <a:rPr lang="en-US"/>
              <a:t>SQL Server</a:t>
            </a:r>
          </a:p>
        </p:txBody>
      </p:sp>
      <p:sp>
        <p:nvSpPr>
          <p:cNvPr id="6" name="Content Placeholder 2">
            <a:extLst>
              <a:ext uri="{FF2B5EF4-FFF2-40B4-BE49-F238E27FC236}">
                <a16:creationId xmlns:a16="http://schemas.microsoft.com/office/drawing/2014/main" id="{73E4FC09-A9B7-8243-A3B8-8C7F49DE4DD8}"/>
              </a:ext>
            </a:extLst>
          </p:cNvPr>
          <p:cNvSpPr txBox="1">
            <a:spLocks/>
          </p:cNvSpPr>
          <p:nvPr/>
        </p:nvSpPr>
        <p:spPr>
          <a:xfrm>
            <a:off x="1202919" y="4290306"/>
            <a:ext cx="9784080" cy="1612233"/>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fontScale="85000" lnSpcReduction="20000"/>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a:t>
            </a:r>
          </a:p>
          <a:p>
            <a:r>
              <a:rPr lang="en-US"/>
              <a:t>  FROM </a:t>
            </a:r>
            <a:r>
              <a:rPr lang="en-US" err="1"/>
              <a:t>purchasing.vendor</a:t>
            </a:r>
            <a:endParaRPr lang="en-US"/>
          </a:p>
          <a:p>
            <a:r>
              <a:rPr lang="en-US"/>
              <a:t>ORDER BY name </a:t>
            </a:r>
          </a:p>
          <a:p>
            <a:r>
              <a:rPr lang="en-US"/>
              <a:t>LIMIT 10 OFFSET 10; </a:t>
            </a:r>
          </a:p>
        </p:txBody>
      </p:sp>
      <p:sp>
        <p:nvSpPr>
          <p:cNvPr id="7" name="TextBox 6">
            <a:extLst>
              <a:ext uri="{FF2B5EF4-FFF2-40B4-BE49-F238E27FC236}">
                <a16:creationId xmlns:a16="http://schemas.microsoft.com/office/drawing/2014/main" id="{8FF161D7-67BF-9A41-8BBC-130CDAF3DA77}"/>
              </a:ext>
            </a:extLst>
          </p:cNvPr>
          <p:cNvSpPr txBox="1"/>
          <p:nvPr/>
        </p:nvSpPr>
        <p:spPr>
          <a:xfrm>
            <a:off x="1114697" y="3838608"/>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412209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white and black website&#10;&#10;AI-generated content may be incorrect.">
            <a:extLst>
              <a:ext uri="{FF2B5EF4-FFF2-40B4-BE49-F238E27FC236}">
                <a16:creationId xmlns:a16="http://schemas.microsoft.com/office/drawing/2014/main" id="{41151FDC-97DC-4699-C389-2B8654EB4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19069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30-D538-4D42-9DA5-D42E6D300734}"/>
              </a:ext>
            </a:extLst>
          </p:cNvPr>
          <p:cNvSpPr>
            <a:spLocks noGrp="1"/>
          </p:cNvSpPr>
          <p:nvPr>
            <p:ph type="title"/>
          </p:nvPr>
        </p:nvSpPr>
        <p:spPr/>
        <p:txBody>
          <a:bodyPr/>
          <a:lstStyle/>
          <a:p>
            <a:r>
              <a:rPr lang="en-US"/>
              <a:t>ORDER/GROUP BY</a:t>
            </a:r>
          </a:p>
        </p:txBody>
      </p:sp>
      <p:sp>
        <p:nvSpPr>
          <p:cNvPr id="4" name="Content Placeholder 2">
            <a:extLst>
              <a:ext uri="{FF2B5EF4-FFF2-40B4-BE49-F238E27FC236}">
                <a16:creationId xmlns:a16="http://schemas.microsoft.com/office/drawing/2014/main" id="{23ABDDA4-6B3A-7444-B595-AC108D912B2C}"/>
              </a:ext>
            </a:extLst>
          </p:cNvPr>
          <p:cNvSpPr txBox="1">
            <a:spLocks/>
          </p:cNvSpPr>
          <p:nvPr/>
        </p:nvSpPr>
        <p:spPr>
          <a:xfrm>
            <a:off x="1203960" y="1795843"/>
            <a:ext cx="9784080" cy="1572926"/>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fontScale="85000" lnSpcReduction="20000"/>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SUBSTRING(name,1,1) </a:t>
            </a:r>
            <a:r>
              <a:rPr lang="en-US" err="1"/>
              <a:t>nameCohort</a:t>
            </a:r>
            <a:r>
              <a:rPr lang="en-US"/>
              <a:t>, SUM(amount) </a:t>
            </a:r>
            <a:r>
              <a:rPr lang="en-US" err="1"/>
              <a:t>totalSales</a:t>
            </a:r>
            <a:endParaRPr lang="en-US"/>
          </a:p>
          <a:p>
            <a:r>
              <a:rPr lang="en-US"/>
              <a:t>  FROM [Purchasing].[Sales]</a:t>
            </a:r>
          </a:p>
          <a:p>
            <a:r>
              <a:rPr lang="en-US"/>
              <a:t>GROUP BY SUBSTRING(name,1,1)</a:t>
            </a:r>
          </a:p>
          <a:p>
            <a:r>
              <a:rPr lang="en-US"/>
              <a:t>ORDER BY </a:t>
            </a:r>
            <a:r>
              <a:rPr lang="en-US" err="1"/>
              <a:t>nameCohort</a:t>
            </a:r>
            <a:r>
              <a:rPr lang="en-US"/>
              <a:t>, SUM(amount)</a:t>
            </a:r>
          </a:p>
        </p:txBody>
      </p:sp>
      <p:sp>
        <p:nvSpPr>
          <p:cNvPr id="5" name="TextBox 4">
            <a:extLst>
              <a:ext uri="{FF2B5EF4-FFF2-40B4-BE49-F238E27FC236}">
                <a16:creationId xmlns:a16="http://schemas.microsoft.com/office/drawing/2014/main" id="{FAB4672B-A785-174F-AC23-4EC890DDADF5}"/>
              </a:ext>
            </a:extLst>
          </p:cNvPr>
          <p:cNvSpPr txBox="1"/>
          <p:nvPr/>
        </p:nvSpPr>
        <p:spPr>
          <a:xfrm>
            <a:off x="1115738" y="1398305"/>
            <a:ext cx="1272143" cy="369332"/>
          </a:xfrm>
          <a:prstGeom prst="rect">
            <a:avLst/>
          </a:prstGeom>
          <a:noFill/>
        </p:spPr>
        <p:txBody>
          <a:bodyPr wrap="none" rtlCol="0">
            <a:spAutoFit/>
          </a:bodyPr>
          <a:lstStyle/>
          <a:p>
            <a:r>
              <a:rPr lang="en-US"/>
              <a:t>SQL Server</a:t>
            </a:r>
          </a:p>
        </p:txBody>
      </p:sp>
      <p:sp>
        <p:nvSpPr>
          <p:cNvPr id="6" name="Content Placeholder 2">
            <a:extLst>
              <a:ext uri="{FF2B5EF4-FFF2-40B4-BE49-F238E27FC236}">
                <a16:creationId xmlns:a16="http://schemas.microsoft.com/office/drawing/2014/main" id="{73E4FC09-A9B7-8243-A3B8-8C7F49DE4DD8}"/>
              </a:ext>
            </a:extLst>
          </p:cNvPr>
          <p:cNvSpPr txBox="1">
            <a:spLocks/>
          </p:cNvSpPr>
          <p:nvPr/>
        </p:nvSpPr>
        <p:spPr>
          <a:xfrm>
            <a:off x="1203960" y="4073649"/>
            <a:ext cx="9784080" cy="1719941"/>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fontScale="85000" lnSpcReduction="10000"/>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SUBSTRING(name,1,1) </a:t>
            </a:r>
            <a:r>
              <a:rPr lang="en-US" err="1"/>
              <a:t>name_cohort</a:t>
            </a:r>
            <a:r>
              <a:rPr lang="en-US"/>
              <a:t>, SUM(amount) </a:t>
            </a:r>
            <a:r>
              <a:rPr lang="en-US" err="1"/>
              <a:t>total_sales</a:t>
            </a:r>
            <a:endParaRPr lang="en-US"/>
          </a:p>
          <a:p>
            <a:r>
              <a:rPr lang="en-US"/>
              <a:t>  FROM </a:t>
            </a:r>
            <a:r>
              <a:rPr lang="en-US" err="1"/>
              <a:t>purchasing.sales</a:t>
            </a:r>
            <a:r>
              <a:rPr lang="en-US"/>
              <a:t> </a:t>
            </a:r>
          </a:p>
          <a:p>
            <a:r>
              <a:rPr lang="en-US"/>
              <a:t>GROUP BY </a:t>
            </a:r>
            <a:r>
              <a:rPr lang="en-US" err="1"/>
              <a:t>name_cohort</a:t>
            </a:r>
            <a:endParaRPr lang="en-US"/>
          </a:p>
          <a:p>
            <a:r>
              <a:rPr lang="en-US"/>
              <a:t>ORDER BY </a:t>
            </a:r>
            <a:r>
              <a:rPr lang="en-US" err="1"/>
              <a:t>name_cohort</a:t>
            </a:r>
            <a:r>
              <a:rPr lang="en-US"/>
              <a:t>, </a:t>
            </a:r>
            <a:r>
              <a:rPr lang="en-US" err="1"/>
              <a:t>total_sales</a:t>
            </a:r>
            <a:r>
              <a:rPr lang="en-US"/>
              <a:t>;</a:t>
            </a:r>
          </a:p>
        </p:txBody>
      </p:sp>
      <p:sp>
        <p:nvSpPr>
          <p:cNvPr id="7" name="TextBox 6">
            <a:extLst>
              <a:ext uri="{FF2B5EF4-FFF2-40B4-BE49-F238E27FC236}">
                <a16:creationId xmlns:a16="http://schemas.microsoft.com/office/drawing/2014/main" id="{8FF161D7-67BF-9A41-8BBC-130CDAF3DA77}"/>
              </a:ext>
            </a:extLst>
          </p:cNvPr>
          <p:cNvSpPr txBox="1"/>
          <p:nvPr/>
        </p:nvSpPr>
        <p:spPr>
          <a:xfrm>
            <a:off x="1115738" y="3704317"/>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902912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30-D538-4D42-9DA5-D42E6D300734}"/>
              </a:ext>
            </a:extLst>
          </p:cNvPr>
          <p:cNvSpPr>
            <a:spLocks noGrp="1"/>
          </p:cNvSpPr>
          <p:nvPr>
            <p:ph type="title"/>
          </p:nvPr>
        </p:nvSpPr>
        <p:spPr/>
        <p:txBody>
          <a:bodyPr/>
          <a:lstStyle/>
          <a:p>
            <a:r>
              <a:rPr lang="en-US"/>
              <a:t>ORDER/GROUP BY</a:t>
            </a:r>
          </a:p>
        </p:txBody>
      </p:sp>
      <p:sp>
        <p:nvSpPr>
          <p:cNvPr id="4" name="Content Placeholder 2">
            <a:extLst>
              <a:ext uri="{FF2B5EF4-FFF2-40B4-BE49-F238E27FC236}">
                <a16:creationId xmlns:a16="http://schemas.microsoft.com/office/drawing/2014/main" id="{23ABDDA4-6B3A-7444-B595-AC108D912B2C}"/>
              </a:ext>
            </a:extLst>
          </p:cNvPr>
          <p:cNvSpPr txBox="1">
            <a:spLocks/>
          </p:cNvSpPr>
          <p:nvPr/>
        </p:nvSpPr>
        <p:spPr>
          <a:xfrm>
            <a:off x="1203960" y="1786878"/>
            <a:ext cx="9784080" cy="1572926"/>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fontScale="85000" lnSpcReduction="20000"/>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SUBSTRING(name,1,1) </a:t>
            </a:r>
            <a:r>
              <a:rPr lang="en-US" err="1"/>
              <a:t>nameCohort</a:t>
            </a:r>
            <a:r>
              <a:rPr lang="en-US"/>
              <a:t>, SUM(amount) </a:t>
            </a:r>
            <a:r>
              <a:rPr lang="en-US" err="1"/>
              <a:t>totalSales</a:t>
            </a:r>
            <a:endParaRPr lang="en-US"/>
          </a:p>
          <a:p>
            <a:r>
              <a:rPr lang="en-US"/>
              <a:t>  FROM [Purchasing].[Sales]</a:t>
            </a:r>
          </a:p>
          <a:p>
            <a:r>
              <a:rPr lang="en-US"/>
              <a:t>GROUP BY SUBSTRING(name,1,1)</a:t>
            </a:r>
          </a:p>
          <a:p>
            <a:r>
              <a:rPr lang="en-US"/>
              <a:t>ORDER BY </a:t>
            </a:r>
            <a:r>
              <a:rPr lang="en-US" err="1"/>
              <a:t>nameCohort</a:t>
            </a:r>
            <a:r>
              <a:rPr lang="en-US"/>
              <a:t>, SUM(amount)</a:t>
            </a:r>
          </a:p>
        </p:txBody>
      </p:sp>
      <p:sp>
        <p:nvSpPr>
          <p:cNvPr id="5" name="TextBox 4">
            <a:extLst>
              <a:ext uri="{FF2B5EF4-FFF2-40B4-BE49-F238E27FC236}">
                <a16:creationId xmlns:a16="http://schemas.microsoft.com/office/drawing/2014/main" id="{FAB4672B-A785-174F-AC23-4EC890DDADF5}"/>
              </a:ext>
            </a:extLst>
          </p:cNvPr>
          <p:cNvSpPr txBox="1"/>
          <p:nvPr/>
        </p:nvSpPr>
        <p:spPr>
          <a:xfrm>
            <a:off x="1115738" y="1389340"/>
            <a:ext cx="1272143" cy="369332"/>
          </a:xfrm>
          <a:prstGeom prst="rect">
            <a:avLst/>
          </a:prstGeom>
          <a:noFill/>
        </p:spPr>
        <p:txBody>
          <a:bodyPr wrap="none" rtlCol="0">
            <a:spAutoFit/>
          </a:bodyPr>
          <a:lstStyle/>
          <a:p>
            <a:r>
              <a:rPr lang="en-US"/>
              <a:t>SQL Server</a:t>
            </a:r>
          </a:p>
        </p:txBody>
      </p:sp>
      <p:sp>
        <p:nvSpPr>
          <p:cNvPr id="6" name="Content Placeholder 2">
            <a:extLst>
              <a:ext uri="{FF2B5EF4-FFF2-40B4-BE49-F238E27FC236}">
                <a16:creationId xmlns:a16="http://schemas.microsoft.com/office/drawing/2014/main" id="{73E4FC09-A9B7-8243-A3B8-8C7F49DE4DD8}"/>
              </a:ext>
            </a:extLst>
          </p:cNvPr>
          <p:cNvSpPr txBox="1">
            <a:spLocks/>
          </p:cNvSpPr>
          <p:nvPr/>
        </p:nvSpPr>
        <p:spPr>
          <a:xfrm>
            <a:off x="1203960" y="4064684"/>
            <a:ext cx="9784080" cy="1719941"/>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fontScale="85000" lnSpcReduction="10000"/>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SUBSTRING(name,1,1) </a:t>
            </a:r>
            <a:r>
              <a:rPr lang="en-US" err="1"/>
              <a:t>name_cohort</a:t>
            </a:r>
            <a:r>
              <a:rPr lang="en-US"/>
              <a:t>, SUM(amount) </a:t>
            </a:r>
            <a:r>
              <a:rPr lang="en-US" err="1"/>
              <a:t>total_sales</a:t>
            </a:r>
            <a:endParaRPr lang="en-US"/>
          </a:p>
          <a:p>
            <a:r>
              <a:rPr lang="en-US"/>
              <a:t>  FROM </a:t>
            </a:r>
            <a:r>
              <a:rPr lang="en-US" err="1"/>
              <a:t>purchasing.sales</a:t>
            </a:r>
            <a:r>
              <a:rPr lang="en-US"/>
              <a:t> </a:t>
            </a:r>
          </a:p>
          <a:p>
            <a:r>
              <a:rPr lang="en-US"/>
              <a:t>GROUP BY 1</a:t>
            </a:r>
          </a:p>
          <a:p>
            <a:r>
              <a:rPr lang="en-US"/>
              <a:t>ORDER BY 1, 2;</a:t>
            </a:r>
          </a:p>
        </p:txBody>
      </p:sp>
      <p:sp>
        <p:nvSpPr>
          <p:cNvPr id="7" name="TextBox 6">
            <a:extLst>
              <a:ext uri="{FF2B5EF4-FFF2-40B4-BE49-F238E27FC236}">
                <a16:creationId xmlns:a16="http://schemas.microsoft.com/office/drawing/2014/main" id="{8FF161D7-67BF-9A41-8BBC-130CDAF3DA77}"/>
              </a:ext>
            </a:extLst>
          </p:cNvPr>
          <p:cNvSpPr txBox="1"/>
          <p:nvPr/>
        </p:nvSpPr>
        <p:spPr>
          <a:xfrm>
            <a:off x="1115738" y="3695352"/>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1027674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30-D538-4D42-9DA5-D42E6D300734}"/>
              </a:ext>
            </a:extLst>
          </p:cNvPr>
          <p:cNvSpPr>
            <a:spLocks noGrp="1"/>
          </p:cNvSpPr>
          <p:nvPr>
            <p:ph type="title"/>
          </p:nvPr>
        </p:nvSpPr>
        <p:spPr/>
        <p:txBody>
          <a:bodyPr/>
          <a:lstStyle/>
          <a:p>
            <a:r>
              <a:rPr lang="en-US"/>
              <a:t>DAY/MONTH/YEAR() ≈ DATE_PART()</a:t>
            </a:r>
          </a:p>
        </p:txBody>
      </p:sp>
      <p:sp>
        <p:nvSpPr>
          <p:cNvPr id="4" name="Content Placeholder 2">
            <a:extLst>
              <a:ext uri="{FF2B5EF4-FFF2-40B4-BE49-F238E27FC236}">
                <a16:creationId xmlns:a16="http://schemas.microsoft.com/office/drawing/2014/main" id="{23ABDDA4-6B3A-7444-B595-AC108D912B2C}"/>
              </a:ext>
            </a:extLst>
          </p:cNvPr>
          <p:cNvSpPr txBox="1">
            <a:spLocks/>
          </p:cNvSpPr>
          <p:nvPr/>
        </p:nvSpPr>
        <p:spPr>
          <a:xfrm>
            <a:off x="1115738" y="1577058"/>
            <a:ext cx="9784080" cy="1793795"/>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fontScale="92500" lnSpcReduction="10000"/>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COUNT(*), YEAR(</a:t>
            </a:r>
            <a:r>
              <a:rPr lang="en-US" err="1"/>
              <a:t>OrderDate</a:t>
            </a:r>
            <a:r>
              <a:rPr lang="en-US"/>
              <a:t>)</a:t>
            </a:r>
          </a:p>
          <a:p>
            <a:r>
              <a:rPr lang="en-US"/>
              <a:t>FROM </a:t>
            </a:r>
            <a:r>
              <a:rPr lang="en-US" err="1"/>
              <a:t>Sales.Invoices</a:t>
            </a:r>
            <a:endParaRPr lang="en-US"/>
          </a:p>
          <a:p>
            <a:r>
              <a:rPr lang="en-US"/>
              <a:t>GROUP BY YEAR(</a:t>
            </a:r>
            <a:r>
              <a:rPr lang="en-US" err="1"/>
              <a:t>OrderDate</a:t>
            </a:r>
            <a:r>
              <a:rPr lang="en-US"/>
              <a:t>)</a:t>
            </a:r>
          </a:p>
          <a:p>
            <a:r>
              <a:rPr lang="en-US"/>
              <a:t>ORDER BY YEAR(</a:t>
            </a:r>
            <a:r>
              <a:rPr lang="en-US" err="1"/>
              <a:t>OrderDate</a:t>
            </a:r>
            <a:r>
              <a:rPr lang="en-US"/>
              <a:t>) DESC</a:t>
            </a:r>
          </a:p>
        </p:txBody>
      </p:sp>
      <p:sp>
        <p:nvSpPr>
          <p:cNvPr id="5" name="TextBox 4">
            <a:extLst>
              <a:ext uri="{FF2B5EF4-FFF2-40B4-BE49-F238E27FC236}">
                <a16:creationId xmlns:a16="http://schemas.microsoft.com/office/drawing/2014/main" id="{FAB4672B-A785-174F-AC23-4EC890DDADF5}"/>
              </a:ext>
            </a:extLst>
          </p:cNvPr>
          <p:cNvSpPr txBox="1"/>
          <p:nvPr/>
        </p:nvSpPr>
        <p:spPr>
          <a:xfrm>
            <a:off x="1115738" y="1200656"/>
            <a:ext cx="1272143" cy="369332"/>
          </a:xfrm>
          <a:prstGeom prst="rect">
            <a:avLst/>
          </a:prstGeom>
          <a:noFill/>
        </p:spPr>
        <p:txBody>
          <a:bodyPr wrap="none" rtlCol="0">
            <a:spAutoFit/>
          </a:bodyPr>
          <a:lstStyle/>
          <a:p>
            <a:r>
              <a:rPr lang="en-US"/>
              <a:t>SQL Server</a:t>
            </a:r>
          </a:p>
        </p:txBody>
      </p:sp>
      <p:sp>
        <p:nvSpPr>
          <p:cNvPr id="6" name="Content Placeholder 2">
            <a:extLst>
              <a:ext uri="{FF2B5EF4-FFF2-40B4-BE49-F238E27FC236}">
                <a16:creationId xmlns:a16="http://schemas.microsoft.com/office/drawing/2014/main" id="{73E4FC09-A9B7-8243-A3B8-8C7F49DE4DD8}"/>
              </a:ext>
            </a:extLst>
          </p:cNvPr>
          <p:cNvSpPr txBox="1">
            <a:spLocks/>
          </p:cNvSpPr>
          <p:nvPr/>
        </p:nvSpPr>
        <p:spPr>
          <a:xfrm>
            <a:off x="1203960" y="4020207"/>
            <a:ext cx="9784080" cy="1741543"/>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fontScale="92500" lnSpcReduction="20000"/>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COUNT(*), DATE_PART(‘year’,</a:t>
            </a:r>
            <a:r>
              <a:rPr lang="en-US" err="1"/>
              <a:t>order_date</a:t>
            </a:r>
            <a:r>
              <a:rPr lang="en-US"/>
              <a:t>) </a:t>
            </a:r>
            <a:r>
              <a:rPr lang="en-US" err="1"/>
              <a:t>order_year</a:t>
            </a:r>
            <a:endParaRPr lang="en-US"/>
          </a:p>
          <a:p>
            <a:r>
              <a:rPr lang="en-US"/>
              <a:t>FROM </a:t>
            </a:r>
            <a:r>
              <a:rPr lang="en-US" err="1"/>
              <a:t>sales.invoices</a:t>
            </a:r>
            <a:endParaRPr lang="en-US"/>
          </a:p>
          <a:p>
            <a:r>
              <a:rPr lang="en-US"/>
              <a:t>GROUP BY </a:t>
            </a:r>
            <a:r>
              <a:rPr lang="en-US" err="1"/>
              <a:t>order_year</a:t>
            </a:r>
            <a:endParaRPr lang="en-US"/>
          </a:p>
          <a:p>
            <a:r>
              <a:rPr lang="en-US"/>
              <a:t>ORDER BY </a:t>
            </a:r>
            <a:r>
              <a:rPr lang="en-US" err="1"/>
              <a:t>order_year</a:t>
            </a:r>
            <a:r>
              <a:rPr lang="en-US"/>
              <a:t> DESC;</a:t>
            </a:r>
          </a:p>
        </p:txBody>
      </p:sp>
      <p:sp>
        <p:nvSpPr>
          <p:cNvPr id="7" name="TextBox 6">
            <a:extLst>
              <a:ext uri="{FF2B5EF4-FFF2-40B4-BE49-F238E27FC236}">
                <a16:creationId xmlns:a16="http://schemas.microsoft.com/office/drawing/2014/main" id="{8FF161D7-67BF-9A41-8BBC-130CDAF3DA77}"/>
              </a:ext>
            </a:extLst>
          </p:cNvPr>
          <p:cNvSpPr txBox="1"/>
          <p:nvPr/>
        </p:nvSpPr>
        <p:spPr>
          <a:xfrm>
            <a:off x="1115738" y="3605740"/>
            <a:ext cx="970971" cy="369332"/>
          </a:xfrm>
          <a:prstGeom prst="rect">
            <a:avLst/>
          </a:prstGeom>
          <a:noFill/>
        </p:spPr>
        <p:txBody>
          <a:bodyPr wrap="none" rtlCol="0">
            <a:spAutoFit/>
          </a:bodyPr>
          <a:lstStyle/>
          <a:p>
            <a:r>
              <a:rPr lang="en-US"/>
              <a:t>Postgres</a:t>
            </a:r>
          </a:p>
        </p:txBody>
      </p:sp>
      <p:sp>
        <p:nvSpPr>
          <p:cNvPr id="11" name="AutoShape 6">
            <a:extLst>
              <a:ext uri="{FF2B5EF4-FFF2-40B4-BE49-F238E27FC236}">
                <a16:creationId xmlns:a16="http://schemas.microsoft.com/office/drawing/2014/main" id="{E2916821-1BD7-B7C2-9519-15D0602C60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7348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30-D538-4D42-9DA5-D42E6D300734}"/>
              </a:ext>
            </a:extLst>
          </p:cNvPr>
          <p:cNvSpPr>
            <a:spLocks noGrp="1"/>
          </p:cNvSpPr>
          <p:nvPr>
            <p:ph type="title"/>
          </p:nvPr>
        </p:nvSpPr>
        <p:spPr/>
        <p:txBody>
          <a:bodyPr/>
          <a:lstStyle/>
          <a:p>
            <a:r>
              <a:rPr lang="en-US" dirty="0"/>
              <a:t>SYSDATETIME() ≈ NOW()</a:t>
            </a:r>
          </a:p>
        </p:txBody>
      </p:sp>
      <p:sp>
        <p:nvSpPr>
          <p:cNvPr id="4" name="Content Placeholder 2">
            <a:extLst>
              <a:ext uri="{FF2B5EF4-FFF2-40B4-BE49-F238E27FC236}">
                <a16:creationId xmlns:a16="http://schemas.microsoft.com/office/drawing/2014/main" id="{23ABDDA4-6B3A-7444-B595-AC108D912B2C}"/>
              </a:ext>
            </a:extLst>
          </p:cNvPr>
          <p:cNvSpPr txBox="1">
            <a:spLocks/>
          </p:cNvSpPr>
          <p:nvPr/>
        </p:nvSpPr>
        <p:spPr>
          <a:xfrm>
            <a:off x="1203960" y="2421155"/>
            <a:ext cx="9784080" cy="507900"/>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SYSDATETIME();</a:t>
            </a:r>
          </a:p>
        </p:txBody>
      </p:sp>
      <p:sp>
        <p:nvSpPr>
          <p:cNvPr id="5" name="TextBox 4">
            <a:extLst>
              <a:ext uri="{FF2B5EF4-FFF2-40B4-BE49-F238E27FC236}">
                <a16:creationId xmlns:a16="http://schemas.microsoft.com/office/drawing/2014/main" id="{FAB4672B-A785-174F-AC23-4EC890DDADF5}"/>
              </a:ext>
            </a:extLst>
          </p:cNvPr>
          <p:cNvSpPr txBox="1"/>
          <p:nvPr/>
        </p:nvSpPr>
        <p:spPr>
          <a:xfrm>
            <a:off x="1115738" y="2023616"/>
            <a:ext cx="1272143" cy="369332"/>
          </a:xfrm>
          <a:prstGeom prst="rect">
            <a:avLst/>
          </a:prstGeom>
          <a:noFill/>
        </p:spPr>
        <p:txBody>
          <a:bodyPr wrap="none" rtlCol="0">
            <a:spAutoFit/>
          </a:bodyPr>
          <a:lstStyle/>
          <a:p>
            <a:r>
              <a:rPr lang="en-US"/>
              <a:t>SQL Server</a:t>
            </a:r>
          </a:p>
        </p:txBody>
      </p:sp>
      <p:sp>
        <p:nvSpPr>
          <p:cNvPr id="6" name="Content Placeholder 2">
            <a:extLst>
              <a:ext uri="{FF2B5EF4-FFF2-40B4-BE49-F238E27FC236}">
                <a16:creationId xmlns:a16="http://schemas.microsoft.com/office/drawing/2014/main" id="{73E4FC09-A9B7-8243-A3B8-8C7F49DE4DD8}"/>
              </a:ext>
            </a:extLst>
          </p:cNvPr>
          <p:cNvSpPr txBox="1">
            <a:spLocks/>
          </p:cNvSpPr>
          <p:nvPr/>
        </p:nvSpPr>
        <p:spPr>
          <a:xfrm>
            <a:off x="1202919" y="3594281"/>
            <a:ext cx="9784080" cy="594541"/>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now();</a:t>
            </a:r>
          </a:p>
        </p:txBody>
      </p:sp>
      <p:sp>
        <p:nvSpPr>
          <p:cNvPr id="7" name="TextBox 6">
            <a:extLst>
              <a:ext uri="{FF2B5EF4-FFF2-40B4-BE49-F238E27FC236}">
                <a16:creationId xmlns:a16="http://schemas.microsoft.com/office/drawing/2014/main" id="{8FF161D7-67BF-9A41-8BBC-130CDAF3DA77}"/>
              </a:ext>
            </a:extLst>
          </p:cNvPr>
          <p:cNvSpPr txBox="1"/>
          <p:nvPr/>
        </p:nvSpPr>
        <p:spPr>
          <a:xfrm>
            <a:off x="1114697" y="3179814"/>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292883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30-D538-4D42-9DA5-D42E6D300734}"/>
              </a:ext>
            </a:extLst>
          </p:cNvPr>
          <p:cNvSpPr>
            <a:spLocks noGrp="1"/>
          </p:cNvSpPr>
          <p:nvPr>
            <p:ph type="title"/>
          </p:nvPr>
        </p:nvSpPr>
        <p:spPr/>
        <p:txBody>
          <a:bodyPr/>
          <a:lstStyle/>
          <a:p>
            <a:r>
              <a:rPr lang="en-US"/>
              <a:t>Date Math &amp; Intervals</a:t>
            </a:r>
          </a:p>
        </p:txBody>
      </p:sp>
      <p:sp>
        <p:nvSpPr>
          <p:cNvPr id="4" name="Content Placeholder 2">
            <a:extLst>
              <a:ext uri="{FF2B5EF4-FFF2-40B4-BE49-F238E27FC236}">
                <a16:creationId xmlns:a16="http://schemas.microsoft.com/office/drawing/2014/main" id="{23ABDDA4-6B3A-7444-B595-AC108D912B2C}"/>
              </a:ext>
            </a:extLst>
          </p:cNvPr>
          <p:cNvSpPr txBox="1">
            <a:spLocks/>
          </p:cNvSpPr>
          <p:nvPr/>
        </p:nvSpPr>
        <p:spPr>
          <a:xfrm>
            <a:off x="1203960" y="1736805"/>
            <a:ext cx="9784080" cy="1793795"/>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fontScale="92500" lnSpcReduction="10000"/>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COUNT(*), YEAR(</a:t>
            </a:r>
            <a:r>
              <a:rPr lang="en-US" err="1"/>
              <a:t>OrderDate</a:t>
            </a:r>
            <a:r>
              <a:rPr lang="en-US"/>
              <a:t>)</a:t>
            </a:r>
          </a:p>
          <a:p>
            <a:r>
              <a:rPr lang="en-US"/>
              <a:t>FROM </a:t>
            </a:r>
            <a:r>
              <a:rPr lang="en-US" err="1"/>
              <a:t>Sales.Invoices</a:t>
            </a:r>
            <a:endParaRPr lang="en-US"/>
          </a:p>
          <a:p>
            <a:r>
              <a:rPr lang="en-US"/>
              <a:t>WHERE </a:t>
            </a:r>
            <a:r>
              <a:rPr lang="en-US" err="1"/>
              <a:t>OrderDate</a:t>
            </a:r>
            <a:r>
              <a:rPr lang="en-US"/>
              <a:t> &gt; DATEADD(MONTH,-1,SYSDATETIME())</a:t>
            </a:r>
          </a:p>
          <a:p>
            <a:r>
              <a:rPr lang="en-US"/>
              <a:t>GROUP BY YEAR(</a:t>
            </a:r>
            <a:r>
              <a:rPr lang="en-US" err="1"/>
              <a:t>OrderDate</a:t>
            </a:r>
            <a:r>
              <a:rPr lang="en-US"/>
              <a:t>)</a:t>
            </a:r>
          </a:p>
        </p:txBody>
      </p:sp>
      <p:sp>
        <p:nvSpPr>
          <p:cNvPr id="5" name="TextBox 4">
            <a:extLst>
              <a:ext uri="{FF2B5EF4-FFF2-40B4-BE49-F238E27FC236}">
                <a16:creationId xmlns:a16="http://schemas.microsoft.com/office/drawing/2014/main" id="{FAB4672B-A785-174F-AC23-4EC890DDADF5}"/>
              </a:ext>
            </a:extLst>
          </p:cNvPr>
          <p:cNvSpPr txBox="1"/>
          <p:nvPr/>
        </p:nvSpPr>
        <p:spPr>
          <a:xfrm>
            <a:off x="1115738" y="1339267"/>
            <a:ext cx="1272143" cy="369332"/>
          </a:xfrm>
          <a:prstGeom prst="rect">
            <a:avLst/>
          </a:prstGeom>
          <a:noFill/>
        </p:spPr>
        <p:txBody>
          <a:bodyPr wrap="none" rtlCol="0">
            <a:spAutoFit/>
          </a:bodyPr>
          <a:lstStyle/>
          <a:p>
            <a:r>
              <a:rPr lang="en-US"/>
              <a:t>SQL Server</a:t>
            </a:r>
          </a:p>
        </p:txBody>
      </p:sp>
      <p:sp>
        <p:nvSpPr>
          <p:cNvPr id="6" name="Content Placeholder 2">
            <a:extLst>
              <a:ext uri="{FF2B5EF4-FFF2-40B4-BE49-F238E27FC236}">
                <a16:creationId xmlns:a16="http://schemas.microsoft.com/office/drawing/2014/main" id="{73E4FC09-A9B7-8243-A3B8-8C7F49DE4DD8}"/>
              </a:ext>
            </a:extLst>
          </p:cNvPr>
          <p:cNvSpPr txBox="1">
            <a:spLocks/>
          </p:cNvSpPr>
          <p:nvPr/>
        </p:nvSpPr>
        <p:spPr>
          <a:xfrm>
            <a:off x="1203960" y="4158818"/>
            <a:ext cx="9784080" cy="1741543"/>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fontScale="92500" lnSpcReduction="20000"/>
          </a:bodyPr>
          <a:lstStyle>
            <a:defPPr>
              <a:defRPr lang="en-US"/>
            </a:defPPr>
            <a:lvl1pPr marL="0" indent="0" defTabSz="914400" eaLnBrk="1" latinLnBrk="1" hangingPunct="1">
              <a:lnSpc>
                <a:spcPct val="90000"/>
              </a:lnSpc>
              <a:spcBef>
                <a:spcPts val="1200"/>
              </a:spcBef>
              <a:spcAft>
                <a:spcPts val="200"/>
              </a:spcAft>
              <a:buClr>
                <a:schemeClr val="tx1"/>
              </a:buClr>
              <a:buFont typeface="Wingdings" pitchFamily="2" charset="2"/>
              <a:buNone/>
              <a:defRPr sz="2400">
                <a:solidFill>
                  <a:schemeClr val="bg1"/>
                </a:solidFill>
                <a:latin typeface="Source Code Pro" panose="020B0509030403020204" pitchFamily="49" charset="0"/>
                <a:ea typeface="Source Code Pro" panose="020B0509030403020204" pitchFamily="49" charset="0"/>
                <a:cs typeface="Menlo" panose="020B0609030804020204" pitchFamily="49" charset="0"/>
              </a:defRPr>
            </a:lvl1pPr>
            <a:lvl2pPr marL="411480" indent="-182880" defTabSz="914400" eaLnBrk="1" latinLnBrk="0" hangingPunct="1">
              <a:lnSpc>
                <a:spcPct val="90000"/>
              </a:lnSpc>
              <a:spcBef>
                <a:spcPts val="200"/>
              </a:spcBef>
              <a:spcAft>
                <a:spcPts val="400"/>
              </a:spcAft>
              <a:buClr>
                <a:schemeClr val="tx1"/>
              </a:buClr>
              <a:buFont typeface="Wingdings" pitchFamily="2" charset="2"/>
              <a:buChar char=""/>
              <a:defRPr sz="3600">
                <a:latin typeface="Segoe UI Symbol" panose="020B0502040204020203" pitchFamily="34" charset="0"/>
                <a:ea typeface="Segoe UI Symbol" panose="020B0502040204020203" pitchFamily="34" charset="0"/>
                <a:cs typeface="+mn-cs"/>
              </a:defRPr>
            </a:lvl2pPr>
            <a:lvl3pPr marL="640080" indent="-182880" defTabSz="914400" eaLnBrk="1" latinLnBrk="0" hangingPunct="1">
              <a:lnSpc>
                <a:spcPct val="90000"/>
              </a:lnSpc>
              <a:spcBef>
                <a:spcPts val="200"/>
              </a:spcBef>
              <a:spcAft>
                <a:spcPts val="400"/>
              </a:spcAft>
              <a:buClr>
                <a:schemeClr val="tx1"/>
              </a:buClr>
              <a:buFont typeface="Wingdings" pitchFamily="2" charset="2"/>
              <a:buChar char=""/>
              <a:defRPr sz="3200">
                <a:latin typeface="Segoe UI Symbol" panose="020B0502040204020203" pitchFamily="34" charset="0"/>
                <a:ea typeface="Segoe UI Symbol" panose="020B0502040204020203" pitchFamily="34" charset="0"/>
                <a:cs typeface="+mn-cs"/>
              </a:defRPr>
            </a:lvl3pPr>
            <a:lvl4pPr marL="8686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4pPr>
            <a:lvl5pPr marL="1097280" indent="-182880" defTabSz="914400" eaLnBrk="1" latinLnBrk="0" hangingPunct="1">
              <a:lnSpc>
                <a:spcPct val="90000"/>
              </a:lnSpc>
              <a:spcBef>
                <a:spcPts val="200"/>
              </a:spcBef>
              <a:spcAft>
                <a:spcPts val="400"/>
              </a:spcAft>
              <a:buClr>
                <a:schemeClr val="tx1"/>
              </a:buClr>
              <a:buFont typeface="Wingdings" pitchFamily="2" charset="2"/>
              <a:buChar char=""/>
              <a:defRPr sz="2800">
                <a:latin typeface="Segoe UI Symbol" panose="020B0502040204020203" pitchFamily="34" charset="0"/>
                <a:ea typeface="Segoe UI Symbol" panose="020B0502040204020203" pitchFamily="34" charset="0"/>
                <a:cs typeface="+mn-cs"/>
              </a:defRPr>
            </a:lvl5pPr>
            <a:lvl6pPr marL="1284600" indent="-228600">
              <a:lnSpc>
                <a:spcPct val="90000"/>
              </a:lnSpc>
              <a:spcBef>
                <a:spcPts val="200"/>
              </a:spcBef>
              <a:spcAft>
                <a:spcPts val="400"/>
              </a:spcAft>
              <a:buClr>
                <a:schemeClr val="tx1"/>
              </a:buClr>
              <a:buFont typeface="Wingdings" pitchFamily="2" charset="2"/>
              <a:buChar char=""/>
              <a:defRPr sz="1600">
                <a:latin typeface="+mn-lt"/>
                <a:cs typeface="+mn-cs"/>
              </a:defRPr>
            </a:lvl6pPr>
            <a:lvl7pPr marL="1471800" indent="-228600">
              <a:lnSpc>
                <a:spcPct val="90000"/>
              </a:lnSpc>
              <a:spcBef>
                <a:spcPts val="200"/>
              </a:spcBef>
              <a:spcAft>
                <a:spcPts val="400"/>
              </a:spcAft>
              <a:buClr>
                <a:schemeClr val="tx1"/>
              </a:buClr>
              <a:buFont typeface="Wingdings" pitchFamily="2" charset="2"/>
              <a:buChar char=""/>
              <a:defRPr sz="1600">
                <a:latin typeface="+mn-lt"/>
                <a:cs typeface="+mn-cs"/>
              </a:defRPr>
            </a:lvl7pPr>
            <a:lvl8pPr marL="1629000" indent="-228600">
              <a:lnSpc>
                <a:spcPct val="90000"/>
              </a:lnSpc>
              <a:spcBef>
                <a:spcPts val="200"/>
              </a:spcBef>
              <a:spcAft>
                <a:spcPts val="400"/>
              </a:spcAft>
              <a:buClr>
                <a:schemeClr val="tx1"/>
              </a:buClr>
              <a:buFont typeface="Wingdings" pitchFamily="2" charset="2"/>
              <a:buChar char=""/>
              <a:defRPr sz="1600">
                <a:latin typeface="+mn-lt"/>
                <a:cs typeface="+mn-cs"/>
              </a:defRPr>
            </a:lvl8pPr>
            <a:lvl9pPr marL="1806200" indent="-228600">
              <a:lnSpc>
                <a:spcPct val="90000"/>
              </a:lnSpc>
              <a:spcBef>
                <a:spcPts val="200"/>
              </a:spcBef>
              <a:spcAft>
                <a:spcPts val="400"/>
              </a:spcAft>
              <a:buClr>
                <a:schemeClr val="tx1"/>
              </a:buClr>
              <a:buFont typeface="Wingdings" pitchFamily="2" charset="2"/>
              <a:buChar char=""/>
              <a:defRPr sz="1600">
                <a:latin typeface="+mn-lt"/>
                <a:cs typeface="+mn-cs"/>
              </a:defRPr>
            </a:lvl9pPr>
          </a:lstStyle>
          <a:p>
            <a:r>
              <a:rPr lang="en-US"/>
              <a:t>SELECT COUNT(*), DATE_PART(‘year’,</a:t>
            </a:r>
            <a:r>
              <a:rPr lang="en-US" err="1"/>
              <a:t>order_date</a:t>
            </a:r>
            <a:r>
              <a:rPr lang="en-US"/>
              <a:t>) </a:t>
            </a:r>
            <a:r>
              <a:rPr lang="en-US" err="1"/>
              <a:t>order_year</a:t>
            </a:r>
            <a:endParaRPr lang="en-US"/>
          </a:p>
          <a:p>
            <a:r>
              <a:rPr lang="en-US"/>
              <a:t>FROM </a:t>
            </a:r>
            <a:r>
              <a:rPr lang="en-US" err="1"/>
              <a:t>sales.invoices</a:t>
            </a:r>
            <a:endParaRPr lang="en-US"/>
          </a:p>
          <a:p>
            <a:r>
              <a:rPr lang="en-US"/>
              <a:t>WHERE </a:t>
            </a:r>
            <a:r>
              <a:rPr lang="en-US" err="1"/>
              <a:t>order_date</a:t>
            </a:r>
            <a:r>
              <a:rPr lang="en-US"/>
              <a:t> &gt; NOW() – INTERVAL ‘1 MONTH’</a:t>
            </a:r>
          </a:p>
          <a:p>
            <a:r>
              <a:rPr lang="en-US"/>
              <a:t>GROUP BY </a:t>
            </a:r>
            <a:r>
              <a:rPr lang="en-US" err="1"/>
              <a:t>order_year</a:t>
            </a:r>
            <a:r>
              <a:rPr lang="en-US"/>
              <a:t>;</a:t>
            </a:r>
          </a:p>
        </p:txBody>
      </p:sp>
      <p:sp>
        <p:nvSpPr>
          <p:cNvPr id="7" name="TextBox 6">
            <a:extLst>
              <a:ext uri="{FF2B5EF4-FFF2-40B4-BE49-F238E27FC236}">
                <a16:creationId xmlns:a16="http://schemas.microsoft.com/office/drawing/2014/main" id="{8FF161D7-67BF-9A41-8BBC-130CDAF3DA77}"/>
              </a:ext>
            </a:extLst>
          </p:cNvPr>
          <p:cNvSpPr txBox="1"/>
          <p:nvPr/>
        </p:nvSpPr>
        <p:spPr>
          <a:xfrm>
            <a:off x="1115738" y="3744351"/>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3556812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AC68-CBE5-4877-B46E-6E776B78A6C5}"/>
              </a:ext>
            </a:extLst>
          </p:cNvPr>
          <p:cNvSpPr>
            <a:spLocks noGrp="1"/>
          </p:cNvSpPr>
          <p:nvPr>
            <p:ph type="title"/>
          </p:nvPr>
        </p:nvSpPr>
        <p:spPr/>
        <p:txBody>
          <a:bodyPr/>
          <a:lstStyle/>
          <a:p>
            <a:r>
              <a:rPr lang="en-US"/>
              <a:t>LATERAL ≈ APPLY</a:t>
            </a:r>
          </a:p>
        </p:txBody>
      </p:sp>
      <p:sp>
        <p:nvSpPr>
          <p:cNvPr id="3" name="Content Placeholder 2">
            <a:extLst>
              <a:ext uri="{FF2B5EF4-FFF2-40B4-BE49-F238E27FC236}">
                <a16:creationId xmlns:a16="http://schemas.microsoft.com/office/drawing/2014/main" id="{555717D5-31FC-4981-9D8B-1B33122F52B9}"/>
              </a:ext>
            </a:extLst>
          </p:cNvPr>
          <p:cNvSpPr>
            <a:spLocks noGrp="1"/>
          </p:cNvSpPr>
          <p:nvPr>
            <p:ph idx="1"/>
          </p:nvPr>
        </p:nvSpPr>
        <p:spPr/>
        <p:txBody>
          <a:bodyPr vert="horz" lIns="91440" tIns="45720" rIns="91440" bIns="45720" rtlCol="0" anchor="t">
            <a:normAutofit fontScale="92500" lnSpcReduction="20000"/>
          </a:bodyPr>
          <a:lstStyle/>
          <a:p>
            <a:r>
              <a:rPr lang="en-US" sz="3200">
                <a:latin typeface="Source Sans Pro" panose="020B0503030403020204" pitchFamily="34" charset="0"/>
                <a:ea typeface="Menlo" panose="020B0609030804020204" pitchFamily="49" charset="0"/>
                <a:cs typeface="Menlo" panose="020B0609030804020204" pitchFamily="49" charset="0"/>
              </a:rPr>
              <a:t>CROSS/OUTER APPL</a:t>
            </a:r>
            <a:r>
              <a:rPr lang="en-US" sz="3200"/>
              <a:t>Y in T-SQL</a:t>
            </a:r>
          </a:p>
          <a:p>
            <a:pPr lvl="1"/>
            <a:r>
              <a:rPr lang="en-US" sz="2800"/>
              <a:t>Often used as an “optimization fence”</a:t>
            </a:r>
          </a:p>
          <a:p>
            <a:pPr lvl="1"/>
            <a:r>
              <a:rPr lang="en-US" sz="2800"/>
              <a:t>Outer query iterates an inner query</a:t>
            </a:r>
          </a:p>
          <a:p>
            <a:pPr lvl="1"/>
            <a:r>
              <a:rPr lang="en-US" sz="2800"/>
              <a:t>Helpful when JOIN isn’t possible</a:t>
            </a:r>
          </a:p>
          <a:p>
            <a:pPr lvl="1"/>
            <a:r>
              <a:rPr lang="en-US" sz="2800"/>
              <a:t>Retrieve top ordered row for each item in a list (</a:t>
            </a:r>
            <a:r>
              <a:rPr lang="en-US" sz="2800" err="1"/>
              <a:t>ie</a:t>
            </a:r>
            <a:r>
              <a:rPr lang="en-US" sz="2800"/>
              <a:t>. “most recent value for each item”)</a:t>
            </a:r>
          </a:p>
          <a:p>
            <a:pPr lvl="1"/>
            <a:r>
              <a:rPr lang="en-US" sz="2800"/>
              <a:t>Iterating a function </a:t>
            </a:r>
            <a:r>
              <a:rPr lang="en-US"/>
              <a:t>that references the </a:t>
            </a:r>
            <a:r>
              <a:rPr lang="en-US" sz="2800"/>
              <a:t>outer query</a:t>
            </a:r>
          </a:p>
          <a:p>
            <a:r>
              <a:rPr lang="en-US" sz="3200">
                <a:latin typeface="Source Sans Pro" panose="020B0503030403020204" pitchFamily="34" charset="0"/>
                <a:ea typeface="Menlo" panose="020B0609030804020204" pitchFamily="49" charset="0"/>
                <a:cs typeface="Menlo" panose="020B0609030804020204" pitchFamily="49" charset="0"/>
              </a:rPr>
              <a:t>LATERAL JOIN</a:t>
            </a:r>
            <a:r>
              <a:rPr lang="en-US" sz="3200"/>
              <a:t> allows the similar functionality</a:t>
            </a:r>
          </a:p>
          <a:p>
            <a:endParaRPr lang="en-US"/>
          </a:p>
        </p:txBody>
      </p:sp>
    </p:spTree>
    <p:extLst>
      <p:ext uri="{BB962C8B-B14F-4D97-AF65-F5344CB8AC3E}">
        <p14:creationId xmlns:p14="http://schemas.microsoft.com/office/powerpoint/2010/main" val="1535045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30-D538-4D42-9DA5-D42E6D300734}"/>
              </a:ext>
            </a:extLst>
          </p:cNvPr>
          <p:cNvSpPr>
            <a:spLocks noGrp="1"/>
          </p:cNvSpPr>
          <p:nvPr>
            <p:ph type="title"/>
          </p:nvPr>
        </p:nvSpPr>
        <p:spPr/>
        <p:txBody>
          <a:bodyPr/>
          <a:lstStyle/>
          <a:p>
            <a:r>
              <a:rPr lang="en-US"/>
              <a:t>LATERAL ≈ APPLY</a:t>
            </a:r>
          </a:p>
        </p:txBody>
      </p:sp>
      <p:sp>
        <p:nvSpPr>
          <p:cNvPr id="4" name="Content Placeholder 2">
            <a:extLst>
              <a:ext uri="{FF2B5EF4-FFF2-40B4-BE49-F238E27FC236}">
                <a16:creationId xmlns:a16="http://schemas.microsoft.com/office/drawing/2014/main" id="{23ABDDA4-6B3A-7444-B595-AC108D912B2C}"/>
              </a:ext>
            </a:extLst>
          </p:cNvPr>
          <p:cNvSpPr txBox="1">
            <a:spLocks/>
          </p:cNvSpPr>
          <p:nvPr/>
        </p:nvSpPr>
        <p:spPr>
          <a:xfrm>
            <a:off x="1203960" y="1755617"/>
            <a:ext cx="9784080" cy="4222092"/>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lnSpcReduction="10000"/>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3600" kern="1200">
                <a:solidFill>
                  <a:schemeClr val="tx1"/>
                </a:solidFill>
                <a:latin typeface="Segoe UI Symbol" panose="020B0502040204020203" pitchFamily="34" charset="0"/>
                <a:ea typeface="Segoe UI Symbol" panose="020B0502040204020203" pitchFamily="34" charset="0"/>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3600" kern="1200">
                <a:solidFill>
                  <a:schemeClr val="tx1"/>
                </a:solidFill>
                <a:latin typeface="Segoe UI Symbol" panose="020B0502040204020203" pitchFamily="34" charset="0"/>
                <a:ea typeface="Segoe UI Symbol" panose="020B0502040204020203" pitchFamily="34" charset="0"/>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3200" kern="1200">
                <a:solidFill>
                  <a:schemeClr val="tx1"/>
                </a:solidFill>
                <a:latin typeface="Segoe UI Symbol" panose="020B0502040204020203" pitchFamily="34" charset="0"/>
                <a:ea typeface="Segoe UI Symbol" panose="020B0502040204020203" pitchFamily="34" charset="0"/>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Segoe UI Symbol" panose="020B0502040204020203" pitchFamily="34" charset="0"/>
                <a:ea typeface="Segoe UI Symbol" panose="020B0502040204020203" pitchFamily="34" charset="0"/>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Segoe UI Symbol" panose="020B0502040204020203" pitchFamily="34" charset="0"/>
                <a:ea typeface="Segoe UI Symbol" panose="020B0502040204020203" pitchFamily="34" charset="0"/>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SELECT id, name, </a:t>
            </a:r>
            <a:r>
              <a:rPr lang="en-US" sz="2400" err="1">
                <a:solidFill>
                  <a:schemeClr val="bg1"/>
                </a:solidFill>
                <a:latin typeface="Source Code Pro" panose="020B0509030403020204" pitchFamily="49" charset="0"/>
                <a:ea typeface="Source Code Pro" panose="020B0509030403020204" pitchFamily="49" charset="0"/>
                <a:cs typeface="Menlo" panose="020B0609030804020204" pitchFamily="49" charset="0"/>
              </a:rPr>
              <a:t>dayMonth</a:t>
            </a: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total</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FROM Vendor v1</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CROSS APPLY (</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SELECT TOP(1) </a:t>
            </a:r>
            <a:r>
              <a:rPr lang="en-US" sz="2400" err="1">
                <a:solidFill>
                  <a:schemeClr val="bg1"/>
                </a:solidFill>
                <a:latin typeface="Source Code Pro" panose="020B0509030403020204" pitchFamily="49" charset="0"/>
                <a:ea typeface="Source Code Pro" panose="020B0509030403020204" pitchFamily="49" charset="0"/>
                <a:cs typeface="Menlo" panose="020B0609030804020204" pitchFamily="49" charset="0"/>
              </a:rPr>
              <a:t>dayMonth</a:t>
            </a: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SUM(amount) total</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FROM Sales</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WHERE </a:t>
            </a:r>
            <a:r>
              <a:rPr lang="en-US" sz="2400" err="1">
                <a:solidFill>
                  <a:schemeClr val="bg1"/>
                </a:solidFill>
                <a:latin typeface="Source Code Pro" panose="020B0509030403020204" pitchFamily="49" charset="0"/>
                <a:ea typeface="Source Code Pro" panose="020B0509030403020204" pitchFamily="49" charset="0"/>
                <a:cs typeface="Menlo" panose="020B0609030804020204" pitchFamily="49" charset="0"/>
              </a:rPr>
              <a:t>customerID</a:t>
            </a: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 v1.id</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GROUP BY </a:t>
            </a:r>
            <a:r>
              <a:rPr lang="en-US" sz="2400" err="1">
                <a:solidFill>
                  <a:schemeClr val="bg1"/>
                </a:solidFill>
                <a:latin typeface="Source Code Pro" panose="020B0509030403020204" pitchFamily="49" charset="0"/>
                <a:ea typeface="Source Code Pro" panose="020B0509030403020204" pitchFamily="49" charset="0"/>
                <a:cs typeface="Menlo" panose="020B0609030804020204" pitchFamily="49" charset="0"/>
              </a:rPr>
              <a:t>dayMonth</a:t>
            </a:r>
            <a:endPar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endParaRP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ORDER BY SUM(amount) DESC</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s1</a:t>
            </a:r>
          </a:p>
        </p:txBody>
      </p:sp>
      <p:sp>
        <p:nvSpPr>
          <p:cNvPr id="5" name="TextBox 4">
            <a:extLst>
              <a:ext uri="{FF2B5EF4-FFF2-40B4-BE49-F238E27FC236}">
                <a16:creationId xmlns:a16="http://schemas.microsoft.com/office/drawing/2014/main" id="{FAB4672B-A785-174F-AC23-4EC890DDADF5}"/>
              </a:ext>
            </a:extLst>
          </p:cNvPr>
          <p:cNvSpPr txBox="1"/>
          <p:nvPr/>
        </p:nvSpPr>
        <p:spPr>
          <a:xfrm>
            <a:off x="1115738" y="1358079"/>
            <a:ext cx="1272143" cy="369332"/>
          </a:xfrm>
          <a:prstGeom prst="rect">
            <a:avLst/>
          </a:prstGeom>
          <a:noFill/>
        </p:spPr>
        <p:txBody>
          <a:bodyPr wrap="none" rtlCol="0">
            <a:spAutoFit/>
          </a:bodyPr>
          <a:lstStyle/>
          <a:p>
            <a:r>
              <a:rPr lang="en-US"/>
              <a:t>SQL Server</a:t>
            </a:r>
          </a:p>
        </p:txBody>
      </p:sp>
    </p:spTree>
    <p:extLst>
      <p:ext uri="{BB962C8B-B14F-4D97-AF65-F5344CB8AC3E}">
        <p14:creationId xmlns:p14="http://schemas.microsoft.com/office/powerpoint/2010/main" val="2930624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30-D538-4D42-9DA5-D42E6D300734}"/>
              </a:ext>
            </a:extLst>
          </p:cNvPr>
          <p:cNvSpPr>
            <a:spLocks noGrp="1"/>
          </p:cNvSpPr>
          <p:nvPr>
            <p:ph type="title"/>
          </p:nvPr>
        </p:nvSpPr>
        <p:spPr/>
        <p:txBody>
          <a:bodyPr/>
          <a:lstStyle/>
          <a:p>
            <a:r>
              <a:rPr lang="en-US"/>
              <a:t>LATERAL ≈ APPLY</a:t>
            </a:r>
          </a:p>
        </p:txBody>
      </p:sp>
      <p:sp>
        <p:nvSpPr>
          <p:cNvPr id="4" name="Content Placeholder 2">
            <a:extLst>
              <a:ext uri="{FF2B5EF4-FFF2-40B4-BE49-F238E27FC236}">
                <a16:creationId xmlns:a16="http://schemas.microsoft.com/office/drawing/2014/main" id="{23ABDDA4-6B3A-7444-B595-AC108D912B2C}"/>
              </a:ext>
            </a:extLst>
          </p:cNvPr>
          <p:cNvSpPr txBox="1">
            <a:spLocks/>
          </p:cNvSpPr>
          <p:nvPr/>
        </p:nvSpPr>
        <p:spPr>
          <a:xfrm>
            <a:off x="1203960" y="1690688"/>
            <a:ext cx="9784080" cy="4222092"/>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fontScale="92500" lnSpcReduction="20000"/>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3600" kern="1200">
                <a:solidFill>
                  <a:schemeClr val="tx1"/>
                </a:solidFill>
                <a:latin typeface="Segoe UI Symbol" panose="020B0502040204020203" pitchFamily="34" charset="0"/>
                <a:ea typeface="Segoe UI Symbol" panose="020B0502040204020203" pitchFamily="34" charset="0"/>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3600" kern="1200">
                <a:solidFill>
                  <a:schemeClr val="tx1"/>
                </a:solidFill>
                <a:latin typeface="Segoe UI Symbol" panose="020B0502040204020203" pitchFamily="34" charset="0"/>
                <a:ea typeface="Segoe UI Symbol" panose="020B0502040204020203" pitchFamily="34" charset="0"/>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3200" kern="1200">
                <a:solidFill>
                  <a:schemeClr val="tx1"/>
                </a:solidFill>
                <a:latin typeface="Segoe UI Symbol" panose="020B0502040204020203" pitchFamily="34" charset="0"/>
                <a:ea typeface="Segoe UI Symbol" panose="020B0502040204020203" pitchFamily="34" charset="0"/>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Segoe UI Symbol" panose="020B0502040204020203" pitchFamily="34" charset="0"/>
                <a:ea typeface="Segoe UI Symbol" panose="020B0502040204020203" pitchFamily="34" charset="0"/>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Segoe UI Symbol" panose="020B0502040204020203" pitchFamily="34" charset="0"/>
                <a:ea typeface="Segoe UI Symbol" panose="020B0502040204020203" pitchFamily="34" charset="0"/>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SELECT id, name, </a:t>
            </a:r>
            <a:r>
              <a:rPr lang="en-US" sz="2400" err="1">
                <a:solidFill>
                  <a:schemeClr val="bg1"/>
                </a:solidFill>
                <a:latin typeface="Source Code Pro" panose="020B0509030403020204" pitchFamily="49" charset="0"/>
                <a:ea typeface="Source Code Pro" panose="020B0509030403020204" pitchFamily="49" charset="0"/>
                <a:cs typeface="Menlo" panose="020B0609030804020204" pitchFamily="49" charset="0"/>
              </a:rPr>
              <a:t>day_month</a:t>
            </a: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total</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FROM vendor v1</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INNER JOIN LATERAL (</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SELECT </a:t>
            </a:r>
            <a:r>
              <a:rPr lang="en-US" sz="2400" err="1">
                <a:solidFill>
                  <a:schemeClr val="bg1"/>
                </a:solidFill>
                <a:latin typeface="Source Code Pro" panose="020B0509030403020204" pitchFamily="49" charset="0"/>
                <a:ea typeface="Source Code Pro" panose="020B0509030403020204" pitchFamily="49" charset="0"/>
                <a:cs typeface="Menlo" panose="020B0609030804020204" pitchFamily="49" charset="0"/>
              </a:rPr>
              <a:t>day_month</a:t>
            </a: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SUM(amount) total</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FROM sales</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WHERE </a:t>
            </a:r>
            <a:r>
              <a:rPr lang="en-US" sz="2400" err="1">
                <a:solidFill>
                  <a:schemeClr val="bg1"/>
                </a:solidFill>
                <a:latin typeface="Source Code Pro" panose="020B0509030403020204" pitchFamily="49" charset="0"/>
                <a:ea typeface="Source Code Pro" panose="020B0509030403020204" pitchFamily="49" charset="0"/>
                <a:cs typeface="Menlo" panose="020B0609030804020204" pitchFamily="49" charset="0"/>
              </a:rPr>
              <a:t>customer_id</a:t>
            </a: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 v1.id</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GROUP BY </a:t>
            </a:r>
            <a:r>
              <a:rPr lang="en-US" sz="2400" err="1">
                <a:solidFill>
                  <a:schemeClr val="bg1"/>
                </a:solidFill>
                <a:latin typeface="Source Code Pro" panose="020B0509030403020204" pitchFamily="49" charset="0"/>
                <a:ea typeface="Source Code Pro" panose="020B0509030403020204" pitchFamily="49" charset="0"/>
                <a:cs typeface="Menlo" panose="020B0609030804020204" pitchFamily="49" charset="0"/>
              </a:rPr>
              <a:t>day_month</a:t>
            </a:r>
            <a:endPar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endParaRP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ORDER BY total DESC</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LIMIT 1</a:t>
            </a:r>
          </a:p>
          <a:p>
            <a:pPr marL="0" indent="0" fontAlgn="base" latinLnBrk="1">
              <a:buFont typeface="Wingdings" pitchFamily="2" charset="2"/>
              <a:buNone/>
            </a:pPr>
            <a:r>
              <a:rPr lang="en-US" sz="2400">
                <a:solidFill>
                  <a:schemeClr val="bg1"/>
                </a:solidFill>
                <a:latin typeface="Source Code Pro" panose="020B0509030403020204" pitchFamily="49" charset="0"/>
                <a:ea typeface="Source Code Pro" panose="020B0509030403020204" pitchFamily="49" charset="0"/>
                <a:cs typeface="Menlo" panose="020B0609030804020204" pitchFamily="49" charset="0"/>
              </a:rPr>
              <a:t>) on true s1;</a:t>
            </a:r>
          </a:p>
        </p:txBody>
      </p:sp>
      <p:sp>
        <p:nvSpPr>
          <p:cNvPr id="5" name="TextBox 4">
            <a:extLst>
              <a:ext uri="{FF2B5EF4-FFF2-40B4-BE49-F238E27FC236}">
                <a16:creationId xmlns:a16="http://schemas.microsoft.com/office/drawing/2014/main" id="{FAB4672B-A785-174F-AC23-4EC890DDADF5}"/>
              </a:ext>
            </a:extLst>
          </p:cNvPr>
          <p:cNvSpPr txBox="1"/>
          <p:nvPr/>
        </p:nvSpPr>
        <p:spPr>
          <a:xfrm>
            <a:off x="1115738" y="1293150"/>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1532216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AC68-CBE5-4877-B46E-6E776B78A6C5}"/>
              </a:ext>
            </a:extLst>
          </p:cNvPr>
          <p:cNvSpPr>
            <a:spLocks noGrp="1"/>
          </p:cNvSpPr>
          <p:nvPr>
            <p:ph type="title"/>
          </p:nvPr>
        </p:nvSpPr>
        <p:spPr/>
        <p:txBody>
          <a:bodyPr/>
          <a:lstStyle/>
          <a:p>
            <a:r>
              <a:rPr lang="en-US"/>
              <a:t>Anonymous Code blocks</a:t>
            </a:r>
          </a:p>
        </p:txBody>
      </p:sp>
      <p:sp>
        <p:nvSpPr>
          <p:cNvPr id="3" name="Content Placeholder 2">
            <a:extLst>
              <a:ext uri="{FF2B5EF4-FFF2-40B4-BE49-F238E27FC236}">
                <a16:creationId xmlns:a16="http://schemas.microsoft.com/office/drawing/2014/main" id="{555717D5-31FC-4981-9D8B-1B33122F52B9}"/>
              </a:ext>
            </a:extLst>
          </p:cNvPr>
          <p:cNvSpPr>
            <a:spLocks noGrp="1"/>
          </p:cNvSpPr>
          <p:nvPr>
            <p:ph idx="1"/>
          </p:nvPr>
        </p:nvSpPr>
        <p:spPr/>
        <p:txBody>
          <a:bodyPr vert="horz" lIns="91440" tIns="45720" rIns="91440" bIns="45720" rtlCol="0" anchor="t">
            <a:normAutofit fontScale="92500" lnSpcReduction="10000"/>
          </a:bodyPr>
          <a:lstStyle/>
          <a:p>
            <a:r>
              <a:rPr lang="en-US"/>
              <a:t>Default query language is SQL</a:t>
            </a:r>
          </a:p>
          <a:p>
            <a:r>
              <a:rPr lang="en-US"/>
              <a:t>Does not support anonymous code blocks</a:t>
            </a:r>
          </a:p>
          <a:p>
            <a:pPr lvl="1"/>
            <a:r>
              <a:rPr lang="en-US" sz="2800"/>
              <a:t>Variables</a:t>
            </a:r>
          </a:p>
          <a:p>
            <a:pPr lvl="1"/>
            <a:r>
              <a:rPr lang="en-US" sz="2800"/>
              <a:t>Loops</a:t>
            </a:r>
          </a:p>
          <a:p>
            <a:pPr lvl="1"/>
            <a:r>
              <a:rPr lang="en-US" sz="2800"/>
              <a:t>T-SQL like features</a:t>
            </a:r>
          </a:p>
          <a:p>
            <a:r>
              <a:rPr lang="en-US"/>
              <a:t>Requires DO blocks, Functions, or SPROCs</a:t>
            </a:r>
          </a:p>
          <a:p>
            <a:pPr lvl="1"/>
            <a:r>
              <a:rPr lang="en-US" sz="2800"/>
              <a:t>Default language is pl/</a:t>
            </a:r>
            <a:r>
              <a:rPr lang="en-US" sz="2800" err="1"/>
              <a:t>pgsql</a:t>
            </a:r>
            <a:r>
              <a:rPr lang="en-US" sz="2800"/>
              <a:t> ≈ T-SQL</a:t>
            </a:r>
          </a:p>
          <a:p>
            <a:endParaRPr lang="en-US"/>
          </a:p>
        </p:txBody>
      </p:sp>
    </p:spTree>
    <p:extLst>
      <p:ext uri="{BB962C8B-B14F-4D97-AF65-F5344CB8AC3E}">
        <p14:creationId xmlns:p14="http://schemas.microsoft.com/office/powerpoint/2010/main" val="3000239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63B56-72E3-AB4A-B434-11822371A0E5}"/>
              </a:ext>
            </a:extLst>
          </p:cNvPr>
          <p:cNvSpPr>
            <a:spLocks noGrp="1"/>
          </p:cNvSpPr>
          <p:nvPr>
            <p:ph idx="1"/>
          </p:nvPr>
        </p:nvSpPr>
        <p:spPr>
          <a:xfrm>
            <a:off x="1202919" y="2445961"/>
            <a:ext cx="9784080" cy="2697481"/>
          </a:xfrm>
          <a:solidFill>
            <a:schemeClr val="tx1">
              <a:lumMod val="75000"/>
            </a:schemeClr>
          </a:solidFill>
          <a:ln w="38100">
            <a:solidFill>
              <a:schemeClr val="bg1">
                <a:lumMod val="50000"/>
              </a:schemeClr>
            </a:solidFill>
          </a:ln>
        </p:spPr>
        <p:txBody>
          <a:bodyPr vert="horz" lIns="91440" tIns="91440" rIns="91440" bIns="45720" rtlCol="0">
            <a:normAutofit/>
          </a:bodyPr>
          <a:lstStyle/>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DECLARE @</a:t>
            </a:r>
            <a:r>
              <a:rPr lang="en-US" sz="2400" b="1" err="1">
                <a:solidFill>
                  <a:schemeClr val="bg1"/>
                </a:solidFill>
                <a:latin typeface="Source Code Pro" panose="020B0509030403020204" pitchFamily="49" charset="0"/>
                <a:ea typeface="Source Code Pro" panose="020B0509030403020204" pitchFamily="49" charset="0"/>
              </a:rPr>
              <a:t>PurchaseName</a:t>
            </a:r>
            <a:r>
              <a:rPr lang="en-US" sz="2400" b="1">
                <a:solidFill>
                  <a:schemeClr val="bg1"/>
                </a:solidFill>
                <a:latin typeface="Source Code Pro" panose="020B0509030403020204" pitchFamily="49" charset="0"/>
                <a:ea typeface="Source Code Pro" panose="020B0509030403020204" pitchFamily="49" charset="0"/>
              </a:rPr>
              <a:t> AS NVARCHAR(50) </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SELECT @</a:t>
            </a:r>
            <a:r>
              <a:rPr lang="en-US" sz="2400" b="1" err="1">
                <a:solidFill>
                  <a:schemeClr val="bg1"/>
                </a:solidFill>
                <a:latin typeface="Source Code Pro" panose="020B0509030403020204" pitchFamily="49" charset="0"/>
                <a:ea typeface="Source Code Pro" panose="020B0509030403020204" pitchFamily="49" charset="0"/>
              </a:rPr>
              <a:t>PurchaseName</a:t>
            </a:r>
            <a:r>
              <a:rPr lang="en-US" sz="2400" b="1">
                <a:solidFill>
                  <a:schemeClr val="bg1"/>
                </a:solidFill>
                <a:latin typeface="Source Code Pro" panose="020B0509030403020204" pitchFamily="49" charset="0"/>
                <a:ea typeface="Source Code Pro" panose="020B0509030403020204" pitchFamily="49" charset="0"/>
              </a:rPr>
              <a:t> = [Name] </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  FROM [Purchasing].[Vendor] </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  WHERE </a:t>
            </a:r>
            <a:r>
              <a:rPr lang="en-US" sz="2400" b="1" err="1">
                <a:solidFill>
                  <a:schemeClr val="bg1"/>
                </a:solidFill>
                <a:latin typeface="Source Code Pro" panose="020B0509030403020204" pitchFamily="49" charset="0"/>
                <a:ea typeface="Source Code Pro" panose="020B0509030403020204" pitchFamily="49" charset="0"/>
              </a:rPr>
              <a:t>BusinessEntityID</a:t>
            </a:r>
            <a:r>
              <a:rPr lang="en-US" sz="2400" b="1">
                <a:solidFill>
                  <a:schemeClr val="bg1"/>
                </a:solidFill>
                <a:latin typeface="Source Code Pro" panose="020B0509030403020204" pitchFamily="49" charset="0"/>
                <a:ea typeface="Source Code Pro" panose="020B0509030403020204" pitchFamily="49" charset="0"/>
              </a:rPr>
              <a:t> = 1492 </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PRINT @</a:t>
            </a:r>
            <a:r>
              <a:rPr lang="en-US" sz="2400" b="1" err="1">
                <a:solidFill>
                  <a:schemeClr val="bg1"/>
                </a:solidFill>
                <a:latin typeface="Source Code Pro" panose="020B0509030403020204" pitchFamily="49" charset="0"/>
                <a:ea typeface="Source Code Pro" panose="020B0509030403020204" pitchFamily="49" charset="0"/>
              </a:rPr>
              <a:t>PurchaseName</a:t>
            </a:r>
            <a:endParaRPr lang="en-US" sz="2400" b="1">
              <a:solidFill>
                <a:schemeClr val="bg1"/>
              </a:solidFill>
              <a:latin typeface="Source Code Pro" panose="020B0509030403020204" pitchFamily="49" charset="0"/>
              <a:ea typeface="Source Code Pro" panose="020B0509030403020204" pitchFamily="49" charset="0"/>
            </a:endParaRPr>
          </a:p>
        </p:txBody>
      </p:sp>
      <p:sp>
        <p:nvSpPr>
          <p:cNvPr id="2" name="Title 1">
            <a:extLst>
              <a:ext uri="{FF2B5EF4-FFF2-40B4-BE49-F238E27FC236}">
                <a16:creationId xmlns:a16="http://schemas.microsoft.com/office/drawing/2014/main" id="{8FDF572F-6EBD-1C47-BACC-9AAD528F8C04}"/>
              </a:ext>
            </a:extLst>
          </p:cNvPr>
          <p:cNvSpPr>
            <a:spLocks noGrp="1"/>
          </p:cNvSpPr>
          <p:nvPr>
            <p:ph type="title"/>
          </p:nvPr>
        </p:nvSpPr>
        <p:spPr/>
        <p:txBody>
          <a:bodyPr/>
          <a:lstStyle/>
          <a:p>
            <a:r>
              <a:rPr lang="en-US"/>
              <a:t>Inline T-SQL vs pl/</a:t>
            </a:r>
            <a:r>
              <a:rPr lang="en-US" err="1"/>
              <a:t>pgsql</a:t>
            </a:r>
            <a:endParaRPr lang="en-US"/>
          </a:p>
        </p:txBody>
      </p:sp>
      <p:sp>
        <p:nvSpPr>
          <p:cNvPr id="7" name="TextBox 6">
            <a:extLst>
              <a:ext uri="{FF2B5EF4-FFF2-40B4-BE49-F238E27FC236}">
                <a16:creationId xmlns:a16="http://schemas.microsoft.com/office/drawing/2014/main" id="{3CFD87CD-FED5-6640-9033-58EFFF39A7E0}"/>
              </a:ext>
            </a:extLst>
          </p:cNvPr>
          <p:cNvSpPr txBox="1"/>
          <p:nvPr/>
        </p:nvSpPr>
        <p:spPr>
          <a:xfrm>
            <a:off x="1114697" y="1994263"/>
            <a:ext cx="1272143" cy="369332"/>
          </a:xfrm>
          <a:prstGeom prst="rect">
            <a:avLst/>
          </a:prstGeom>
          <a:noFill/>
        </p:spPr>
        <p:txBody>
          <a:bodyPr wrap="none" rtlCol="0">
            <a:spAutoFit/>
          </a:bodyPr>
          <a:lstStyle/>
          <a:p>
            <a:r>
              <a:rPr lang="en-US"/>
              <a:t>SQL Server</a:t>
            </a:r>
          </a:p>
        </p:txBody>
      </p:sp>
    </p:spTree>
    <p:extLst>
      <p:ext uri="{BB962C8B-B14F-4D97-AF65-F5344CB8AC3E}">
        <p14:creationId xmlns:p14="http://schemas.microsoft.com/office/powerpoint/2010/main" val="699071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descr="A person wearing a white shirt and looking at the camera&#10;&#10;Description generated with very high confidence">
            <a:extLst>
              <a:ext uri="{FF2B5EF4-FFF2-40B4-BE49-F238E27FC236}">
                <a16:creationId xmlns:a16="http://schemas.microsoft.com/office/drawing/2014/main" id="{0DA30FDE-90EE-4F0A-8FB9-25C091019EE6}"/>
              </a:ext>
            </a:extLst>
          </p:cNvPr>
          <p:cNvPicPr>
            <a:picLocks noChangeAspect="1"/>
          </p:cNvPicPr>
          <p:nvPr/>
        </p:nvPicPr>
        <p:blipFill>
          <a:blip r:embed="rId6"/>
          <a:stretch>
            <a:fillRect/>
          </a:stretch>
        </p:blipFill>
        <p:spPr>
          <a:xfrm>
            <a:off x="5888966" y="16965"/>
            <a:ext cx="8508520" cy="6852824"/>
          </a:xfrm>
          <a:prstGeom prst="rect">
            <a:avLst/>
          </a:prstGeom>
        </p:spPr>
      </p:pic>
      <p:sp>
        <p:nvSpPr>
          <p:cNvPr id="5" name="Graphic 3">
            <a:extLst>
              <a:ext uri="{FF2B5EF4-FFF2-40B4-BE49-F238E27FC236}">
                <a16:creationId xmlns:a16="http://schemas.microsoft.com/office/drawing/2014/main" id="{AC20A083-C70E-48D4-AFE9-7F94D4114564}"/>
              </a:ext>
            </a:extLst>
          </p:cNvPr>
          <p:cNvSpPr>
            <a:spLocks noGrp="1" noSelect="1" noRot="1" noMove="1" noResize="1" noEditPoints="1" noAdjustHandles="1" noChangeArrowheads="1" noChangeShapeType="1" noTextEdit="1"/>
          </p:cNvSpPr>
          <p:nvPr>
            <p:custDataLst>
              <p:tags r:id="rId1"/>
            </p:custDataLst>
          </p:nvPr>
        </p:nvSpPr>
        <p:spPr>
          <a:xfrm>
            <a:off x="0" y="0"/>
            <a:ext cx="8484234" cy="6858000"/>
          </a:xfrm>
          <a:custGeom>
            <a:avLst/>
            <a:gdLst>
              <a:gd name="connsiteX0" fmla="*/ 8006081 w 8484234"/>
              <a:gd name="connsiteY0" fmla="*/ 0 h 6858000"/>
              <a:gd name="connsiteX1" fmla="*/ 0 w 8484234"/>
              <a:gd name="connsiteY1" fmla="*/ 0 h 6858000"/>
              <a:gd name="connsiteX2" fmla="*/ 0 w 8484234"/>
              <a:gd name="connsiteY2" fmla="*/ 6858000 h 6858000"/>
              <a:gd name="connsiteX3" fmla="*/ 8484235 w 8484234"/>
              <a:gd name="connsiteY3" fmla="*/ 6858000 h 6858000"/>
              <a:gd name="connsiteX4" fmla="*/ 5884545 w 8484234"/>
              <a:gd name="connsiteY4" fmla="*/ 2052320 h 6858000"/>
              <a:gd name="connsiteX5" fmla="*/ 8006081 w 84842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4234" h="6858000">
                <a:moveTo>
                  <a:pt x="8006081" y="0"/>
                </a:moveTo>
                <a:lnTo>
                  <a:pt x="0" y="0"/>
                </a:lnTo>
                <a:lnTo>
                  <a:pt x="0" y="6858000"/>
                </a:lnTo>
                <a:lnTo>
                  <a:pt x="8484235" y="6858000"/>
                </a:lnTo>
                <a:lnTo>
                  <a:pt x="5884545" y="2052320"/>
                </a:lnTo>
                <a:cubicBezTo>
                  <a:pt x="6195695" y="1414145"/>
                  <a:pt x="6970395" y="675005"/>
                  <a:pt x="8006081" y="0"/>
                </a:cubicBezTo>
                <a:close/>
              </a:path>
            </a:pathLst>
          </a:custGeom>
          <a:solidFill>
            <a:srgbClr val="FFFFFF"/>
          </a:solidFill>
          <a:ln w="6345" cap="flat">
            <a:noFill/>
            <a:prstDash val="solid"/>
            <a:miter/>
          </a:ln>
        </p:spPr>
        <p:txBody>
          <a:bodyPr rtlCol="0" anchor="ctr"/>
          <a:lstStyle/>
          <a:p>
            <a:endParaRPr lang="en-GB"/>
          </a:p>
        </p:txBody>
      </p:sp>
      <p:sp>
        <p:nvSpPr>
          <p:cNvPr id="4" name="TextBox 3">
            <a:extLst>
              <a:ext uri="{FF2B5EF4-FFF2-40B4-BE49-F238E27FC236}">
                <a16:creationId xmlns:a16="http://schemas.microsoft.com/office/drawing/2014/main" id="{D1A082F0-2B6B-454C-BDE3-8DC68FCB0408}"/>
              </a:ext>
            </a:extLst>
          </p:cNvPr>
          <p:cNvSpPr txBox="1"/>
          <p:nvPr/>
        </p:nvSpPr>
        <p:spPr>
          <a:xfrm>
            <a:off x="607881" y="1215104"/>
            <a:ext cx="5083443" cy="1015663"/>
          </a:xfrm>
          <a:prstGeom prst="rect">
            <a:avLst/>
          </a:prstGeom>
          <a:noFill/>
        </p:spPr>
        <p:txBody>
          <a:bodyPr wrap="none" rtlCol="0">
            <a:spAutoFit/>
          </a:bodyPr>
          <a:lstStyle/>
          <a:p>
            <a:r>
              <a:rPr lang="en-US" sz="6000">
                <a:solidFill>
                  <a:srgbClr val="CC0000"/>
                </a:solidFill>
                <a:latin typeface="gatebase Medium" panose="00000500000000000000" pitchFamily="50" charset="0"/>
                <a:ea typeface="Roboto" charset="0"/>
                <a:cs typeface="Roboto" charset="0"/>
              </a:rPr>
              <a:t>Grant Fritchey</a:t>
            </a:r>
          </a:p>
        </p:txBody>
      </p:sp>
      <p:sp>
        <p:nvSpPr>
          <p:cNvPr id="8" name="TextBox 7">
            <a:extLst>
              <a:ext uri="{FF2B5EF4-FFF2-40B4-BE49-F238E27FC236}">
                <a16:creationId xmlns:a16="http://schemas.microsoft.com/office/drawing/2014/main" id="{76C818C3-D726-4B6C-A897-0116D4D0242E}"/>
              </a:ext>
            </a:extLst>
          </p:cNvPr>
          <p:cNvSpPr txBox="1"/>
          <p:nvPr/>
        </p:nvSpPr>
        <p:spPr>
          <a:xfrm>
            <a:off x="622922" y="2154317"/>
            <a:ext cx="3849131" cy="646331"/>
          </a:xfrm>
          <a:prstGeom prst="rect">
            <a:avLst/>
          </a:prstGeom>
          <a:noFill/>
        </p:spPr>
        <p:txBody>
          <a:bodyPr wrap="none" rtlCol="0">
            <a:spAutoFit/>
          </a:bodyPr>
          <a:lstStyle/>
          <a:p>
            <a:r>
              <a:rPr lang="en-GB" sz="3600">
                <a:latin typeface="Roboto Medium" panose="02000000000000000000" pitchFamily="2" charset="0"/>
                <a:ea typeface="Roboto Medium" panose="02000000000000000000" pitchFamily="2" charset="0"/>
                <a:cs typeface="Arial"/>
              </a:rPr>
              <a:t>DevOps Advocate</a:t>
            </a:r>
            <a:endParaRPr lang="en-US" sz="3600" b="1">
              <a:latin typeface="Roboto Medium" panose="02000000000000000000" pitchFamily="2" charset="0"/>
              <a:ea typeface="Roboto Medium" panose="02000000000000000000" pitchFamily="2" charset="0"/>
              <a:cs typeface="Arial"/>
            </a:endParaRPr>
          </a:p>
        </p:txBody>
      </p:sp>
      <p:sp>
        <p:nvSpPr>
          <p:cNvPr id="11" name="TextBox 10">
            <a:extLst>
              <a:ext uri="{FF2B5EF4-FFF2-40B4-BE49-F238E27FC236}">
                <a16:creationId xmlns:a16="http://schemas.microsoft.com/office/drawing/2014/main" id="{33752F1D-7942-4A9E-B56A-26AA13B078DF}"/>
              </a:ext>
            </a:extLst>
          </p:cNvPr>
          <p:cNvSpPr txBox="1"/>
          <p:nvPr/>
        </p:nvSpPr>
        <p:spPr>
          <a:xfrm>
            <a:off x="635039" y="2801670"/>
            <a:ext cx="3326552" cy="707886"/>
          </a:xfrm>
          <a:prstGeom prst="rect">
            <a:avLst/>
          </a:prstGeom>
          <a:noFill/>
        </p:spPr>
        <p:txBody>
          <a:bodyPr wrap="none" rtlCol="0">
            <a:spAutoFit/>
          </a:bodyPr>
          <a:lstStyle/>
          <a:p>
            <a:r>
              <a:rPr lang="en-GB" sz="2000" b="0">
                <a:latin typeface="Roboto" charset="0"/>
                <a:cs typeface="Arial"/>
              </a:rPr>
              <a:t>Microsoft PostgreSQL MVP</a:t>
            </a:r>
          </a:p>
          <a:p>
            <a:r>
              <a:rPr lang="en-GB" sz="2000" b="0">
                <a:latin typeface="Roboto" charset="0"/>
                <a:cs typeface="Arial"/>
              </a:rPr>
              <a:t>AWS Community Builder</a:t>
            </a:r>
          </a:p>
        </p:txBody>
      </p:sp>
      <p:pic>
        <p:nvPicPr>
          <p:cNvPr id="15" name="Graphic 14">
            <a:extLst>
              <a:ext uri="{FF2B5EF4-FFF2-40B4-BE49-F238E27FC236}">
                <a16:creationId xmlns:a16="http://schemas.microsoft.com/office/drawing/2014/main" id="{8DF512A3-4ACC-48D3-B014-7E652C4C16F1}"/>
              </a:ext>
            </a:extLst>
          </p:cNvPr>
          <p:cNvPicPr>
            <a:picLocks noGrp="1" noSelect="1" noRot="1" noMove="1" noResize="1" noEditPoints="1" noAdjustHandles="1" noChangeArrowheads="1" noChangeShapeType="1"/>
          </p:cNvPicPr>
          <p:nvPr>
            <p:custDataLst>
              <p:tags r:id="rId2"/>
            </p:custDataLst>
          </p:nvPr>
        </p:nvPicPr>
        <p:blipFill rotWithShape="1">
          <a:blip r:embed="rId7">
            <a:extLst>
              <a:ext uri="{96DAC541-7B7A-43D3-8B79-37D633B846F1}">
                <asvg:svgBlip xmlns:asvg="http://schemas.microsoft.com/office/drawing/2016/SVG/main" r:embed="rId8"/>
              </a:ext>
            </a:extLst>
          </a:blip>
          <a:srcRect l="4271" t="36259" r="28503" b="47229"/>
          <a:stretch/>
        </p:blipFill>
        <p:spPr>
          <a:xfrm>
            <a:off x="0" y="4887060"/>
            <a:ext cx="8497019" cy="1990360"/>
          </a:xfrm>
          <a:prstGeom prst="rect">
            <a:avLst/>
          </a:prstGeom>
        </p:spPr>
      </p:pic>
      <p:sp>
        <p:nvSpPr>
          <p:cNvPr id="13" name="TextBox 12">
            <a:extLst>
              <a:ext uri="{FF2B5EF4-FFF2-40B4-BE49-F238E27FC236}">
                <a16:creationId xmlns:a16="http://schemas.microsoft.com/office/drawing/2014/main" id="{A3D49BCE-720B-419F-8597-9D5156797D0F}"/>
              </a:ext>
            </a:extLst>
          </p:cNvPr>
          <p:cNvSpPr txBox="1"/>
          <p:nvPr/>
        </p:nvSpPr>
        <p:spPr>
          <a:xfrm>
            <a:off x="2342792" y="478935"/>
            <a:ext cx="8497019" cy="477054"/>
          </a:xfrm>
          <a:prstGeom prst="rect">
            <a:avLst/>
          </a:prstGeom>
          <a:noFill/>
        </p:spPr>
        <p:txBody>
          <a:bodyPr wrap="square" rtlCol="0">
            <a:spAutoFit/>
          </a:bodyPr>
          <a:lstStyle/>
          <a:p>
            <a:r>
              <a:rPr lang="en-GB" sz="2500" b="0">
                <a:latin typeface="gatebase Medium" panose="00000500000000000000" pitchFamily="50" charset="0"/>
                <a:ea typeface="Roboto Medium" pitchFamily="2" charset="0"/>
              </a:rPr>
              <a:t>About me</a:t>
            </a:r>
          </a:p>
        </p:txBody>
      </p:sp>
      <p:pic>
        <p:nvPicPr>
          <p:cNvPr id="14" name="Graphic 13">
            <a:extLst>
              <a:ext uri="{FF2B5EF4-FFF2-40B4-BE49-F238E27FC236}">
                <a16:creationId xmlns:a16="http://schemas.microsoft.com/office/drawing/2014/main" id="{3244B530-0939-4BD9-8AF7-EDB51FCA71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140" y="548397"/>
            <a:ext cx="1693732" cy="361584"/>
          </a:xfrm>
          <a:prstGeom prst="rect">
            <a:avLst/>
          </a:prstGeom>
        </p:spPr>
      </p:pic>
      <p:sp>
        <p:nvSpPr>
          <p:cNvPr id="2" name="Rectangle 1">
            <a:extLst>
              <a:ext uri="{FF2B5EF4-FFF2-40B4-BE49-F238E27FC236}">
                <a16:creationId xmlns:a16="http://schemas.microsoft.com/office/drawing/2014/main" id="{78FDD5D7-332A-4AB9-A758-4973F4BD69A4}"/>
              </a:ext>
            </a:extLst>
          </p:cNvPr>
          <p:cNvSpPr>
            <a:spLocks noGrp="1" noSelect="1" noRot="1" noMove="1" noResize="1" noEditPoints="1" noAdjustHandles="1" noChangeArrowheads="1" noChangeShapeType="1" noTextEdit="1"/>
          </p:cNvSpPr>
          <p:nvPr>
            <p:custDataLst>
              <p:tags r:id="rId3"/>
            </p:custDataLst>
          </p:nvPr>
        </p:nvSpPr>
        <p:spPr>
          <a:xfrm>
            <a:off x="0" y="5172891"/>
            <a:ext cx="8382593" cy="1685109"/>
          </a:xfrm>
          <a:custGeom>
            <a:avLst/>
            <a:gdLst>
              <a:gd name="connsiteX0" fmla="*/ 0 w 8382593"/>
              <a:gd name="connsiteY0" fmla="*/ 0 h 1685109"/>
              <a:gd name="connsiteX1" fmla="*/ 8382593 w 8382593"/>
              <a:gd name="connsiteY1" fmla="*/ 0 h 1685109"/>
              <a:gd name="connsiteX2" fmla="*/ 8382593 w 8382593"/>
              <a:gd name="connsiteY2" fmla="*/ 1685109 h 1685109"/>
              <a:gd name="connsiteX3" fmla="*/ 0 w 8382593"/>
              <a:gd name="connsiteY3" fmla="*/ 1685109 h 1685109"/>
              <a:gd name="connsiteX4" fmla="*/ 0 w 8382593"/>
              <a:gd name="connsiteY4" fmla="*/ 0 h 1685109"/>
              <a:gd name="connsiteX0" fmla="*/ 0 w 8382593"/>
              <a:gd name="connsiteY0" fmla="*/ 0 h 1685109"/>
              <a:gd name="connsiteX1" fmla="*/ 7478867 w 8382593"/>
              <a:gd name="connsiteY1" fmla="*/ 35580 h 1685109"/>
              <a:gd name="connsiteX2" fmla="*/ 8382593 w 8382593"/>
              <a:gd name="connsiteY2" fmla="*/ 1685109 h 1685109"/>
              <a:gd name="connsiteX3" fmla="*/ 0 w 8382593"/>
              <a:gd name="connsiteY3" fmla="*/ 1685109 h 1685109"/>
              <a:gd name="connsiteX4" fmla="*/ 0 w 8382593"/>
              <a:gd name="connsiteY4" fmla="*/ 0 h 168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593" h="1685109">
                <a:moveTo>
                  <a:pt x="0" y="0"/>
                </a:moveTo>
                <a:lnTo>
                  <a:pt x="7478867" y="35580"/>
                </a:lnTo>
                <a:lnTo>
                  <a:pt x="8382593" y="1685109"/>
                </a:lnTo>
                <a:lnTo>
                  <a:pt x="0" y="168510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a:extLst>
              <a:ext uri="{FF2B5EF4-FFF2-40B4-BE49-F238E27FC236}">
                <a16:creationId xmlns:a16="http://schemas.microsoft.com/office/drawing/2014/main" id="{1B62B84B-CCF1-47F2-BD99-C06E63536775}"/>
              </a:ext>
            </a:extLst>
          </p:cNvPr>
          <p:cNvPicPr>
            <a:picLocks noGrp="1" noSelect="1" noRot="1" noMove="1" noResize="1" noEditPoints="1" noAdjustHandles="1" noChangeArrowheads="1" noChangeShapeType="1"/>
          </p:cNvPicPr>
          <p:nvPr>
            <p:custDataLst>
              <p:tags r:id="rId4"/>
            </p:custDataLst>
          </p:nvPr>
        </p:nvPicPr>
        <p:blipFill rotWithShape="1">
          <a:blip r:embed="rId11">
            <a:extLst>
              <a:ext uri="{96DAC541-7B7A-43D3-8B79-37D633B846F1}">
                <asvg:svgBlip xmlns:asvg="http://schemas.microsoft.com/office/drawing/2016/SVG/main" r:embed="rId12"/>
              </a:ext>
            </a:extLst>
          </a:blip>
          <a:srcRect l="2845" t="80129" r="30614" b="2871"/>
          <a:stretch/>
        </p:blipFill>
        <p:spPr>
          <a:xfrm>
            <a:off x="0" y="5767056"/>
            <a:ext cx="8112673" cy="1090944"/>
          </a:xfrm>
          <a:prstGeom prst="rect">
            <a:avLst/>
          </a:prstGeom>
        </p:spPr>
      </p:pic>
      <p:sp>
        <p:nvSpPr>
          <p:cNvPr id="18" name="Rectangle 17">
            <a:extLst>
              <a:ext uri="{FF2B5EF4-FFF2-40B4-BE49-F238E27FC236}">
                <a16:creationId xmlns:a16="http://schemas.microsoft.com/office/drawing/2014/main" id="{76CEF0DC-1097-4D58-9F45-9B86E03461EE}"/>
              </a:ext>
            </a:extLst>
          </p:cNvPr>
          <p:cNvSpPr/>
          <p:nvPr/>
        </p:nvSpPr>
        <p:spPr>
          <a:xfrm>
            <a:off x="1344579" y="3729058"/>
            <a:ext cx="4346745" cy="461665"/>
          </a:xfrm>
          <a:prstGeom prst="rect">
            <a:avLst/>
          </a:prstGeom>
        </p:spPr>
        <p:txBody>
          <a:bodyPr wrap="square">
            <a:spAutoFit/>
          </a:bodyPr>
          <a:lstStyle/>
          <a:p>
            <a:pPr>
              <a:spcAft>
                <a:spcPts val="2700"/>
              </a:spcAft>
            </a:pPr>
            <a:r>
              <a:rPr lang="en-US" sz="2400">
                <a:latin typeface="Yu Gothic UI" panose="020B0500000000000000" pitchFamily="34" charset="-128"/>
                <a:ea typeface="Yu Gothic UI" panose="020B0500000000000000" pitchFamily="34" charset="-128"/>
                <a:cs typeface="Roboto" charset="0"/>
              </a:rPr>
              <a:t>@gfritchey</a:t>
            </a:r>
            <a:endParaRPr lang="en-US" sz="2400" b="0">
              <a:latin typeface="Yu Gothic UI" panose="020B0500000000000000" pitchFamily="34" charset="-128"/>
              <a:ea typeface="Yu Gothic UI" panose="020B0500000000000000" pitchFamily="34" charset="-128"/>
              <a:cs typeface="Roboto" charset="0"/>
            </a:endParaRPr>
          </a:p>
        </p:txBody>
      </p:sp>
      <p:sp>
        <p:nvSpPr>
          <p:cNvPr id="19" name="Rectangle 18">
            <a:extLst>
              <a:ext uri="{FF2B5EF4-FFF2-40B4-BE49-F238E27FC236}">
                <a16:creationId xmlns:a16="http://schemas.microsoft.com/office/drawing/2014/main" id="{F6846104-BDF6-41DC-BD67-6EAEE83E76F0}"/>
              </a:ext>
            </a:extLst>
          </p:cNvPr>
          <p:cNvSpPr/>
          <p:nvPr/>
        </p:nvSpPr>
        <p:spPr>
          <a:xfrm>
            <a:off x="1344579" y="4263691"/>
            <a:ext cx="5159828" cy="461665"/>
          </a:xfrm>
          <a:prstGeom prst="rect">
            <a:avLst/>
          </a:prstGeom>
        </p:spPr>
        <p:txBody>
          <a:bodyPr wrap="square">
            <a:spAutoFit/>
          </a:bodyPr>
          <a:lstStyle/>
          <a:p>
            <a:pPr>
              <a:spcAft>
                <a:spcPts val="3600"/>
              </a:spcAft>
            </a:pPr>
            <a:r>
              <a:rPr lang="en-US" sz="2400">
                <a:latin typeface="Yu Gothic UI" panose="020B0500000000000000" pitchFamily="34" charset="-128"/>
                <a:ea typeface="Yu Gothic UI" panose="020B0500000000000000" pitchFamily="34" charset="-128"/>
              </a:rPr>
              <a:t>Grant.Fritchey@Red-Gate.com</a:t>
            </a:r>
          </a:p>
        </p:txBody>
      </p:sp>
      <p:pic>
        <p:nvPicPr>
          <p:cNvPr id="20" name="Picture 19">
            <a:extLst>
              <a:ext uri="{FF2B5EF4-FFF2-40B4-BE49-F238E27FC236}">
                <a16:creationId xmlns:a16="http://schemas.microsoft.com/office/drawing/2014/main" id="{1B9EFE21-6E82-4773-8DEA-DDF1628160A5}"/>
              </a:ext>
            </a:extLst>
          </p:cNvPr>
          <p:cNvPicPr>
            <a:picLocks noChangeAspect="1"/>
          </p:cNvPicPr>
          <p:nvPr/>
        </p:nvPicPr>
        <p:blipFill>
          <a:blip r:embed="rId13" cstate="print"/>
          <a:stretch>
            <a:fillRect/>
          </a:stretch>
        </p:blipFill>
        <p:spPr>
          <a:xfrm>
            <a:off x="726599" y="4350686"/>
            <a:ext cx="389389" cy="318590"/>
          </a:xfrm>
          <a:prstGeom prst="rect">
            <a:avLst/>
          </a:prstGeom>
        </p:spPr>
      </p:pic>
      <p:sp>
        <p:nvSpPr>
          <p:cNvPr id="21" name="Rectangle 20">
            <a:extLst>
              <a:ext uri="{FF2B5EF4-FFF2-40B4-BE49-F238E27FC236}">
                <a16:creationId xmlns:a16="http://schemas.microsoft.com/office/drawing/2014/main" id="{6FD9423A-78E0-49F1-A3A0-8326728C6D4B}"/>
              </a:ext>
            </a:extLst>
          </p:cNvPr>
          <p:cNvSpPr/>
          <p:nvPr/>
        </p:nvSpPr>
        <p:spPr>
          <a:xfrm>
            <a:off x="1368092" y="5293060"/>
            <a:ext cx="5159828" cy="461665"/>
          </a:xfrm>
          <a:prstGeom prst="rect">
            <a:avLst/>
          </a:prstGeom>
        </p:spPr>
        <p:txBody>
          <a:bodyPr wrap="square">
            <a:spAutoFit/>
          </a:bodyPr>
          <a:lstStyle/>
          <a:p>
            <a:pPr>
              <a:spcAft>
                <a:spcPts val="3600"/>
              </a:spcAft>
            </a:pPr>
            <a:r>
              <a:rPr lang="en-US" sz="2400">
                <a:latin typeface="Yu Gothic UI" panose="020B0500000000000000" pitchFamily="34" charset="-128"/>
                <a:ea typeface="Yu Gothic UI" panose="020B0500000000000000" pitchFamily="34" charset="-128"/>
              </a:rPr>
              <a:t>scarydba.com</a:t>
            </a:r>
          </a:p>
        </p:txBody>
      </p:sp>
      <p:pic>
        <p:nvPicPr>
          <p:cNvPr id="22" name="Picture 21">
            <a:extLst>
              <a:ext uri="{FF2B5EF4-FFF2-40B4-BE49-F238E27FC236}">
                <a16:creationId xmlns:a16="http://schemas.microsoft.com/office/drawing/2014/main" id="{907D6803-74FB-48B5-BD21-A23E5FBB7911}"/>
              </a:ext>
            </a:extLst>
          </p:cNvPr>
          <p:cNvPicPr>
            <a:picLocks noChangeAspect="1"/>
          </p:cNvPicPr>
          <p:nvPr/>
        </p:nvPicPr>
        <p:blipFill>
          <a:blip r:embed="rId14" cstate="print"/>
          <a:stretch>
            <a:fillRect/>
          </a:stretch>
        </p:blipFill>
        <p:spPr>
          <a:xfrm>
            <a:off x="705244" y="5327665"/>
            <a:ext cx="426705" cy="469376"/>
          </a:xfrm>
          <a:prstGeom prst="rect">
            <a:avLst/>
          </a:prstGeom>
        </p:spPr>
      </p:pic>
      <p:pic>
        <p:nvPicPr>
          <p:cNvPr id="3" name="Picture 2" descr="Twitter X Logo PNG Vectors Free Download">
            <a:extLst>
              <a:ext uri="{FF2B5EF4-FFF2-40B4-BE49-F238E27FC236}">
                <a16:creationId xmlns:a16="http://schemas.microsoft.com/office/drawing/2014/main" id="{1FDA9115-F60E-F854-A03A-F9BE2A66CED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9436" y="3826112"/>
            <a:ext cx="377501" cy="341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AB71F5-6EE1-7B9D-C6A4-7EDC7487C06C}"/>
              </a:ext>
            </a:extLst>
          </p:cNvPr>
          <p:cNvPicPr>
            <a:picLocks noChangeAspect="1"/>
          </p:cNvPicPr>
          <p:nvPr/>
        </p:nvPicPr>
        <p:blipFill>
          <a:blip r:embed="rId16"/>
          <a:stretch>
            <a:fillRect/>
          </a:stretch>
        </p:blipFill>
        <p:spPr>
          <a:xfrm>
            <a:off x="702337" y="4793445"/>
            <a:ext cx="429612" cy="429612"/>
          </a:xfrm>
          <a:prstGeom prst="rect">
            <a:avLst/>
          </a:prstGeom>
        </p:spPr>
      </p:pic>
      <p:sp>
        <p:nvSpPr>
          <p:cNvPr id="9" name="Rectangle 8">
            <a:extLst>
              <a:ext uri="{FF2B5EF4-FFF2-40B4-BE49-F238E27FC236}">
                <a16:creationId xmlns:a16="http://schemas.microsoft.com/office/drawing/2014/main" id="{0F869A9E-3D81-A6B5-9408-CCC5A438C72C}"/>
              </a:ext>
            </a:extLst>
          </p:cNvPr>
          <p:cNvSpPr/>
          <p:nvPr/>
        </p:nvSpPr>
        <p:spPr>
          <a:xfrm>
            <a:off x="1344579" y="4777476"/>
            <a:ext cx="5159828" cy="461665"/>
          </a:xfrm>
          <a:prstGeom prst="rect">
            <a:avLst/>
          </a:prstGeom>
        </p:spPr>
        <p:txBody>
          <a:bodyPr wrap="square">
            <a:spAutoFit/>
          </a:bodyPr>
          <a:lstStyle/>
          <a:p>
            <a:pPr>
              <a:spcAft>
                <a:spcPts val="3600"/>
              </a:spcAft>
            </a:pPr>
            <a:r>
              <a:rPr lang="en-US" sz="2400">
                <a:latin typeface="Yu Gothic UI" panose="020B0500000000000000" pitchFamily="34" charset="-128"/>
                <a:ea typeface="Yu Gothic UI" panose="020B0500000000000000" pitchFamily="34" charset="-128"/>
              </a:rPr>
              <a:t>/in/</a:t>
            </a:r>
            <a:r>
              <a:rPr lang="en-US" sz="2400" err="1">
                <a:latin typeface="Yu Gothic UI" panose="020B0500000000000000" pitchFamily="34" charset="-128"/>
                <a:ea typeface="Yu Gothic UI" panose="020B0500000000000000" pitchFamily="34" charset="-128"/>
              </a:rPr>
              <a:t>gfritchey</a:t>
            </a:r>
            <a:endParaRPr lang="en-US" sz="240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1307904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6D3A10-52CB-1E44-89D1-B911D53B854B}"/>
              </a:ext>
            </a:extLst>
          </p:cNvPr>
          <p:cNvSpPr>
            <a:spLocks noGrp="1"/>
          </p:cNvSpPr>
          <p:nvPr>
            <p:ph idx="1"/>
          </p:nvPr>
        </p:nvSpPr>
        <p:spPr>
          <a:xfrm>
            <a:off x="1203960" y="1733006"/>
            <a:ext cx="9784080" cy="4014651"/>
          </a:xfrm>
          <a:solidFill>
            <a:schemeClr val="tx1">
              <a:lumMod val="75000"/>
            </a:schemeClr>
          </a:solidFill>
          <a:ln w="38100">
            <a:solidFill>
              <a:schemeClr val="bg1">
                <a:lumMod val="50000"/>
              </a:schemeClr>
            </a:solidFill>
          </a:ln>
        </p:spPr>
        <p:txBody>
          <a:bodyPr vert="horz" lIns="91440" tIns="91440" rIns="91440" bIns="45720" rtlCol="0">
            <a:normAutofit fontScale="85000" lnSpcReduction="20000"/>
          </a:bodyPr>
          <a:lstStyle/>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DO $$</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  DECLARE </a:t>
            </a:r>
            <a:r>
              <a:rPr lang="en-US" sz="2400" b="1" err="1">
                <a:solidFill>
                  <a:schemeClr val="bg1"/>
                </a:solidFill>
                <a:latin typeface="Source Code Pro" panose="020B0509030403020204" pitchFamily="49" charset="0"/>
                <a:ea typeface="Source Code Pro" panose="020B0509030403020204" pitchFamily="49" charset="0"/>
              </a:rPr>
              <a:t>purchase_name</a:t>
            </a:r>
            <a:r>
              <a:rPr lang="en-US" sz="2400" b="1">
                <a:solidFill>
                  <a:schemeClr val="bg1"/>
                </a:solidFill>
                <a:latin typeface="Source Code Pro" panose="020B0509030403020204" pitchFamily="49" charset="0"/>
                <a:ea typeface="Source Code Pro" panose="020B0509030403020204" pitchFamily="49" charset="0"/>
              </a:rPr>
              <a:t> TEXT;</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BEGIN</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  SELECT name</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  FROM </a:t>
            </a:r>
            <a:r>
              <a:rPr lang="en-US" sz="2400" b="1" err="1">
                <a:solidFill>
                  <a:schemeClr val="bg1"/>
                </a:solidFill>
                <a:latin typeface="Source Code Pro" panose="020B0509030403020204" pitchFamily="49" charset="0"/>
                <a:ea typeface="Source Code Pro" panose="020B0509030403020204" pitchFamily="49" charset="0"/>
              </a:rPr>
              <a:t>purchasing.vendor</a:t>
            </a:r>
            <a:r>
              <a:rPr lang="en-US" sz="2400" b="1">
                <a:solidFill>
                  <a:schemeClr val="bg1"/>
                </a:solidFill>
                <a:latin typeface="Source Code Pro" panose="020B0509030403020204" pitchFamily="49" charset="0"/>
                <a:ea typeface="Source Code Pro" panose="020B0509030403020204" pitchFamily="49" charset="0"/>
              </a:rPr>
              <a:t> </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  WHERE </a:t>
            </a:r>
            <a:r>
              <a:rPr lang="en-US" sz="2400" b="1" err="1">
                <a:solidFill>
                  <a:schemeClr val="bg1"/>
                </a:solidFill>
                <a:latin typeface="Source Code Pro" panose="020B0509030403020204" pitchFamily="49" charset="0"/>
                <a:ea typeface="Source Code Pro" panose="020B0509030403020204" pitchFamily="49" charset="0"/>
              </a:rPr>
              <a:t>business_entity_id</a:t>
            </a:r>
            <a:r>
              <a:rPr lang="en-US" sz="2400" b="1">
                <a:solidFill>
                  <a:schemeClr val="bg1"/>
                </a:solidFill>
                <a:latin typeface="Source Code Pro" panose="020B0509030403020204" pitchFamily="49" charset="0"/>
                <a:ea typeface="Source Code Pro" panose="020B0509030403020204" pitchFamily="49" charset="0"/>
              </a:rPr>
              <a:t> = 1492 INTO </a:t>
            </a:r>
            <a:r>
              <a:rPr lang="en-US" sz="2400" b="1" err="1">
                <a:solidFill>
                  <a:schemeClr val="bg1"/>
                </a:solidFill>
                <a:latin typeface="Source Code Pro" panose="020B0509030403020204" pitchFamily="49" charset="0"/>
                <a:ea typeface="Source Code Pro" panose="020B0509030403020204" pitchFamily="49" charset="0"/>
              </a:rPr>
              <a:t>purchase_name</a:t>
            </a:r>
            <a:r>
              <a:rPr lang="en-US" sz="2400" b="1">
                <a:solidFill>
                  <a:schemeClr val="bg1"/>
                </a:solidFill>
                <a:latin typeface="Source Code Pro" panose="020B0509030403020204" pitchFamily="49" charset="0"/>
                <a:ea typeface="Source Code Pro" panose="020B0509030403020204" pitchFamily="49" charset="0"/>
              </a:rPr>
              <a:t>;</a:t>
            </a:r>
          </a:p>
          <a:p>
            <a:pPr marL="0" indent="0" latinLnBrk="1">
              <a:lnSpc>
                <a:spcPct val="90000"/>
              </a:lnSpc>
              <a:spcBef>
                <a:spcPts val="1200"/>
              </a:spcBef>
              <a:spcAft>
                <a:spcPts val="200"/>
              </a:spcAft>
              <a:buClr>
                <a:schemeClr val="tx1"/>
              </a:buClr>
              <a:buNone/>
            </a:pPr>
            <a:endParaRPr lang="en-US" sz="2400" b="1">
              <a:solidFill>
                <a:schemeClr val="bg1"/>
              </a:solidFill>
              <a:latin typeface="Source Code Pro" panose="020B0509030403020204" pitchFamily="49" charset="0"/>
              <a:ea typeface="Source Code Pro" panose="020B0509030403020204" pitchFamily="49" charset="0"/>
            </a:endParaRP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  RAISE NOTICE ‘%’, </a:t>
            </a:r>
            <a:r>
              <a:rPr lang="en-US" sz="2400" b="1" err="1">
                <a:solidFill>
                  <a:schemeClr val="bg1"/>
                </a:solidFill>
                <a:latin typeface="Source Code Pro" panose="020B0509030403020204" pitchFamily="49" charset="0"/>
                <a:ea typeface="Source Code Pro" panose="020B0509030403020204" pitchFamily="49" charset="0"/>
              </a:rPr>
              <a:t>purchase_name</a:t>
            </a:r>
            <a:r>
              <a:rPr lang="en-US" sz="2400" b="1">
                <a:solidFill>
                  <a:schemeClr val="bg1"/>
                </a:solidFill>
                <a:latin typeface="Source Code Pro" panose="020B0509030403020204" pitchFamily="49" charset="0"/>
                <a:ea typeface="Source Code Pro" panose="020B0509030403020204" pitchFamily="49" charset="0"/>
              </a:rPr>
              <a:t>;</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END;</a:t>
            </a:r>
          </a:p>
          <a:p>
            <a:pPr marL="0" indent="0" latinLnBrk="1">
              <a:lnSpc>
                <a:spcPct val="90000"/>
              </a:lnSpc>
              <a:spcBef>
                <a:spcPts val="1200"/>
              </a:spcBef>
              <a:spcAft>
                <a:spcPts val="200"/>
              </a:spcAft>
              <a:buClr>
                <a:schemeClr val="tx1"/>
              </a:buClr>
              <a:buNone/>
            </a:pPr>
            <a:r>
              <a:rPr lang="en-US" sz="2400" b="1">
                <a:solidFill>
                  <a:schemeClr val="bg1"/>
                </a:solidFill>
                <a:latin typeface="Source Code Pro" panose="020B0509030403020204" pitchFamily="49" charset="0"/>
                <a:ea typeface="Source Code Pro" panose="020B0509030403020204" pitchFamily="49" charset="0"/>
              </a:rPr>
              <a:t>$$</a:t>
            </a:r>
          </a:p>
        </p:txBody>
      </p:sp>
      <p:sp>
        <p:nvSpPr>
          <p:cNvPr id="2" name="Title 1">
            <a:extLst>
              <a:ext uri="{FF2B5EF4-FFF2-40B4-BE49-F238E27FC236}">
                <a16:creationId xmlns:a16="http://schemas.microsoft.com/office/drawing/2014/main" id="{8FDF572F-6EBD-1C47-BACC-9AAD528F8C04}"/>
              </a:ext>
            </a:extLst>
          </p:cNvPr>
          <p:cNvSpPr>
            <a:spLocks noGrp="1"/>
          </p:cNvSpPr>
          <p:nvPr>
            <p:ph type="title"/>
          </p:nvPr>
        </p:nvSpPr>
        <p:spPr/>
        <p:txBody>
          <a:bodyPr/>
          <a:lstStyle/>
          <a:p>
            <a:r>
              <a:rPr lang="en-US"/>
              <a:t>Inline T-SQL vs pl/</a:t>
            </a:r>
            <a:r>
              <a:rPr lang="en-US" err="1"/>
              <a:t>pgsql</a:t>
            </a:r>
            <a:endParaRPr lang="en-US"/>
          </a:p>
        </p:txBody>
      </p:sp>
      <p:sp>
        <p:nvSpPr>
          <p:cNvPr id="7" name="TextBox 6">
            <a:extLst>
              <a:ext uri="{FF2B5EF4-FFF2-40B4-BE49-F238E27FC236}">
                <a16:creationId xmlns:a16="http://schemas.microsoft.com/office/drawing/2014/main" id="{058CD631-2249-7B4C-B0A5-D8BBADDB1BD8}"/>
              </a:ext>
            </a:extLst>
          </p:cNvPr>
          <p:cNvSpPr txBox="1"/>
          <p:nvPr/>
        </p:nvSpPr>
        <p:spPr>
          <a:xfrm>
            <a:off x="1115738" y="1297577"/>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2487746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E7ECC8-EC62-A74C-85ED-11C8B79D22A9}"/>
              </a:ext>
            </a:extLst>
          </p:cNvPr>
          <p:cNvSpPr>
            <a:spLocks noGrp="1"/>
          </p:cNvSpPr>
          <p:nvPr>
            <p:ph type="body" idx="1"/>
          </p:nvPr>
        </p:nvSpPr>
        <p:spPr>
          <a:xfrm>
            <a:off x="369047" y="1319141"/>
            <a:ext cx="5544792" cy="743094"/>
          </a:xfrm>
        </p:spPr>
        <p:txBody>
          <a:bodyPr>
            <a:normAutofit/>
          </a:bodyPr>
          <a:lstStyle/>
          <a:p>
            <a:pPr algn="ctr"/>
            <a:r>
              <a:rPr lang="en-US" sz="3200"/>
              <a:t>SQL Server</a:t>
            </a:r>
          </a:p>
        </p:txBody>
      </p:sp>
      <p:sp>
        <p:nvSpPr>
          <p:cNvPr id="8" name="Content Placeholder 7">
            <a:extLst>
              <a:ext uri="{FF2B5EF4-FFF2-40B4-BE49-F238E27FC236}">
                <a16:creationId xmlns:a16="http://schemas.microsoft.com/office/drawing/2014/main" id="{E49051F7-98C5-3945-A623-E2E5F9706613}"/>
              </a:ext>
            </a:extLst>
          </p:cNvPr>
          <p:cNvSpPr>
            <a:spLocks noGrp="1"/>
          </p:cNvSpPr>
          <p:nvPr>
            <p:ph sz="half" idx="2"/>
          </p:nvPr>
        </p:nvSpPr>
        <p:spPr>
          <a:xfrm>
            <a:off x="449256" y="2149199"/>
            <a:ext cx="5464583" cy="4289423"/>
          </a:xfrm>
        </p:spPr>
        <p:txBody>
          <a:bodyPr>
            <a:normAutofit/>
          </a:bodyPr>
          <a:lstStyle/>
          <a:p>
            <a:r>
              <a:rPr lang="en-US" sz="2800"/>
              <a:t>Scaler</a:t>
            </a:r>
          </a:p>
          <a:p>
            <a:r>
              <a:rPr lang="en-US" sz="2800"/>
              <a:t>Inline Table Valued</a:t>
            </a:r>
          </a:p>
          <a:p>
            <a:r>
              <a:rPr lang="en-US" sz="2800"/>
              <a:t>Multi-statement Table Valued</a:t>
            </a:r>
          </a:p>
          <a:p>
            <a:r>
              <a:rPr lang="en-US" sz="2800"/>
              <a:t>No tuning hints for query planner</a:t>
            </a:r>
          </a:p>
          <a:p>
            <a:r>
              <a:rPr lang="en-US" sz="2800"/>
              <a:t>TSQL Only</a:t>
            </a:r>
          </a:p>
        </p:txBody>
      </p:sp>
      <p:sp>
        <p:nvSpPr>
          <p:cNvPr id="9" name="Text Placeholder 8">
            <a:extLst>
              <a:ext uri="{FF2B5EF4-FFF2-40B4-BE49-F238E27FC236}">
                <a16:creationId xmlns:a16="http://schemas.microsoft.com/office/drawing/2014/main" id="{2A6671EF-3092-6D41-BBA8-8B5C0048B7DA}"/>
              </a:ext>
            </a:extLst>
          </p:cNvPr>
          <p:cNvSpPr>
            <a:spLocks noGrp="1"/>
          </p:cNvSpPr>
          <p:nvPr>
            <p:ph type="body" sz="quarter" idx="3"/>
          </p:nvPr>
        </p:nvSpPr>
        <p:spPr>
          <a:xfrm>
            <a:off x="6128992" y="1319141"/>
            <a:ext cx="5543674" cy="743094"/>
          </a:xfrm>
        </p:spPr>
        <p:txBody>
          <a:bodyPr>
            <a:normAutofit/>
          </a:bodyPr>
          <a:lstStyle/>
          <a:p>
            <a:pPr algn="ctr"/>
            <a:r>
              <a:rPr lang="en-US" sz="3200"/>
              <a:t>Postgres</a:t>
            </a:r>
          </a:p>
        </p:txBody>
      </p:sp>
      <p:sp>
        <p:nvSpPr>
          <p:cNvPr id="10" name="Content Placeholder 9">
            <a:extLst>
              <a:ext uri="{FF2B5EF4-FFF2-40B4-BE49-F238E27FC236}">
                <a16:creationId xmlns:a16="http://schemas.microsoft.com/office/drawing/2014/main" id="{208E4051-D5EE-2E4D-A12A-F054678888C6}"/>
              </a:ext>
            </a:extLst>
          </p:cNvPr>
          <p:cNvSpPr>
            <a:spLocks noGrp="1"/>
          </p:cNvSpPr>
          <p:nvPr>
            <p:ph sz="quarter" idx="4"/>
          </p:nvPr>
        </p:nvSpPr>
        <p:spPr>
          <a:xfrm>
            <a:off x="6231229" y="1994263"/>
            <a:ext cx="5543675" cy="4228461"/>
          </a:xfrm>
        </p:spPr>
        <p:txBody>
          <a:bodyPr>
            <a:normAutofit/>
          </a:bodyPr>
          <a:lstStyle/>
          <a:p>
            <a:r>
              <a:rPr lang="en-US" sz="2800"/>
              <a:t>Scaler</a:t>
            </a:r>
          </a:p>
          <a:p>
            <a:r>
              <a:rPr lang="en-US" sz="2800"/>
              <a:t>Table/Set Types</a:t>
            </a:r>
          </a:p>
          <a:p>
            <a:r>
              <a:rPr lang="en-US" sz="2800"/>
              <a:t>Triggers</a:t>
            </a:r>
          </a:p>
          <a:p>
            <a:r>
              <a:rPr lang="en-US" sz="2800"/>
              <a:t>Query planner tuning parameters</a:t>
            </a:r>
          </a:p>
          <a:p>
            <a:r>
              <a:rPr lang="en-US" sz="2800"/>
              <a:t>Any procedural language, but typically PL/</a:t>
            </a:r>
            <a:r>
              <a:rPr lang="en-US" sz="2800" err="1"/>
              <a:t>pgSQL</a:t>
            </a:r>
            <a:endParaRPr lang="en-US" sz="2800"/>
          </a:p>
          <a:p>
            <a:endParaRPr lang="en-US" sz="2800"/>
          </a:p>
        </p:txBody>
      </p:sp>
      <p:sp>
        <p:nvSpPr>
          <p:cNvPr id="5" name="Title 4">
            <a:extLst>
              <a:ext uri="{FF2B5EF4-FFF2-40B4-BE49-F238E27FC236}">
                <a16:creationId xmlns:a16="http://schemas.microsoft.com/office/drawing/2014/main" id="{C8A103B8-6A70-8F44-8CBE-E2CDC310E228}"/>
              </a:ext>
            </a:extLst>
          </p:cNvPr>
          <p:cNvSpPr>
            <a:spLocks noGrp="1"/>
          </p:cNvSpPr>
          <p:nvPr>
            <p:ph type="title"/>
          </p:nvPr>
        </p:nvSpPr>
        <p:spPr/>
        <p:txBody>
          <a:bodyPr/>
          <a:lstStyle/>
          <a:p>
            <a:r>
              <a:rPr lang="en-US"/>
              <a:t>Functions</a:t>
            </a:r>
          </a:p>
        </p:txBody>
      </p:sp>
      <p:cxnSp>
        <p:nvCxnSpPr>
          <p:cNvPr id="3" name="Straight Connector 2">
            <a:extLst>
              <a:ext uri="{FF2B5EF4-FFF2-40B4-BE49-F238E27FC236}">
                <a16:creationId xmlns:a16="http://schemas.microsoft.com/office/drawing/2014/main" id="{A50487C6-AE16-3021-28DC-AEB79E48E228}"/>
              </a:ext>
            </a:extLst>
          </p:cNvPr>
          <p:cNvCxnSpPr/>
          <p:nvPr/>
        </p:nvCxnSpPr>
        <p:spPr>
          <a:xfrm>
            <a:off x="5913839" y="1904214"/>
            <a:ext cx="0" cy="453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413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E7ECC8-EC62-A74C-85ED-11C8B79D22A9}"/>
              </a:ext>
            </a:extLst>
          </p:cNvPr>
          <p:cNvSpPr>
            <a:spLocks noGrp="1"/>
          </p:cNvSpPr>
          <p:nvPr>
            <p:ph type="body" idx="1"/>
          </p:nvPr>
        </p:nvSpPr>
        <p:spPr>
          <a:xfrm>
            <a:off x="404446" y="1382247"/>
            <a:ext cx="5557442" cy="743094"/>
          </a:xfrm>
        </p:spPr>
        <p:txBody>
          <a:bodyPr>
            <a:normAutofit/>
          </a:bodyPr>
          <a:lstStyle/>
          <a:p>
            <a:pPr algn="ctr"/>
            <a:r>
              <a:rPr lang="en-US" sz="3200"/>
              <a:t>SQL Server</a:t>
            </a:r>
          </a:p>
        </p:txBody>
      </p:sp>
      <p:sp>
        <p:nvSpPr>
          <p:cNvPr id="8" name="Content Placeholder 7">
            <a:extLst>
              <a:ext uri="{FF2B5EF4-FFF2-40B4-BE49-F238E27FC236}">
                <a16:creationId xmlns:a16="http://schemas.microsoft.com/office/drawing/2014/main" id="{E49051F7-98C5-3945-A623-E2E5F9706613}"/>
              </a:ext>
            </a:extLst>
          </p:cNvPr>
          <p:cNvSpPr>
            <a:spLocks noGrp="1"/>
          </p:cNvSpPr>
          <p:nvPr>
            <p:ph sz="half" idx="2"/>
          </p:nvPr>
        </p:nvSpPr>
        <p:spPr>
          <a:xfrm>
            <a:off x="439845" y="2125341"/>
            <a:ext cx="5557442" cy="4280265"/>
          </a:xfrm>
        </p:spPr>
        <p:txBody>
          <a:bodyPr>
            <a:normAutofit/>
          </a:bodyPr>
          <a:lstStyle/>
          <a:p>
            <a:r>
              <a:rPr lang="en-US" sz="2800"/>
              <a:t>Complex logic</a:t>
            </a:r>
          </a:p>
          <a:p>
            <a:r>
              <a:rPr lang="en-US" sz="2800"/>
              <a:t>Multi-language</a:t>
            </a:r>
          </a:p>
          <a:p>
            <a:r>
              <a:rPr lang="en-US" sz="2800"/>
              <a:t>Contained in calling transaction scope</a:t>
            </a:r>
          </a:p>
          <a:p>
            <a:r>
              <a:rPr lang="en-US" sz="2800"/>
              <a:t>With some work, can return results</a:t>
            </a:r>
          </a:p>
        </p:txBody>
      </p:sp>
      <p:sp>
        <p:nvSpPr>
          <p:cNvPr id="9" name="Text Placeholder 8">
            <a:extLst>
              <a:ext uri="{FF2B5EF4-FFF2-40B4-BE49-F238E27FC236}">
                <a16:creationId xmlns:a16="http://schemas.microsoft.com/office/drawing/2014/main" id="{2A6671EF-3092-6D41-BBA8-8B5C0048B7DA}"/>
              </a:ext>
            </a:extLst>
          </p:cNvPr>
          <p:cNvSpPr>
            <a:spLocks noGrp="1"/>
          </p:cNvSpPr>
          <p:nvPr>
            <p:ph type="body" sz="quarter" idx="3"/>
          </p:nvPr>
        </p:nvSpPr>
        <p:spPr>
          <a:xfrm>
            <a:off x="6231230" y="1382247"/>
            <a:ext cx="5556324" cy="743094"/>
          </a:xfrm>
        </p:spPr>
        <p:txBody>
          <a:bodyPr>
            <a:normAutofit/>
          </a:bodyPr>
          <a:lstStyle/>
          <a:p>
            <a:pPr algn="ctr"/>
            <a:r>
              <a:rPr lang="en-US" sz="3200"/>
              <a:t>Postgres</a:t>
            </a:r>
          </a:p>
        </p:txBody>
      </p:sp>
      <p:sp>
        <p:nvSpPr>
          <p:cNvPr id="10" name="Content Placeholder 9">
            <a:extLst>
              <a:ext uri="{FF2B5EF4-FFF2-40B4-BE49-F238E27FC236}">
                <a16:creationId xmlns:a16="http://schemas.microsoft.com/office/drawing/2014/main" id="{208E4051-D5EE-2E4D-A12A-F054678888C6}"/>
              </a:ext>
            </a:extLst>
          </p:cNvPr>
          <p:cNvSpPr>
            <a:spLocks noGrp="1"/>
          </p:cNvSpPr>
          <p:nvPr>
            <p:ph sz="quarter" idx="4"/>
          </p:nvPr>
        </p:nvSpPr>
        <p:spPr>
          <a:xfrm>
            <a:off x="6231230" y="2125339"/>
            <a:ext cx="5556324" cy="4280265"/>
          </a:xfrm>
        </p:spPr>
        <p:txBody>
          <a:bodyPr>
            <a:normAutofit/>
          </a:bodyPr>
          <a:lstStyle/>
          <a:p>
            <a:r>
              <a:rPr lang="en-US" sz="2800"/>
              <a:t>Complex logic</a:t>
            </a:r>
          </a:p>
          <a:p>
            <a:r>
              <a:rPr lang="en-US" sz="2800"/>
              <a:t>Multi-language</a:t>
            </a:r>
          </a:p>
          <a:p>
            <a:r>
              <a:rPr lang="en-US" sz="2800"/>
              <a:t>Can issue </a:t>
            </a:r>
            <a:r>
              <a:rPr lang="en-US" sz="2800">
                <a:latin typeface="Source Sans Pro" panose="020B0503030403020204" pitchFamily="34" charset="0"/>
                <a:ea typeface="Menlo" panose="020B0609030804020204" pitchFamily="49" charset="0"/>
                <a:cs typeface="Menlo" panose="020B0609030804020204" pitchFamily="49" charset="0"/>
              </a:rPr>
              <a:t>COMMIT</a:t>
            </a:r>
            <a:r>
              <a:rPr lang="en-US" sz="2800"/>
              <a:t>/</a:t>
            </a:r>
            <a:r>
              <a:rPr lang="en-US" sz="2800">
                <a:latin typeface="Source Sans Pro" panose="020B0503030403020204" pitchFamily="34" charset="0"/>
                <a:ea typeface="Menlo" panose="020B0609030804020204" pitchFamily="49" charset="0"/>
                <a:cs typeface="Menlo" panose="020B0609030804020204" pitchFamily="49" charset="0"/>
              </a:rPr>
              <a:t>ROLLBACK</a:t>
            </a:r>
            <a:r>
              <a:rPr lang="en-US" sz="2800"/>
              <a:t> and keep processing</a:t>
            </a:r>
          </a:p>
          <a:p>
            <a:r>
              <a:rPr lang="en-US" sz="2800"/>
              <a:t>Can return a single </a:t>
            </a:r>
            <a:r>
              <a:rPr lang="en-US" sz="2800">
                <a:latin typeface="Source Sans Pro" panose="020B0503030403020204" pitchFamily="34" charset="0"/>
                <a:ea typeface="Menlo" panose="020B0609030804020204" pitchFamily="49" charset="0"/>
                <a:cs typeface="Menlo" panose="020B0609030804020204" pitchFamily="49" charset="0"/>
              </a:rPr>
              <a:t>INOUT</a:t>
            </a:r>
            <a:r>
              <a:rPr lang="en-US" sz="2800"/>
              <a:t> value</a:t>
            </a:r>
          </a:p>
          <a:p>
            <a:r>
              <a:rPr lang="en-US" sz="2800"/>
              <a:t>Introduced in PostgreSQL 11</a:t>
            </a:r>
          </a:p>
        </p:txBody>
      </p:sp>
      <p:sp>
        <p:nvSpPr>
          <p:cNvPr id="5" name="Title 4">
            <a:extLst>
              <a:ext uri="{FF2B5EF4-FFF2-40B4-BE49-F238E27FC236}">
                <a16:creationId xmlns:a16="http://schemas.microsoft.com/office/drawing/2014/main" id="{C8A103B8-6A70-8F44-8CBE-E2CDC310E228}"/>
              </a:ext>
            </a:extLst>
          </p:cNvPr>
          <p:cNvSpPr>
            <a:spLocks noGrp="1"/>
          </p:cNvSpPr>
          <p:nvPr>
            <p:ph type="title"/>
          </p:nvPr>
        </p:nvSpPr>
        <p:spPr>
          <a:xfrm>
            <a:off x="584200" y="346271"/>
            <a:ext cx="10020300" cy="1325563"/>
          </a:xfrm>
        </p:spPr>
        <p:txBody>
          <a:bodyPr/>
          <a:lstStyle/>
          <a:p>
            <a:r>
              <a:rPr lang="en-US"/>
              <a:t>Stored Procedures</a:t>
            </a:r>
          </a:p>
        </p:txBody>
      </p:sp>
      <p:cxnSp>
        <p:nvCxnSpPr>
          <p:cNvPr id="2" name="Straight Connector 1">
            <a:extLst>
              <a:ext uri="{FF2B5EF4-FFF2-40B4-BE49-F238E27FC236}">
                <a16:creationId xmlns:a16="http://schemas.microsoft.com/office/drawing/2014/main" id="{A55DB24C-9862-B13B-9848-3B86039007F8}"/>
              </a:ext>
            </a:extLst>
          </p:cNvPr>
          <p:cNvCxnSpPr/>
          <p:nvPr/>
        </p:nvCxnSpPr>
        <p:spPr>
          <a:xfrm>
            <a:off x="5913839" y="1904214"/>
            <a:ext cx="0" cy="453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0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1578-A543-8C49-B596-C48B0170E128}"/>
              </a:ext>
            </a:extLst>
          </p:cNvPr>
          <p:cNvSpPr>
            <a:spLocks noGrp="1"/>
          </p:cNvSpPr>
          <p:nvPr>
            <p:ph type="title"/>
          </p:nvPr>
        </p:nvSpPr>
        <p:spPr/>
        <p:txBody>
          <a:bodyPr/>
          <a:lstStyle/>
          <a:p>
            <a:r>
              <a:rPr lang="en-US"/>
              <a:t>Triggers</a:t>
            </a:r>
          </a:p>
        </p:txBody>
      </p:sp>
      <p:sp>
        <p:nvSpPr>
          <p:cNvPr id="3" name="Content Placeholder 2">
            <a:extLst>
              <a:ext uri="{FF2B5EF4-FFF2-40B4-BE49-F238E27FC236}">
                <a16:creationId xmlns:a16="http://schemas.microsoft.com/office/drawing/2014/main" id="{9C11C81E-F688-9D47-9056-FD83A19E5985}"/>
              </a:ext>
            </a:extLst>
          </p:cNvPr>
          <p:cNvSpPr>
            <a:spLocks noGrp="1"/>
          </p:cNvSpPr>
          <p:nvPr>
            <p:ph idx="1"/>
          </p:nvPr>
        </p:nvSpPr>
        <p:spPr/>
        <p:txBody>
          <a:bodyPr>
            <a:normAutofit fontScale="85000" lnSpcReduction="20000"/>
          </a:bodyPr>
          <a:lstStyle/>
          <a:p>
            <a:r>
              <a:rPr lang="en-US"/>
              <a:t>Functions applied to tables</a:t>
            </a:r>
          </a:p>
          <a:p>
            <a:r>
              <a:rPr lang="en-US"/>
              <a:t>INSERT/UPDATE/DELETE</a:t>
            </a:r>
          </a:p>
          <a:p>
            <a:r>
              <a:rPr lang="en-US"/>
              <a:t>BEFORE/AFTER/INSTEAD OF</a:t>
            </a:r>
          </a:p>
          <a:p>
            <a:r>
              <a:rPr lang="en-US"/>
              <a:t>ROW and STATEMENT</a:t>
            </a:r>
          </a:p>
          <a:p>
            <a:r>
              <a:rPr lang="en-US"/>
              <a:t>Conditional</a:t>
            </a:r>
          </a:p>
          <a:p>
            <a:r>
              <a:rPr lang="en-US">
                <a:latin typeface="Source Sans Pro" panose="020B0503030403020204" pitchFamily="34" charset="0"/>
                <a:ea typeface="Menlo" panose="020B0609030804020204" pitchFamily="49" charset="0"/>
                <a:cs typeface="Menlo" panose="020B0609030804020204" pitchFamily="49" charset="0"/>
              </a:rPr>
              <a:t>NEW</a:t>
            </a:r>
            <a:r>
              <a:rPr lang="en-US"/>
              <a:t> and </a:t>
            </a:r>
            <a:r>
              <a:rPr lang="en-US">
                <a:latin typeface="Source Sans Pro" panose="020B0503030403020204" pitchFamily="34" charset="0"/>
                <a:ea typeface="Menlo" panose="020B0609030804020204" pitchFamily="49" charset="0"/>
                <a:cs typeface="Menlo" panose="020B0609030804020204" pitchFamily="49" charset="0"/>
              </a:rPr>
              <a:t>OLD </a:t>
            </a:r>
            <a:r>
              <a:rPr lang="en-US">
                <a:cs typeface="Menlo" panose="020B0609030804020204" pitchFamily="49" charset="0"/>
              </a:rPr>
              <a:t>internal variables</a:t>
            </a:r>
            <a:endParaRPr lang="en-US">
              <a:latin typeface="Source Sans Pro" panose="020B0503030403020204" pitchFamily="34" charset="0"/>
              <a:ea typeface="Menlo" panose="020B0609030804020204" pitchFamily="49" charset="0"/>
              <a:cs typeface="Menlo" panose="020B0609030804020204" pitchFamily="49" charset="0"/>
            </a:endParaRPr>
          </a:p>
          <a:p>
            <a:r>
              <a:rPr lang="en-US">
                <a:cs typeface="Menlo" panose="020B0609030804020204" pitchFamily="49" charset="0"/>
              </a:rPr>
              <a:t>…Reusable across tables!</a:t>
            </a:r>
          </a:p>
        </p:txBody>
      </p:sp>
    </p:spTree>
    <p:extLst>
      <p:ext uri="{BB962C8B-B14F-4D97-AF65-F5344CB8AC3E}">
        <p14:creationId xmlns:p14="http://schemas.microsoft.com/office/powerpoint/2010/main" val="3523628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30-D538-4D42-9DA5-D42E6D300734}"/>
              </a:ext>
            </a:extLst>
          </p:cNvPr>
          <p:cNvSpPr>
            <a:spLocks noGrp="1"/>
          </p:cNvSpPr>
          <p:nvPr>
            <p:ph type="title"/>
          </p:nvPr>
        </p:nvSpPr>
        <p:spPr/>
        <p:txBody>
          <a:bodyPr/>
          <a:lstStyle/>
          <a:p>
            <a:r>
              <a:rPr lang="en-US"/>
              <a:t>Create Trigger Function</a:t>
            </a:r>
          </a:p>
        </p:txBody>
      </p:sp>
      <p:sp>
        <p:nvSpPr>
          <p:cNvPr id="4" name="Content Placeholder 2">
            <a:extLst>
              <a:ext uri="{FF2B5EF4-FFF2-40B4-BE49-F238E27FC236}">
                <a16:creationId xmlns:a16="http://schemas.microsoft.com/office/drawing/2014/main" id="{23ABDDA4-6B3A-7444-B595-AC108D912B2C}"/>
              </a:ext>
            </a:extLst>
          </p:cNvPr>
          <p:cNvSpPr txBox="1">
            <a:spLocks/>
          </p:cNvSpPr>
          <p:nvPr/>
        </p:nvSpPr>
        <p:spPr>
          <a:xfrm>
            <a:off x="1203960" y="1891326"/>
            <a:ext cx="9784080" cy="3920194"/>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3600" kern="1200">
                <a:solidFill>
                  <a:schemeClr val="tx1"/>
                </a:solidFill>
                <a:latin typeface="Segoe UI Symbol" panose="020B0502040204020203" pitchFamily="34" charset="0"/>
                <a:ea typeface="Segoe UI Symbol" panose="020B0502040204020203" pitchFamily="34" charset="0"/>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3600" kern="1200">
                <a:solidFill>
                  <a:schemeClr val="tx1"/>
                </a:solidFill>
                <a:latin typeface="Segoe UI Symbol" panose="020B0502040204020203" pitchFamily="34" charset="0"/>
                <a:ea typeface="Segoe UI Symbol" panose="020B0502040204020203" pitchFamily="34" charset="0"/>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3200" kern="1200">
                <a:solidFill>
                  <a:schemeClr val="tx1"/>
                </a:solidFill>
                <a:latin typeface="Segoe UI Symbol" panose="020B0502040204020203" pitchFamily="34" charset="0"/>
                <a:ea typeface="Segoe UI Symbol" panose="020B0502040204020203" pitchFamily="34" charset="0"/>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Segoe UI Symbol" panose="020B0502040204020203" pitchFamily="34" charset="0"/>
                <a:ea typeface="Segoe UI Symbol" panose="020B0502040204020203" pitchFamily="34" charset="0"/>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Segoe UI Symbol" panose="020B0502040204020203" pitchFamily="34" charset="0"/>
                <a:ea typeface="Segoe UI Symbol" panose="020B0502040204020203" pitchFamily="34" charset="0"/>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CREATE OR REPLACE FUNCTION </a:t>
            </a:r>
            <a:r>
              <a:rPr lang="en-US" sz="2000" b="0" err="1">
                <a:solidFill>
                  <a:schemeClr val="bg1"/>
                </a:solidFill>
                <a:latin typeface="Source Sans Pro" panose="020B0503030403020204" pitchFamily="34" charset="0"/>
                <a:ea typeface="Menlo" panose="020B0609030804020204" pitchFamily="49" charset="0"/>
                <a:cs typeface="Menlo" panose="020B0609030804020204" pitchFamily="49" charset="0"/>
              </a:rPr>
              <a:t>user_log</a:t>
            </a: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a:t>
            </a:r>
          </a:p>
          <a:p>
            <a:pPr marL="0" indent="0">
              <a:buNone/>
            </a:pP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RETURNS TRIGGER AS</a:t>
            </a:r>
          </a:p>
          <a:p>
            <a:pPr marL="0" indent="0">
              <a:buNone/>
            </a:pP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$BODY$</a:t>
            </a:r>
          </a:p>
          <a:p>
            <a:pPr marL="0" indent="0">
              <a:buNone/>
            </a:pP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BEGIN</a:t>
            </a:r>
          </a:p>
          <a:p>
            <a:pPr marL="0" indent="0">
              <a:buNone/>
            </a:pP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  INSERT INTO </a:t>
            </a:r>
            <a:r>
              <a:rPr lang="en-US" sz="2000" b="0" err="1">
                <a:solidFill>
                  <a:schemeClr val="bg1"/>
                </a:solidFill>
                <a:latin typeface="Source Sans Pro" panose="020B0503030403020204" pitchFamily="34" charset="0"/>
                <a:ea typeface="Menlo" panose="020B0609030804020204" pitchFamily="49" charset="0"/>
                <a:cs typeface="Menlo" panose="020B0609030804020204" pitchFamily="49" charset="0"/>
              </a:rPr>
              <a:t>UserLog</a:t>
            </a: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 (Username, Message) VALUES (</a:t>
            </a:r>
            <a:r>
              <a:rPr lang="en-US" sz="2000" b="0" err="1">
                <a:solidFill>
                  <a:schemeClr val="bg1"/>
                </a:solidFill>
                <a:latin typeface="Source Sans Pro" panose="020B0503030403020204" pitchFamily="34" charset="0"/>
                <a:ea typeface="Menlo" panose="020B0609030804020204" pitchFamily="49" charset="0"/>
                <a:cs typeface="Menlo" panose="020B0609030804020204" pitchFamily="49" charset="0"/>
              </a:rPr>
              <a:t>NEW.Username</a:t>
            </a: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 </a:t>
            </a:r>
            <a:r>
              <a:rPr lang="en-US" sz="2000" b="0" err="1">
                <a:solidFill>
                  <a:schemeClr val="bg1"/>
                </a:solidFill>
                <a:latin typeface="Source Sans Pro" panose="020B0503030403020204" pitchFamily="34" charset="0"/>
                <a:ea typeface="Menlo" panose="020B0609030804020204" pitchFamily="49" charset="0"/>
                <a:cs typeface="Menlo" panose="020B0609030804020204" pitchFamily="49" charset="0"/>
              </a:rPr>
              <a:t>NEW.Message</a:t>
            </a: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a:t>
            </a:r>
          </a:p>
          <a:p>
            <a:pPr marL="0" indent="0">
              <a:buNone/>
            </a:pP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END;</a:t>
            </a:r>
          </a:p>
          <a:p>
            <a:pPr marL="0" indent="0">
              <a:buNone/>
            </a:pP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$BODY$</a:t>
            </a:r>
          </a:p>
          <a:p>
            <a:pPr marL="0" indent="0">
              <a:buNone/>
            </a:pP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LANGUAGE </a:t>
            </a:r>
            <a:r>
              <a:rPr lang="en-US" sz="2000" b="0" err="1">
                <a:solidFill>
                  <a:schemeClr val="bg1"/>
                </a:solidFill>
                <a:latin typeface="Source Sans Pro" panose="020B0503030403020204" pitchFamily="34" charset="0"/>
                <a:ea typeface="Menlo" panose="020B0609030804020204" pitchFamily="49" charset="0"/>
                <a:cs typeface="Menlo" panose="020B0609030804020204" pitchFamily="49" charset="0"/>
              </a:rPr>
              <a:t>plpgsql</a:t>
            </a:r>
            <a:r>
              <a:rPr lang="en-US" sz="2000" b="0">
                <a:solidFill>
                  <a:schemeClr val="bg1"/>
                </a:solidFill>
                <a:latin typeface="Source Sans Pro" panose="020B0503030403020204" pitchFamily="34" charset="0"/>
                <a:ea typeface="Menlo" panose="020B0609030804020204" pitchFamily="49" charset="0"/>
                <a:cs typeface="Menlo" panose="020B0609030804020204" pitchFamily="49" charset="0"/>
              </a:rPr>
              <a:t>;</a:t>
            </a:r>
          </a:p>
        </p:txBody>
      </p:sp>
      <p:sp>
        <p:nvSpPr>
          <p:cNvPr id="5" name="TextBox 4">
            <a:extLst>
              <a:ext uri="{FF2B5EF4-FFF2-40B4-BE49-F238E27FC236}">
                <a16:creationId xmlns:a16="http://schemas.microsoft.com/office/drawing/2014/main" id="{FAB4672B-A785-174F-AC23-4EC890DDADF5}"/>
              </a:ext>
            </a:extLst>
          </p:cNvPr>
          <p:cNvSpPr txBox="1"/>
          <p:nvPr/>
        </p:nvSpPr>
        <p:spPr>
          <a:xfrm>
            <a:off x="1115738" y="1493788"/>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1336422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AB30-D538-4D42-9DA5-D42E6D300734}"/>
              </a:ext>
            </a:extLst>
          </p:cNvPr>
          <p:cNvSpPr>
            <a:spLocks noGrp="1"/>
          </p:cNvSpPr>
          <p:nvPr>
            <p:ph type="title"/>
          </p:nvPr>
        </p:nvSpPr>
        <p:spPr/>
        <p:txBody>
          <a:bodyPr/>
          <a:lstStyle/>
          <a:p>
            <a:r>
              <a:rPr lang="en-US"/>
              <a:t>Apply Trigger</a:t>
            </a:r>
          </a:p>
        </p:txBody>
      </p:sp>
      <p:sp>
        <p:nvSpPr>
          <p:cNvPr id="4" name="Content Placeholder 2">
            <a:extLst>
              <a:ext uri="{FF2B5EF4-FFF2-40B4-BE49-F238E27FC236}">
                <a16:creationId xmlns:a16="http://schemas.microsoft.com/office/drawing/2014/main" id="{23ABDDA4-6B3A-7444-B595-AC108D912B2C}"/>
              </a:ext>
            </a:extLst>
          </p:cNvPr>
          <p:cNvSpPr txBox="1">
            <a:spLocks/>
          </p:cNvSpPr>
          <p:nvPr/>
        </p:nvSpPr>
        <p:spPr>
          <a:xfrm>
            <a:off x="1203960" y="1900035"/>
            <a:ext cx="9784080" cy="3455467"/>
          </a:xfrm>
          <a:prstGeom prst="rect">
            <a:avLst/>
          </a:prstGeom>
          <a:solidFill>
            <a:schemeClr val="tx1">
              <a:lumMod val="75000"/>
            </a:schemeClr>
          </a:solidFill>
          <a:ln w="38100">
            <a:solidFill>
              <a:schemeClr val="bg1">
                <a:lumMod val="50000"/>
              </a:schemeClr>
            </a:solidFill>
          </a:ln>
        </p:spPr>
        <p:txBody>
          <a:bodyPr vert="horz" lIns="91440" tIns="9144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3600" kern="1200">
                <a:solidFill>
                  <a:schemeClr val="tx1"/>
                </a:solidFill>
                <a:latin typeface="Segoe UI Symbol" panose="020B0502040204020203" pitchFamily="34" charset="0"/>
                <a:ea typeface="Segoe UI Symbol" panose="020B0502040204020203" pitchFamily="34" charset="0"/>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3600" kern="1200">
                <a:solidFill>
                  <a:schemeClr val="tx1"/>
                </a:solidFill>
                <a:latin typeface="Segoe UI Symbol" panose="020B0502040204020203" pitchFamily="34" charset="0"/>
                <a:ea typeface="Segoe UI Symbol" panose="020B0502040204020203" pitchFamily="34" charset="0"/>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3200" kern="1200">
                <a:solidFill>
                  <a:schemeClr val="tx1"/>
                </a:solidFill>
                <a:latin typeface="Segoe UI Symbol" panose="020B0502040204020203" pitchFamily="34" charset="0"/>
                <a:ea typeface="Segoe UI Symbol" panose="020B0502040204020203" pitchFamily="34" charset="0"/>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Segoe UI Symbol" panose="020B0502040204020203" pitchFamily="34" charset="0"/>
                <a:ea typeface="Segoe UI Symbol" panose="020B0502040204020203" pitchFamily="34" charset="0"/>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2800" kern="1200">
                <a:solidFill>
                  <a:schemeClr val="tx1"/>
                </a:solidFill>
                <a:latin typeface="Segoe UI Symbol" panose="020B0502040204020203" pitchFamily="34" charset="0"/>
                <a:ea typeface="Segoe UI Symbol" panose="020B0502040204020203" pitchFamily="34" charset="0"/>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sz="2800" b="0">
                <a:solidFill>
                  <a:schemeClr val="bg1"/>
                </a:solidFill>
                <a:latin typeface="Source Sans Pro" panose="020B0503030403020204" pitchFamily="34" charset="0"/>
                <a:ea typeface="Menlo" panose="020B0609030804020204" pitchFamily="49" charset="0"/>
                <a:cs typeface="Menlo" panose="020B0609030804020204" pitchFamily="49" charset="0"/>
              </a:rPr>
              <a:t>CREATE TRIGGER </a:t>
            </a:r>
            <a:r>
              <a:rPr lang="en-US" sz="2800" b="0" err="1">
                <a:solidFill>
                  <a:schemeClr val="bg1"/>
                </a:solidFill>
                <a:latin typeface="Source Sans Pro" panose="020B0503030403020204" pitchFamily="34" charset="0"/>
                <a:ea typeface="Menlo" panose="020B0609030804020204" pitchFamily="49" charset="0"/>
                <a:cs typeface="Menlo" panose="020B0609030804020204" pitchFamily="49" charset="0"/>
              </a:rPr>
              <a:t>tu_users</a:t>
            </a:r>
            <a:endParaRPr lang="en-US" sz="2800" b="0">
              <a:solidFill>
                <a:schemeClr val="bg1"/>
              </a:solidFill>
              <a:latin typeface="Source Sans Pro" panose="020B0503030403020204" pitchFamily="34" charset="0"/>
              <a:ea typeface="Menlo" panose="020B0609030804020204" pitchFamily="49" charset="0"/>
              <a:cs typeface="Menlo" panose="020B0609030804020204" pitchFamily="49" charset="0"/>
            </a:endParaRPr>
          </a:p>
          <a:p>
            <a:pPr marL="0" indent="0">
              <a:buNone/>
            </a:pPr>
            <a:r>
              <a:rPr lang="en-US" sz="2800" b="0">
                <a:solidFill>
                  <a:schemeClr val="bg1"/>
                </a:solidFill>
                <a:latin typeface="Source Sans Pro" panose="020B0503030403020204" pitchFamily="34" charset="0"/>
                <a:ea typeface="Menlo" panose="020B0609030804020204" pitchFamily="49" charset="0"/>
                <a:cs typeface="Menlo" panose="020B0609030804020204" pitchFamily="49" charset="0"/>
              </a:rPr>
              <a:t>AFTER UPDATE</a:t>
            </a:r>
          </a:p>
          <a:p>
            <a:pPr marL="0" indent="0">
              <a:buNone/>
            </a:pPr>
            <a:r>
              <a:rPr lang="en-US" sz="2800" b="0">
                <a:solidFill>
                  <a:schemeClr val="bg1"/>
                </a:solidFill>
                <a:latin typeface="Source Sans Pro" panose="020B0503030403020204" pitchFamily="34" charset="0"/>
                <a:ea typeface="Menlo" panose="020B0609030804020204" pitchFamily="49" charset="0"/>
                <a:cs typeface="Menlo" panose="020B0609030804020204" pitchFamily="49" charset="0"/>
              </a:rPr>
              <a:t>ON Users</a:t>
            </a:r>
          </a:p>
          <a:p>
            <a:pPr marL="0" indent="0">
              <a:buNone/>
            </a:pPr>
            <a:r>
              <a:rPr lang="en-US" sz="2800" b="0">
                <a:solidFill>
                  <a:schemeClr val="bg1"/>
                </a:solidFill>
                <a:latin typeface="Source Sans Pro" panose="020B0503030403020204" pitchFamily="34" charset="0"/>
                <a:ea typeface="Menlo" panose="020B0609030804020204" pitchFamily="49" charset="0"/>
                <a:cs typeface="Menlo" panose="020B0609030804020204" pitchFamily="49" charset="0"/>
              </a:rPr>
              <a:t>FOR EACH ROW</a:t>
            </a:r>
          </a:p>
          <a:p>
            <a:pPr marL="0" indent="0">
              <a:buNone/>
            </a:pPr>
            <a:r>
              <a:rPr lang="en-US" sz="2800" b="0">
                <a:solidFill>
                  <a:schemeClr val="bg1"/>
                </a:solidFill>
                <a:latin typeface="Source Sans Pro" panose="020B0503030403020204" pitchFamily="34" charset="0"/>
                <a:ea typeface="Menlo" panose="020B0609030804020204" pitchFamily="49" charset="0"/>
                <a:cs typeface="Menlo" panose="020B0609030804020204" pitchFamily="49" charset="0"/>
              </a:rPr>
              <a:t>WHEN (</a:t>
            </a:r>
            <a:r>
              <a:rPr lang="en-US" sz="2800" b="0" err="1">
                <a:solidFill>
                  <a:schemeClr val="bg1"/>
                </a:solidFill>
                <a:latin typeface="Source Sans Pro" panose="020B0503030403020204" pitchFamily="34" charset="0"/>
                <a:ea typeface="Menlo" panose="020B0609030804020204" pitchFamily="49" charset="0"/>
                <a:cs typeface="Menlo" panose="020B0609030804020204" pitchFamily="49" charset="0"/>
              </a:rPr>
              <a:t>OLD.FirstName</a:t>
            </a:r>
            <a:r>
              <a:rPr lang="en-US" sz="2800" b="0">
                <a:solidFill>
                  <a:schemeClr val="bg1"/>
                </a:solidFill>
                <a:latin typeface="Source Sans Pro" panose="020B0503030403020204" pitchFamily="34" charset="0"/>
                <a:ea typeface="Menlo" panose="020B0609030804020204" pitchFamily="49" charset="0"/>
                <a:cs typeface="Menlo" panose="020B0609030804020204" pitchFamily="49" charset="0"/>
              </a:rPr>
              <a:t> IS DISTINCT FROM </a:t>
            </a:r>
            <a:r>
              <a:rPr lang="en-US" sz="2800" b="0" err="1">
                <a:solidFill>
                  <a:schemeClr val="bg1"/>
                </a:solidFill>
                <a:latin typeface="Source Sans Pro" panose="020B0503030403020204" pitchFamily="34" charset="0"/>
                <a:ea typeface="Menlo" panose="020B0609030804020204" pitchFamily="49" charset="0"/>
                <a:cs typeface="Menlo" panose="020B0609030804020204" pitchFamily="49" charset="0"/>
              </a:rPr>
              <a:t>NEW.FirstName</a:t>
            </a:r>
            <a:r>
              <a:rPr lang="en-US" sz="2800" b="0">
                <a:solidFill>
                  <a:schemeClr val="bg1"/>
                </a:solidFill>
                <a:latin typeface="Source Sans Pro" panose="020B0503030403020204" pitchFamily="34" charset="0"/>
                <a:ea typeface="Menlo" panose="020B0609030804020204" pitchFamily="49" charset="0"/>
                <a:cs typeface="Menlo" panose="020B0609030804020204" pitchFamily="49" charset="0"/>
              </a:rPr>
              <a:t>)</a:t>
            </a:r>
          </a:p>
          <a:p>
            <a:pPr marL="0" indent="0">
              <a:buNone/>
            </a:pPr>
            <a:r>
              <a:rPr lang="en-US" sz="2800" b="0">
                <a:solidFill>
                  <a:schemeClr val="bg1"/>
                </a:solidFill>
                <a:latin typeface="Source Sans Pro" panose="020B0503030403020204" pitchFamily="34" charset="0"/>
                <a:ea typeface="Menlo" panose="020B0609030804020204" pitchFamily="49" charset="0"/>
                <a:cs typeface="Menlo" panose="020B0609030804020204" pitchFamily="49" charset="0"/>
              </a:rPr>
              <a:t>EXECUTE PROCEDURE </a:t>
            </a:r>
            <a:r>
              <a:rPr lang="en-US" sz="2800" b="0" err="1">
                <a:solidFill>
                  <a:schemeClr val="bg1"/>
                </a:solidFill>
                <a:latin typeface="Source Sans Pro" panose="020B0503030403020204" pitchFamily="34" charset="0"/>
                <a:ea typeface="Menlo" panose="020B0609030804020204" pitchFamily="49" charset="0"/>
                <a:cs typeface="Menlo" panose="020B0609030804020204" pitchFamily="49" charset="0"/>
              </a:rPr>
              <a:t>user_log</a:t>
            </a:r>
            <a:r>
              <a:rPr lang="en-US" sz="2800" b="0">
                <a:solidFill>
                  <a:schemeClr val="bg1"/>
                </a:solidFill>
                <a:latin typeface="Source Sans Pro" panose="020B0503030403020204" pitchFamily="34" charset="0"/>
                <a:ea typeface="Menlo" panose="020B0609030804020204" pitchFamily="49" charset="0"/>
                <a:cs typeface="Menlo" panose="020B0609030804020204" pitchFamily="49" charset="0"/>
              </a:rPr>
              <a:t>();</a:t>
            </a:r>
          </a:p>
        </p:txBody>
      </p:sp>
      <p:sp>
        <p:nvSpPr>
          <p:cNvPr id="5" name="TextBox 4">
            <a:extLst>
              <a:ext uri="{FF2B5EF4-FFF2-40B4-BE49-F238E27FC236}">
                <a16:creationId xmlns:a16="http://schemas.microsoft.com/office/drawing/2014/main" id="{FAB4672B-A785-174F-AC23-4EC890DDADF5}"/>
              </a:ext>
            </a:extLst>
          </p:cNvPr>
          <p:cNvSpPr txBox="1"/>
          <p:nvPr/>
        </p:nvSpPr>
        <p:spPr>
          <a:xfrm>
            <a:off x="1115738" y="1502497"/>
            <a:ext cx="970971" cy="369332"/>
          </a:xfrm>
          <a:prstGeom prst="rect">
            <a:avLst/>
          </a:prstGeom>
          <a:noFill/>
        </p:spPr>
        <p:txBody>
          <a:bodyPr wrap="none" rtlCol="0">
            <a:spAutoFit/>
          </a:bodyPr>
          <a:lstStyle/>
          <a:p>
            <a:r>
              <a:rPr lang="en-US"/>
              <a:t>Postgres</a:t>
            </a:r>
          </a:p>
        </p:txBody>
      </p:sp>
    </p:spTree>
    <p:extLst>
      <p:ext uri="{BB962C8B-B14F-4D97-AF65-F5344CB8AC3E}">
        <p14:creationId xmlns:p14="http://schemas.microsoft.com/office/powerpoint/2010/main" val="985449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6E150-B6D3-6876-44C5-F1B74F28C11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E5035AF-909A-DCA6-CC63-C7C00795CB55}"/>
              </a:ext>
            </a:extLst>
          </p:cNvPr>
          <p:cNvSpPr>
            <a:spLocks noGrp="1"/>
          </p:cNvSpPr>
          <p:nvPr>
            <p:ph type="title"/>
          </p:nvPr>
        </p:nvSpPr>
        <p:spPr/>
        <p:txBody>
          <a:bodyPr/>
          <a:lstStyle/>
          <a:p>
            <a:r>
              <a:rPr lang="en-US"/>
              <a:t>DEMO!</a:t>
            </a:r>
          </a:p>
        </p:txBody>
      </p:sp>
      <p:pic>
        <p:nvPicPr>
          <p:cNvPr id="8" name="Content Placeholder 7" descr="A blue button with a white arrow&#10;&#10;Description automatically generated">
            <a:extLst>
              <a:ext uri="{FF2B5EF4-FFF2-40B4-BE49-F238E27FC236}">
                <a16:creationId xmlns:a16="http://schemas.microsoft.com/office/drawing/2014/main" id="{8AE5A3E7-1981-6885-6012-60BE618886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1722" y="803602"/>
            <a:ext cx="4476984" cy="4476984"/>
          </a:xfrm>
        </p:spPr>
      </p:pic>
    </p:spTree>
    <p:extLst>
      <p:ext uri="{BB962C8B-B14F-4D97-AF65-F5344CB8AC3E}">
        <p14:creationId xmlns:p14="http://schemas.microsoft.com/office/powerpoint/2010/main" val="1529077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D0F74-4F79-F519-32CE-AC929F0FCBB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E73FA56-49D8-0D2A-B6E6-6464841B607C}"/>
              </a:ext>
            </a:extLst>
          </p:cNvPr>
          <p:cNvSpPr txBox="1"/>
          <p:nvPr/>
        </p:nvSpPr>
        <p:spPr>
          <a:xfrm>
            <a:off x="631371" y="915417"/>
            <a:ext cx="6096000" cy="1508105"/>
          </a:xfrm>
          <a:prstGeom prst="rect">
            <a:avLst/>
          </a:prstGeom>
          <a:noFill/>
        </p:spPr>
        <p:txBody>
          <a:bodyPr wrap="square">
            <a:spAutoFit/>
          </a:bodyPr>
          <a:lstStyle/>
          <a:p>
            <a:pPr algn="ctr"/>
            <a:r>
              <a:rPr lang="en-US" sz="2800" b="0" u="sng" dirty="0">
                <a:solidFill>
                  <a:schemeClr val="bg1">
                    <a:lumMod val="95000"/>
                  </a:schemeClr>
                </a:solidFill>
              </a:rPr>
              <a:t>PASS Session</a:t>
            </a:r>
          </a:p>
          <a:p>
            <a:pPr algn="ctr"/>
            <a:r>
              <a:rPr lang="en-US" sz="3200" dirty="0">
                <a:solidFill>
                  <a:schemeClr val="bg1">
                    <a:lumMod val="95000"/>
                  </a:schemeClr>
                </a:solidFill>
                <a:latin typeface="gatebase Medium" panose="00000500000000000000" pitchFamily="50" charset="0"/>
              </a:rPr>
              <a:t>The Accidental </a:t>
            </a:r>
            <a:br>
              <a:rPr lang="en-US" sz="3200" dirty="0">
                <a:solidFill>
                  <a:schemeClr val="bg1">
                    <a:lumMod val="95000"/>
                  </a:schemeClr>
                </a:solidFill>
                <a:latin typeface="gatebase Medium" panose="00000500000000000000" pitchFamily="50" charset="0"/>
              </a:rPr>
            </a:br>
            <a:r>
              <a:rPr lang="en-US" sz="3200" dirty="0">
                <a:solidFill>
                  <a:schemeClr val="bg1">
                    <a:lumMod val="95000"/>
                  </a:schemeClr>
                </a:solidFill>
                <a:latin typeface="gatebase Medium" panose="00000500000000000000" pitchFamily="50" charset="0"/>
              </a:rPr>
              <a:t>PostgreSQL DBA</a:t>
            </a:r>
          </a:p>
        </p:txBody>
      </p:sp>
      <p:sp>
        <p:nvSpPr>
          <p:cNvPr id="10" name="TextBox 9">
            <a:extLst>
              <a:ext uri="{FF2B5EF4-FFF2-40B4-BE49-F238E27FC236}">
                <a16:creationId xmlns:a16="http://schemas.microsoft.com/office/drawing/2014/main" id="{E8E493B4-594F-BE52-35DB-C18B10EC02C7}"/>
              </a:ext>
            </a:extLst>
          </p:cNvPr>
          <p:cNvSpPr txBox="1"/>
          <p:nvPr/>
        </p:nvSpPr>
        <p:spPr>
          <a:xfrm>
            <a:off x="1154297" y="3557316"/>
            <a:ext cx="5643793" cy="1754326"/>
          </a:xfrm>
          <a:prstGeom prst="rect">
            <a:avLst/>
          </a:prstGeom>
          <a:noFill/>
        </p:spPr>
        <p:txBody>
          <a:bodyPr wrap="square">
            <a:spAutoFit/>
          </a:bodyPr>
          <a:lstStyle/>
          <a:p>
            <a:r>
              <a:rPr lang="en-US" sz="3600" b="0" dirty="0">
                <a:solidFill>
                  <a:schemeClr val="bg1">
                    <a:lumMod val="95000"/>
                  </a:schemeClr>
                </a:solidFill>
              </a:rPr>
              <a:t>📅 Thursday, Nov. 20</a:t>
            </a:r>
          </a:p>
          <a:p>
            <a:r>
              <a:rPr lang="en-US" sz="3600" b="0" dirty="0">
                <a:solidFill>
                  <a:schemeClr val="bg1">
                    <a:lumMod val="95000"/>
                  </a:schemeClr>
                </a:solidFill>
              </a:rPr>
              <a:t>⌚ 10:15-11:15</a:t>
            </a:r>
          </a:p>
          <a:p>
            <a:r>
              <a:rPr lang="en-US" sz="3600" b="0" dirty="0">
                <a:solidFill>
                  <a:schemeClr val="bg1">
                    <a:lumMod val="95000"/>
                  </a:schemeClr>
                </a:solidFill>
              </a:rPr>
              <a:t>🏢 Room 327-328</a:t>
            </a:r>
            <a:endParaRPr lang="en-US" sz="4000" b="0" dirty="0">
              <a:solidFill>
                <a:schemeClr val="bg1">
                  <a:lumMod val="95000"/>
                </a:schemeClr>
              </a:solidFill>
            </a:endParaRPr>
          </a:p>
        </p:txBody>
      </p:sp>
      <p:pic>
        <p:nvPicPr>
          <p:cNvPr id="4" name="Picture 3" descr="A qr code on a white background&#10;&#10;AI-generated content may be incorrect.">
            <a:extLst>
              <a:ext uri="{FF2B5EF4-FFF2-40B4-BE49-F238E27FC236}">
                <a16:creationId xmlns:a16="http://schemas.microsoft.com/office/drawing/2014/main" id="{2999F3C6-0D45-D202-8BA2-45B2F31710D0}"/>
              </a:ext>
            </a:extLst>
          </p:cNvPr>
          <p:cNvPicPr>
            <a:picLocks noChangeAspect="1"/>
          </p:cNvPicPr>
          <p:nvPr/>
        </p:nvPicPr>
        <p:blipFill>
          <a:blip r:embed="rId2"/>
          <a:stretch>
            <a:fillRect/>
          </a:stretch>
        </p:blipFill>
        <p:spPr>
          <a:xfrm>
            <a:off x="7825921" y="1857828"/>
            <a:ext cx="2476136" cy="2476136"/>
          </a:xfrm>
          <a:prstGeom prst="rect">
            <a:avLst/>
          </a:prstGeom>
        </p:spPr>
      </p:pic>
    </p:spTree>
    <p:extLst>
      <p:ext uri="{BB962C8B-B14F-4D97-AF65-F5344CB8AC3E}">
        <p14:creationId xmlns:p14="http://schemas.microsoft.com/office/powerpoint/2010/main" val="117635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A800-5E68-AA7A-A9AB-4109B965AAB6}"/>
              </a:ext>
            </a:extLst>
          </p:cNvPr>
          <p:cNvSpPr>
            <a:spLocks noGrp="1"/>
          </p:cNvSpPr>
          <p:nvPr>
            <p:ph type="title"/>
          </p:nvPr>
        </p:nvSpPr>
        <p:spPr/>
        <p:txBody>
          <a:bodyPr/>
          <a:lstStyle/>
          <a:p>
            <a:r>
              <a:rPr lang="en-US"/>
              <a:t>Installation</a:t>
            </a:r>
          </a:p>
        </p:txBody>
      </p:sp>
      <p:sp>
        <p:nvSpPr>
          <p:cNvPr id="3" name="Content Placeholder 2">
            <a:extLst>
              <a:ext uri="{FF2B5EF4-FFF2-40B4-BE49-F238E27FC236}">
                <a16:creationId xmlns:a16="http://schemas.microsoft.com/office/drawing/2014/main" id="{B443DAC6-0A4D-BDD9-949B-C237FC8946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5511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6A7F3B6-4782-0A67-3347-250C61F0D68A}"/>
              </a:ext>
            </a:extLst>
          </p:cNvPr>
          <p:cNvSpPr>
            <a:spLocks noGrp="1"/>
          </p:cNvSpPr>
          <p:nvPr>
            <p:ph idx="1"/>
          </p:nvPr>
        </p:nvSpPr>
        <p:spPr/>
        <p:txBody>
          <a:bodyPr/>
          <a:lstStyle/>
          <a:p>
            <a:r>
              <a:rPr lang="en-US"/>
              <a:t>Linux</a:t>
            </a:r>
          </a:p>
          <a:p>
            <a:r>
              <a:rPr lang="en-US"/>
              <a:t>Windows</a:t>
            </a:r>
          </a:p>
          <a:p>
            <a:r>
              <a:rPr lang="en-US"/>
              <a:t>Containers</a:t>
            </a:r>
          </a:p>
          <a:p>
            <a:r>
              <a:rPr lang="en-US"/>
              <a:t>Cloud</a:t>
            </a:r>
          </a:p>
        </p:txBody>
      </p:sp>
      <p:sp>
        <p:nvSpPr>
          <p:cNvPr id="4" name="Title 3">
            <a:extLst>
              <a:ext uri="{FF2B5EF4-FFF2-40B4-BE49-F238E27FC236}">
                <a16:creationId xmlns:a16="http://schemas.microsoft.com/office/drawing/2014/main" id="{6BCAAD87-A419-00FD-9A8B-217F169F236B}"/>
              </a:ext>
            </a:extLst>
          </p:cNvPr>
          <p:cNvSpPr>
            <a:spLocks noGrp="1"/>
          </p:cNvSpPr>
          <p:nvPr>
            <p:ph type="title"/>
          </p:nvPr>
        </p:nvSpPr>
        <p:spPr/>
        <p:txBody>
          <a:bodyPr/>
          <a:lstStyle/>
          <a:p>
            <a:r>
              <a:rPr lang="en-US"/>
              <a:t>Supported Operating Systems</a:t>
            </a:r>
          </a:p>
        </p:txBody>
      </p:sp>
      <p:pic>
        <p:nvPicPr>
          <p:cNvPr id="8" name="Picture Placeholder 7" descr="A room with medical equipment and a bed&#10;&#10;Description automatically generated">
            <a:extLst>
              <a:ext uri="{FF2B5EF4-FFF2-40B4-BE49-F238E27FC236}">
                <a16:creationId xmlns:a16="http://schemas.microsoft.com/office/drawing/2014/main" id="{10640D63-0084-C503-D47A-EA01E13B602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602" r="14602"/>
          <a:stretch>
            <a:fillRect/>
          </a:stretch>
        </p:blipFill>
        <p:spPr/>
      </p:pic>
    </p:spTree>
    <p:extLst>
      <p:ext uri="{BB962C8B-B14F-4D97-AF65-F5344CB8AC3E}">
        <p14:creationId xmlns:p14="http://schemas.microsoft.com/office/powerpoint/2010/main" val="3265750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80EB7-EB45-A768-0FD6-2EFBF0D08C1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6FEBE6E-0C6A-2320-E55C-5A75E0ED3769}"/>
              </a:ext>
            </a:extLst>
          </p:cNvPr>
          <p:cNvSpPr txBox="1"/>
          <p:nvPr/>
        </p:nvSpPr>
        <p:spPr>
          <a:xfrm>
            <a:off x="44098" y="1196733"/>
            <a:ext cx="12103803" cy="769441"/>
          </a:xfrm>
          <a:prstGeom prst="rect">
            <a:avLst/>
          </a:prstGeom>
          <a:noFill/>
        </p:spPr>
        <p:txBody>
          <a:bodyPr wrap="square">
            <a:spAutoFit/>
          </a:bodyPr>
          <a:lstStyle/>
          <a:p>
            <a:pPr algn="ctr"/>
            <a:r>
              <a:rPr lang="en-US" sz="4400" dirty="0">
                <a:latin typeface="+mn-lt"/>
              </a:rPr>
              <a:t>https://github.com/ScaryDBA/RedgatePrecon2025</a:t>
            </a:r>
          </a:p>
        </p:txBody>
      </p:sp>
      <p:pic>
        <p:nvPicPr>
          <p:cNvPr id="3" name="Picture 2" descr="A qr code on a white background&#10;&#10;AI-generated content may be incorrect.">
            <a:extLst>
              <a:ext uri="{FF2B5EF4-FFF2-40B4-BE49-F238E27FC236}">
                <a16:creationId xmlns:a16="http://schemas.microsoft.com/office/drawing/2014/main" id="{120E3641-5ECA-06C9-4F82-8D47737F06F7}"/>
              </a:ext>
            </a:extLst>
          </p:cNvPr>
          <p:cNvPicPr>
            <a:picLocks noChangeAspect="1"/>
          </p:cNvPicPr>
          <p:nvPr/>
        </p:nvPicPr>
        <p:blipFill>
          <a:blip r:embed="rId2"/>
          <a:stretch>
            <a:fillRect/>
          </a:stretch>
        </p:blipFill>
        <p:spPr>
          <a:xfrm>
            <a:off x="5030407" y="2667267"/>
            <a:ext cx="2131185" cy="2131185"/>
          </a:xfrm>
          <a:prstGeom prst="rect">
            <a:avLst/>
          </a:prstGeom>
        </p:spPr>
      </p:pic>
    </p:spTree>
    <p:extLst>
      <p:ext uri="{BB962C8B-B14F-4D97-AF65-F5344CB8AC3E}">
        <p14:creationId xmlns:p14="http://schemas.microsoft.com/office/powerpoint/2010/main" val="3778200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ADDF502-F5E9-AA45-32F3-A847D862CF88}"/>
              </a:ext>
            </a:extLst>
          </p:cNvPr>
          <p:cNvSpPr>
            <a:spLocks noGrp="1"/>
          </p:cNvSpPr>
          <p:nvPr>
            <p:ph idx="1"/>
          </p:nvPr>
        </p:nvSpPr>
        <p:spPr/>
        <p:txBody>
          <a:bodyPr>
            <a:normAutofit fontScale="55000" lnSpcReduction="20000"/>
          </a:bodyPr>
          <a:lstStyle/>
          <a:p>
            <a:r>
              <a:rPr lang="en-US"/>
              <a:t>Chip sets</a:t>
            </a:r>
          </a:p>
          <a:p>
            <a:pPr lvl="1"/>
            <a:r>
              <a:rPr lang="en-US" b="0" i="0">
                <a:solidFill>
                  <a:srgbClr val="000000"/>
                </a:solidFill>
                <a:effectLst/>
                <a:latin typeface="Open Sans" panose="020B0606030504020204" pitchFamily="34" charset="0"/>
              </a:rPr>
              <a:t>x86 family</a:t>
            </a:r>
          </a:p>
          <a:p>
            <a:pPr lvl="1"/>
            <a:r>
              <a:rPr lang="en-US" b="0" i="0">
                <a:solidFill>
                  <a:srgbClr val="000000"/>
                </a:solidFill>
                <a:effectLst/>
                <a:latin typeface="Open Sans" panose="020B0606030504020204" pitchFamily="34" charset="0"/>
              </a:rPr>
              <a:t>ARM</a:t>
            </a:r>
          </a:p>
          <a:p>
            <a:pPr lvl="1"/>
            <a:r>
              <a:rPr lang="en-US" b="0" i="0">
                <a:solidFill>
                  <a:srgbClr val="000000"/>
                </a:solidFill>
                <a:effectLst/>
                <a:latin typeface="Open Sans" panose="020B0606030504020204" pitchFamily="34" charset="0"/>
              </a:rPr>
              <a:t>SPARC</a:t>
            </a:r>
          </a:p>
          <a:p>
            <a:pPr lvl="1"/>
            <a:r>
              <a:rPr lang="en-US" b="0" i="0">
                <a:solidFill>
                  <a:srgbClr val="000000"/>
                </a:solidFill>
                <a:effectLst/>
                <a:latin typeface="Open Sans" panose="020B0606030504020204" pitchFamily="34" charset="0"/>
              </a:rPr>
              <a:t>PowerPC</a:t>
            </a:r>
          </a:p>
          <a:p>
            <a:pPr lvl="1"/>
            <a:r>
              <a:rPr lang="en-US" b="0" i="0">
                <a:solidFill>
                  <a:srgbClr val="000000"/>
                </a:solidFill>
                <a:effectLst/>
                <a:latin typeface="Open Sans" panose="020B0606030504020204" pitchFamily="34" charset="0"/>
              </a:rPr>
              <a:t>S/390</a:t>
            </a:r>
          </a:p>
          <a:p>
            <a:pPr lvl="1"/>
            <a:r>
              <a:rPr lang="en-US" b="0" i="0">
                <a:solidFill>
                  <a:srgbClr val="000000"/>
                </a:solidFill>
                <a:effectLst/>
                <a:latin typeface="Open Sans" panose="020B0606030504020204" pitchFamily="34" charset="0"/>
              </a:rPr>
              <a:t>MIPS</a:t>
            </a:r>
          </a:p>
          <a:p>
            <a:pPr lvl="1"/>
            <a:r>
              <a:rPr lang="en-US" b="0" i="0">
                <a:solidFill>
                  <a:srgbClr val="000000"/>
                </a:solidFill>
                <a:effectLst/>
                <a:latin typeface="Open Sans" panose="020B0606030504020204" pitchFamily="34" charset="0"/>
              </a:rPr>
              <a:t>RISC-V</a:t>
            </a:r>
          </a:p>
          <a:p>
            <a:pPr lvl="1"/>
            <a:r>
              <a:rPr lang="en-US" b="0" i="0">
                <a:solidFill>
                  <a:srgbClr val="000000"/>
                </a:solidFill>
                <a:effectLst/>
                <a:latin typeface="Open Sans" panose="020B0606030504020204" pitchFamily="34" charset="0"/>
              </a:rPr>
              <a:t>PA-RISC</a:t>
            </a:r>
          </a:p>
          <a:p>
            <a:r>
              <a:rPr lang="en-US">
                <a:solidFill>
                  <a:srgbClr val="000000"/>
                </a:solidFill>
                <a:latin typeface="Open Sans" panose="020B0606030504020204" pitchFamily="34" charset="0"/>
              </a:rPr>
              <a:t>Recommended Minimums</a:t>
            </a:r>
          </a:p>
          <a:p>
            <a:pPr lvl="1"/>
            <a:r>
              <a:rPr lang="en-US"/>
              <a:t>&gt; 1ghz speed CPU</a:t>
            </a:r>
          </a:p>
          <a:p>
            <a:pPr lvl="1"/>
            <a:r>
              <a:rPr lang="en-US"/>
              <a:t>&gt; 2gb memory</a:t>
            </a:r>
          </a:p>
          <a:p>
            <a:pPr lvl="1"/>
            <a:r>
              <a:rPr lang="en-US"/>
              <a:t>&gt; 50kb storage</a:t>
            </a:r>
          </a:p>
        </p:txBody>
      </p:sp>
      <p:sp>
        <p:nvSpPr>
          <p:cNvPr id="4" name="Title 3">
            <a:extLst>
              <a:ext uri="{FF2B5EF4-FFF2-40B4-BE49-F238E27FC236}">
                <a16:creationId xmlns:a16="http://schemas.microsoft.com/office/drawing/2014/main" id="{C6FC47A4-8ED7-B810-A612-A86D129E8959}"/>
              </a:ext>
            </a:extLst>
          </p:cNvPr>
          <p:cNvSpPr>
            <a:spLocks noGrp="1"/>
          </p:cNvSpPr>
          <p:nvPr>
            <p:ph type="title"/>
          </p:nvPr>
        </p:nvSpPr>
        <p:spPr/>
        <p:txBody>
          <a:bodyPr/>
          <a:lstStyle/>
          <a:p>
            <a:r>
              <a:rPr lang="en-US"/>
              <a:t>Minimum Hardware</a:t>
            </a:r>
          </a:p>
        </p:txBody>
      </p:sp>
      <p:pic>
        <p:nvPicPr>
          <p:cNvPr id="8" name="Picture Placeholder 7" descr="A close-up of a circuit board&#10;&#10;Description automatically generated">
            <a:extLst>
              <a:ext uri="{FF2B5EF4-FFF2-40B4-BE49-F238E27FC236}">
                <a16:creationId xmlns:a16="http://schemas.microsoft.com/office/drawing/2014/main" id="{ECE711F6-9163-3381-3335-6B096719A244}"/>
              </a:ext>
            </a:extLst>
          </p:cNvPr>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l="20556" r="20556"/>
          <a:stretch>
            <a:fillRect/>
          </a:stretch>
        </p:blipFill>
        <p:spPr/>
      </p:pic>
    </p:spTree>
    <p:extLst>
      <p:ext uri="{BB962C8B-B14F-4D97-AF65-F5344CB8AC3E}">
        <p14:creationId xmlns:p14="http://schemas.microsoft.com/office/powerpoint/2010/main" val="801368725"/>
      </p:ext>
    </p:extLst>
  </p:cSld>
  <p:clrMapOvr>
    <a:masterClrMapping/>
  </p:clrMapOvr>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EBD349-E536-0FB2-6D69-488377085979}"/>
              </a:ext>
            </a:extLst>
          </p:cNvPr>
          <p:cNvSpPr>
            <a:spLocks noGrp="1"/>
          </p:cNvSpPr>
          <p:nvPr>
            <p:ph idx="1"/>
          </p:nvPr>
        </p:nvSpPr>
        <p:spPr/>
        <p:txBody>
          <a:bodyPr/>
          <a:lstStyle/>
          <a:p>
            <a:r>
              <a:rPr lang="en-US"/>
              <a:t>Core</a:t>
            </a:r>
          </a:p>
          <a:p>
            <a:pPr lvl="1"/>
            <a:r>
              <a:rPr lang="en-US"/>
              <a:t>For the “hackers”</a:t>
            </a:r>
          </a:p>
          <a:p>
            <a:r>
              <a:rPr lang="en-US"/>
              <a:t>Packages</a:t>
            </a:r>
          </a:p>
          <a:p>
            <a:pPr lvl="1"/>
            <a:r>
              <a:rPr lang="en-US"/>
              <a:t>OS</a:t>
            </a:r>
          </a:p>
          <a:p>
            <a:pPr lvl="1"/>
            <a:r>
              <a:rPr lang="en-US"/>
              <a:t>Special functions</a:t>
            </a:r>
          </a:p>
        </p:txBody>
      </p:sp>
      <p:sp>
        <p:nvSpPr>
          <p:cNvPr id="3" name="Title 2">
            <a:extLst>
              <a:ext uri="{FF2B5EF4-FFF2-40B4-BE49-F238E27FC236}">
                <a16:creationId xmlns:a16="http://schemas.microsoft.com/office/drawing/2014/main" id="{4D1F5DAD-5F28-AAC5-1AEC-62A415DBAFA2}"/>
              </a:ext>
            </a:extLst>
          </p:cNvPr>
          <p:cNvSpPr>
            <a:spLocks noGrp="1"/>
          </p:cNvSpPr>
          <p:nvPr>
            <p:ph type="title"/>
          </p:nvPr>
        </p:nvSpPr>
        <p:spPr/>
        <p:txBody>
          <a:bodyPr/>
          <a:lstStyle/>
          <a:p>
            <a:r>
              <a:rPr lang="en-US"/>
              <a:t>Packaged Bits</a:t>
            </a:r>
          </a:p>
        </p:txBody>
      </p:sp>
      <p:pic>
        <p:nvPicPr>
          <p:cNvPr id="6" name="Picture Placeholder 5" descr="A large pile of boxes in a warehouse&#10;&#10;Description automatically generated">
            <a:extLst>
              <a:ext uri="{FF2B5EF4-FFF2-40B4-BE49-F238E27FC236}">
                <a16:creationId xmlns:a16="http://schemas.microsoft.com/office/drawing/2014/main" id="{419A67E6-7BA5-DD79-A78B-24F3BEAED689}"/>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9878" r="29878"/>
          <a:stretch>
            <a:fillRect/>
          </a:stretch>
        </p:blipFill>
        <p:spPr/>
      </p:pic>
    </p:spTree>
    <p:extLst>
      <p:ext uri="{BB962C8B-B14F-4D97-AF65-F5344CB8AC3E}">
        <p14:creationId xmlns:p14="http://schemas.microsoft.com/office/powerpoint/2010/main" val="954137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CDCFE0-F372-B451-2A28-F19C03873DA2}"/>
              </a:ext>
            </a:extLst>
          </p:cNvPr>
          <p:cNvSpPr>
            <a:spLocks noGrp="1"/>
          </p:cNvSpPr>
          <p:nvPr>
            <p:ph idx="1"/>
          </p:nvPr>
        </p:nvSpPr>
        <p:spPr/>
        <p:txBody>
          <a:bodyPr/>
          <a:lstStyle/>
          <a:p>
            <a:r>
              <a:rPr lang="en-US"/>
              <a:t>Easiest way to get started</a:t>
            </a:r>
          </a:p>
          <a:p>
            <a:r>
              <a:rPr lang="en-US"/>
              <a:t>Get in the habit of setting up volumes</a:t>
            </a:r>
          </a:p>
          <a:p>
            <a:r>
              <a:rPr lang="en-US"/>
              <a:t>Multiple forks available</a:t>
            </a:r>
          </a:p>
        </p:txBody>
      </p:sp>
      <p:sp>
        <p:nvSpPr>
          <p:cNvPr id="3" name="Title 2">
            <a:extLst>
              <a:ext uri="{FF2B5EF4-FFF2-40B4-BE49-F238E27FC236}">
                <a16:creationId xmlns:a16="http://schemas.microsoft.com/office/drawing/2014/main" id="{10461DCD-2556-5758-9E58-D8E07D202BF7}"/>
              </a:ext>
            </a:extLst>
          </p:cNvPr>
          <p:cNvSpPr>
            <a:spLocks noGrp="1"/>
          </p:cNvSpPr>
          <p:nvPr>
            <p:ph type="title"/>
          </p:nvPr>
        </p:nvSpPr>
        <p:spPr/>
        <p:txBody>
          <a:bodyPr/>
          <a:lstStyle/>
          <a:p>
            <a:r>
              <a:rPr lang="en-US"/>
              <a:t>Containers</a:t>
            </a:r>
          </a:p>
        </p:txBody>
      </p:sp>
      <p:pic>
        <p:nvPicPr>
          <p:cNvPr id="6" name="Picture Placeholder 5" descr="A stack of shipping containers&#10;&#10;Description automatically generated">
            <a:extLst>
              <a:ext uri="{FF2B5EF4-FFF2-40B4-BE49-F238E27FC236}">
                <a16:creationId xmlns:a16="http://schemas.microsoft.com/office/drawing/2014/main" id="{08F01EF0-8A8F-C620-9A99-A9C857C546DC}"/>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7603" r="27603"/>
          <a:stretch>
            <a:fillRect/>
          </a:stretch>
        </p:blipFill>
        <p:spPr/>
      </p:pic>
    </p:spTree>
    <p:extLst>
      <p:ext uri="{BB962C8B-B14F-4D97-AF65-F5344CB8AC3E}">
        <p14:creationId xmlns:p14="http://schemas.microsoft.com/office/powerpoint/2010/main" val="2460207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E1C434-FFB1-1530-073B-25E72BAC8EE4}"/>
              </a:ext>
            </a:extLst>
          </p:cNvPr>
          <p:cNvSpPr>
            <a:spLocks noGrp="1"/>
          </p:cNvSpPr>
          <p:nvPr>
            <p:ph type="title"/>
          </p:nvPr>
        </p:nvSpPr>
        <p:spPr/>
        <p:txBody>
          <a:bodyPr/>
          <a:lstStyle/>
          <a:p>
            <a:r>
              <a:rPr lang="en-US"/>
              <a:t>DEMO!</a:t>
            </a:r>
          </a:p>
        </p:txBody>
      </p:sp>
      <p:pic>
        <p:nvPicPr>
          <p:cNvPr id="8" name="Content Placeholder 7" descr="A blue button with a white arrow&#10;&#10;Description automatically generated">
            <a:extLst>
              <a:ext uri="{FF2B5EF4-FFF2-40B4-BE49-F238E27FC236}">
                <a16:creationId xmlns:a16="http://schemas.microsoft.com/office/drawing/2014/main" id="{89BCF744-DA2C-CE31-F05F-1CFD5F02C0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1722" y="803602"/>
            <a:ext cx="4476984" cy="4476984"/>
          </a:xfrm>
        </p:spPr>
      </p:pic>
    </p:spTree>
    <p:extLst>
      <p:ext uri="{BB962C8B-B14F-4D97-AF65-F5344CB8AC3E}">
        <p14:creationId xmlns:p14="http://schemas.microsoft.com/office/powerpoint/2010/main" val="3299337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D8A69-B53E-DD66-A78A-33D93BF6E32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B5EBA3E-0DA8-82A2-5A0D-E4377C5F09F1}"/>
              </a:ext>
            </a:extLst>
          </p:cNvPr>
          <p:cNvSpPr txBox="1"/>
          <p:nvPr/>
        </p:nvSpPr>
        <p:spPr>
          <a:xfrm>
            <a:off x="44098" y="1196733"/>
            <a:ext cx="12103803" cy="769441"/>
          </a:xfrm>
          <a:prstGeom prst="rect">
            <a:avLst/>
          </a:prstGeom>
          <a:noFill/>
        </p:spPr>
        <p:txBody>
          <a:bodyPr wrap="square">
            <a:spAutoFit/>
          </a:bodyPr>
          <a:lstStyle/>
          <a:p>
            <a:pPr algn="ctr"/>
            <a:r>
              <a:rPr lang="en-US" sz="4400" dirty="0">
                <a:latin typeface="+mn-lt"/>
              </a:rPr>
              <a:t>https://github.com/ScaryDBA/RedgatePrecon2025</a:t>
            </a:r>
          </a:p>
        </p:txBody>
      </p:sp>
      <p:pic>
        <p:nvPicPr>
          <p:cNvPr id="3" name="Picture 2" descr="A qr code on a white background&#10;&#10;AI-generated content may be incorrect.">
            <a:extLst>
              <a:ext uri="{FF2B5EF4-FFF2-40B4-BE49-F238E27FC236}">
                <a16:creationId xmlns:a16="http://schemas.microsoft.com/office/drawing/2014/main" id="{6E291D88-F6CB-AF2B-11BF-EFE8FE63DDD2}"/>
              </a:ext>
            </a:extLst>
          </p:cNvPr>
          <p:cNvPicPr>
            <a:picLocks noChangeAspect="1"/>
          </p:cNvPicPr>
          <p:nvPr/>
        </p:nvPicPr>
        <p:blipFill>
          <a:blip r:embed="rId2"/>
          <a:stretch>
            <a:fillRect/>
          </a:stretch>
        </p:blipFill>
        <p:spPr>
          <a:xfrm>
            <a:off x="5030407" y="2667267"/>
            <a:ext cx="2131185" cy="2131185"/>
          </a:xfrm>
          <a:prstGeom prst="rect">
            <a:avLst/>
          </a:prstGeom>
        </p:spPr>
      </p:pic>
    </p:spTree>
    <p:extLst>
      <p:ext uri="{BB962C8B-B14F-4D97-AF65-F5344CB8AC3E}">
        <p14:creationId xmlns:p14="http://schemas.microsoft.com/office/powerpoint/2010/main" val="3632727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AA12-84EA-A6FF-D360-B36955396CA9}"/>
              </a:ext>
            </a:extLst>
          </p:cNvPr>
          <p:cNvSpPr>
            <a:spLocks noGrp="1"/>
          </p:cNvSpPr>
          <p:nvPr>
            <p:ph type="title"/>
          </p:nvPr>
        </p:nvSpPr>
        <p:spPr/>
        <p:txBody>
          <a:bodyPr/>
          <a:lstStyle/>
          <a:p>
            <a:r>
              <a:rPr lang="en-US"/>
              <a:t>PostgreSQL Tools</a:t>
            </a:r>
          </a:p>
        </p:txBody>
      </p:sp>
      <p:sp>
        <p:nvSpPr>
          <p:cNvPr id="3" name="Content Placeholder 2">
            <a:extLst>
              <a:ext uri="{FF2B5EF4-FFF2-40B4-BE49-F238E27FC236}">
                <a16:creationId xmlns:a16="http://schemas.microsoft.com/office/drawing/2014/main" id="{7B0D1765-D5A9-97B0-D778-1A229A0F2A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05713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08C2C45-C525-5B5E-8EE9-29A6CB6837E5}"/>
              </a:ext>
            </a:extLst>
          </p:cNvPr>
          <p:cNvSpPr>
            <a:spLocks noGrp="1"/>
          </p:cNvSpPr>
          <p:nvPr>
            <p:ph idx="1"/>
          </p:nvPr>
        </p:nvSpPr>
        <p:spPr/>
        <p:txBody>
          <a:bodyPr/>
          <a:lstStyle/>
          <a:p>
            <a:r>
              <a:rPr lang="en-US"/>
              <a:t>Always available (almost)</a:t>
            </a:r>
          </a:p>
          <a:p>
            <a:r>
              <a:rPr lang="en-US"/>
              <a:t>Command line</a:t>
            </a:r>
          </a:p>
          <a:p>
            <a:r>
              <a:rPr lang="en-US"/>
              <a:t>Can work remote</a:t>
            </a:r>
          </a:p>
        </p:txBody>
      </p:sp>
      <p:sp>
        <p:nvSpPr>
          <p:cNvPr id="4" name="Title 3">
            <a:extLst>
              <a:ext uri="{FF2B5EF4-FFF2-40B4-BE49-F238E27FC236}">
                <a16:creationId xmlns:a16="http://schemas.microsoft.com/office/drawing/2014/main" id="{FE1467E9-78A2-35BB-D7DE-A2D376F8E6DC}"/>
              </a:ext>
            </a:extLst>
          </p:cNvPr>
          <p:cNvSpPr>
            <a:spLocks noGrp="1"/>
          </p:cNvSpPr>
          <p:nvPr>
            <p:ph type="title"/>
          </p:nvPr>
        </p:nvSpPr>
        <p:spPr/>
        <p:txBody>
          <a:bodyPr/>
          <a:lstStyle/>
          <a:p>
            <a:r>
              <a:rPr lang="en-US" err="1"/>
              <a:t>psql</a:t>
            </a:r>
            <a:endParaRPr lang="en-US"/>
          </a:p>
        </p:txBody>
      </p:sp>
      <p:pic>
        <p:nvPicPr>
          <p:cNvPr id="7" name="Picture Placeholder 6" descr="A screenshot of a computer&#10;&#10;Description automatically generated">
            <a:extLst>
              <a:ext uri="{FF2B5EF4-FFF2-40B4-BE49-F238E27FC236}">
                <a16:creationId xmlns:a16="http://schemas.microsoft.com/office/drawing/2014/main" id="{F26467B7-BB54-0F07-BAF9-4FCD1FEE4B52}"/>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42" r="58408"/>
          <a:stretch/>
        </p:blipFill>
        <p:spPr>
          <a:xfrm>
            <a:off x="6721195" y="0"/>
            <a:ext cx="5470805" cy="6858000"/>
          </a:xfrm>
        </p:spPr>
      </p:pic>
    </p:spTree>
    <p:extLst>
      <p:ext uri="{BB962C8B-B14F-4D97-AF65-F5344CB8AC3E}">
        <p14:creationId xmlns:p14="http://schemas.microsoft.com/office/powerpoint/2010/main" val="1451451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7F1E90-7C88-92C9-1DDF-ECF3976AB552}"/>
              </a:ext>
            </a:extLst>
          </p:cNvPr>
          <p:cNvSpPr>
            <a:spLocks noGrp="1"/>
          </p:cNvSpPr>
          <p:nvPr>
            <p:ph idx="1"/>
          </p:nvPr>
        </p:nvSpPr>
        <p:spPr/>
        <p:txBody>
          <a:bodyPr/>
          <a:lstStyle/>
          <a:p>
            <a:r>
              <a:rPr lang="en-US"/>
              <a:t>Unofficial, "Official" PostgreSQL GUI</a:t>
            </a:r>
          </a:p>
          <a:p>
            <a:r>
              <a:rPr lang="en-US"/>
              <a:t>Not installed by default</a:t>
            </a:r>
          </a:p>
          <a:p>
            <a:r>
              <a:rPr lang="en-US"/>
              <a:t>Web version for remote work</a:t>
            </a:r>
          </a:p>
          <a:p>
            <a:r>
              <a:rPr lang="en-US"/>
              <a:t>Extensions</a:t>
            </a:r>
          </a:p>
          <a:p>
            <a:endParaRPr lang="en-US"/>
          </a:p>
          <a:p>
            <a:endParaRPr lang="en-US"/>
          </a:p>
          <a:p>
            <a:endParaRPr lang="en-US"/>
          </a:p>
        </p:txBody>
      </p:sp>
      <p:sp>
        <p:nvSpPr>
          <p:cNvPr id="3" name="Title 2">
            <a:extLst>
              <a:ext uri="{FF2B5EF4-FFF2-40B4-BE49-F238E27FC236}">
                <a16:creationId xmlns:a16="http://schemas.microsoft.com/office/drawing/2014/main" id="{99043D27-4856-BB7A-4DAA-706382BB6DEC}"/>
              </a:ext>
            </a:extLst>
          </p:cNvPr>
          <p:cNvSpPr>
            <a:spLocks noGrp="1"/>
          </p:cNvSpPr>
          <p:nvPr>
            <p:ph type="title"/>
          </p:nvPr>
        </p:nvSpPr>
        <p:spPr/>
        <p:txBody>
          <a:bodyPr/>
          <a:lstStyle/>
          <a:p>
            <a:r>
              <a:rPr lang="en-US" err="1"/>
              <a:t>pgAdmin</a:t>
            </a:r>
            <a:endParaRPr lang="en-US"/>
          </a:p>
        </p:txBody>
      </p:sp>
      <p:pic>
        <p:nvPicPr>
          <p:cNvPr id="2" name="Picture Placeholder 1" descr="A screenshot of a computer&#10;&#10;Description automatically generated">
            <a:extLst>
              <a:ext uri="{FF2B5EF4-FFF2-40B4-BE49-F238E27FC236}">
                <a16:creationId xmlns:a16="http://schemas.microsoft.com/office/drawing/2014/main" id="{9FC57986-A0CB-0299-338D-9D2DF2D83445}"/>
              </a:ext>
            </a:extLst>
          </p:cNvPr>
          <p:cNvPicPr>
            <a:picLocks noGrp="1" noChangeAspect="1"/>
          </p:cNvPicPr>
          <p:nvPr>
            <p:ph type="pic" sz="quarter" idx="17"/>
          </p:nvPr>
        </p:nvPicPr>
        <p:blipFill>
          <a:blip r:embed="rId2"/>
          <a:srcRect l="19961" r="19961"/>
          <a:stretch/>
        </p:blipFill>
        <p:spPr/>
      </p:pic>
    </p:spTree>
    <p:extLst>
      <p:ext uri="{BB962C8B-B14F-4D97-AF65-F5344CB8AC3E}">
        <p14:creationId xmlns:p14="http://schemas.microsoft.com/office/powerpoint/2010/main" val="920375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5AC8FF-49D5-848D-6A29-7D31F07F0320}"/>
              </a:ext>
            </a:extLst>
          </p:cNvPr>
          <p:cNvSpPr>
            <a:spLocks noGrp="1"/>
          </p:cNvSpPr>
          <p:nvPr>
            <p:ph idx="1"/>
          </p:nvPr>
        </p:nvSpPr>
        <p:spPr/>
        <p:txBody>
          <a:bodyPr/>
          <a:lstStyle/>
          <a:p>
            <a:r>
              <a:rPr lang="en-US" dirty="0"/>
              <a:t>PostgreSQL Plugin</a:t>
            </a:r>
          </a:p>
          <a:p>
            <a:r>
              <a:rPr lang="en-US" dirty="0"/>
              <a:t>Good for basics</a:t>
            </a:r>
          </a:p>
          <a:p>
            <a:r>
              <a:rPr lang="en-US" dirty="0"/>
              <a:t>Good integration with source control</a:t>
            </a:r>
          </a:p>
        </p:txBody>
      </p:sp>
      <p:sp>
        <p:nvSpPr>
          <p:cNvPr id="3" name="Title 2">
            <a:extLst>
              <a:ext uri="{FF2B5EF4-FFF2-40B4-BE49-F238E27FC236}">
                <a16:creationId xmlns:a16="http://schemas.microsoft.com/office/drawing/2014/main" id="{98B21AC4-2C09-8D6A-E188-D06324225881}"/>
              </a:ext>
            </a:extLst>
          </p:cNvPr>
          <p:cNvSpPr>
            <a:spLocks noGrp="1"/>
          </p:cNvSpPr>
          <p:nvPr>
            <p:ph type="title"/>
          </p:nvPr>
        </p:nvSpPr>
        <p:spPr>
          <a:xfrm>
            <a:off x="377722" y="250031"/>
            <a:ext cx="6888316" cy="1325563"/>
          </a:xfrm>
        </p:spPr>
        <p:txBody>
          <a:bodyPr/>
          <a:lstStyle/>
          <a:p>
            <a:r>
              <a:rPr lang="en-US" dirty="0"/>
              <a:t>VS Code</a:t>
            </a:r>
          </a:p>
        </p:txBody>
      </p:sp>
      <p:pic>
        <p:nvPicPr>
          <p:cNvPr id="2" name="Picture Placeholder 1">
            <a:extLst>
              <a:ext uri="{FF2B5EF4-FFF2-40B4-BE49-F238E27FC236}">
                <a16:creationId xmlns:a16="http://schemas.microsoft.com/office/drawing/2014/main" id="{3A7FEF27-538C-8963-4D29-46D13E873143}"/>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9551" r="29551"/>
          <a:stretch/>
        </p:blipFill>
        <p:spPr>
          <a:xfrm>
            <a:off x="6721195" y="0"/>
            <a:ext cx="5489554" cy="6881124"/>
          </a:xfrm>
        </p:spPr>
      </p:pic>
    </p:spTree>
    <p:extLst>
      <p:ext uri="{BB962C8B-B14F-4D97-AF65-F5344CB8AC3E}">
        <p14:creationId xmlns:p14="http://schemas.microsoft.com/office/powerpoint/2010/main" val="1745178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9110A82-BD73-A382-5840-604DD03B661B}"/>
              </a:ext>
            </a:extLst>
          </p:cNvPr>
          <p:cNvSpPr>
            <a:spLocks noGrp="1"/>
          </p:cNvSpPr>
          <p:nvPr>
            <p:ph idx="1"/>
          </p:nvPr>
        </p:nvSpPr>
        <p:spPr/>
        <p:txBody>
          <a:bodyPr>
            <a:normAutofit lnSpcReduction="10000"/>
          </a:bodyPr>
          <a:lstStyle/>
          <a:p>
            <a:r>
              <a:rPr lang="en-US"/>
              <a:t>Open source</a:t>
            </a:r>
          </a:p>
          <a:p>
            <a:pPr lvl="1"/>
            <a:r>
              <a:rPr lang="en-US"/>
              <a:t>Also paid</a:t>
            </a:r>
          </a:p>
          <a:p>
            <a:r>
              <a:rPr lang="en-US"/>
              <a:t>Multi-platform</a:t>
            </a:r>
          </a:p>
          <a:p>
            <a:pPr lvl="1"/>
            <a:r>
              <a:rPr lang="en-US"/>
              <a:t>Good and bad</a:t>
            </a:r>
          </a:p>
          <a:p>
            <a:r>
              <a:rPr lang="en-US"/>
              <a:t>Extensions</a:t>
            </a:r>
          </a:p>
          <a:p>
            <a:r>
              <a:rPr lang="en-US"/>
              <a:t>Some code completion</a:t>
            </a:r>
          </a:p>
          <a:p>
            <a:endParaRPr lang="en-US"/>
          </a:p>
        </p:txBody>
      </p:sp>
      <p:sp>
        <p:nvSpPr>
          <p:cNvPr id="3" name="Title 2">
            <a:extLst>
              <a:ext uri="{FF2B5EF4-FFF2-40B4-BE49-F238E27FC236}">
                <a16:creationId xmlns:a16="http://schemas.microsoft.com/office/drawing/2014/main" id="{F8072167-3348-32BE-5AEE-4E08384BF0DB}"/>
              </a:ext>
            </a:extLst>
          </p:cNvPr>
          <p:cNvSpPr>
            <a:spLocks noGrp="1"/>
          </p:cNvSpPr>
          <p:nvPr>
            <p:ph type="title"/>
          </p:nvPr>
        </p:nvSpPr>
        <p:spPr/>
        <p:txBody>
          <a:bodyPr/>
          <a:lstStyle/>
          <a:p>
            <a:r>
              <a:rPr lang="en-US" err="1"/>
              <a:t>DBeaver</a:t>
            </a:r>
            <a:endParaRPr lang="en-US"/>
          </a:p>
        </p:txBody>
      </p:sp>
      <p:pic>
        <p:nvPicPr>
          <p:cNvPr id="4" name="Picture Placeholder 3" descr="A white background with text and a circle&#10;&#10;Description automatically generated with medium confidence">
            <a:extLst>
              <a:ext uri="{FF2B5EF4-FFF2-40B4-BE49-F238E27FC236}">
                <a16:creationId xmlns:a16="http://schemas.microsoft.com/office/drawing/2014/main" id="{86F8440C-95CC-9F1C-DB37-9C80498AE682}"/>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4093" r="44512" b="-28647"/>
          <a:stretch/>
        </p:blipFill>
        <p:spPr>
          <a:xfrm>
            <a:off x="6721195" y="0"/>
            <a:ext cx="5470805" cy="6858000"/>
          </a:xfrm>
        </p:spPr>
      </p:pic>
    </p:spTree>
    <p:extLst>
      <p:ext uri="{BB962C8B-B14F-4D97-AF65-F5344CB8AC3E}">
        <p14:creationId xmlns:p14="http://schemas.microsoft.com/office/powerpoint/2010/main" val="378306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9BCDF-DB53-5787-82C9-4CA13808F1B9}"/>
              </a:ext>
            </a:extLst>
          </p:cNvPr>
          <p:cNvSpPr>
            <a:spLocks noGrp="1"/>
          </p:cNvSpPr>
          <p:nvPr>
            <p:ph type="title"/>
          </p:nvPr>
        </p:nvSpPr>
        <p:spPr/>
        <p:txBody>
          <a:bodyPr/>
          <a:lstStyle/>
          <a:p>
            <a:r>
              <a:rPr lang="en-US"/>
              <a:t>Why PostgreSQL?</a:t>
            </a:r>
          </a:p>
        </p:txBody>
      </p:sp>
      <p:sp>
        <p:nvSpPr>
          <p:cNvPr id="3" name="Content Placeholder 2">
            <a:extLst>
              <a:ext uri="{FF2B5EF4-FFF2-40B4-BE49-F238E27FC236}">
                <a16:creationId xmlns:a16="http://schemas.microsoft.com/office/drawing/2014/main" id="{47F859DE-84D2-A4CD-65E4-8937C28FEC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70363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1A0B7-0BDE-834E-282B-60F4A7369E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3657E3-E7A0-8E6A-71A7-EDE9C6E33FDB}"/>
              </a:ext>
            </a:extLst>
          </p:cNvPr>
          <p:cNvSpPr>
            <a:spLocks noGrp="1"/>
          </p:cNvSpPr>
          <p:nvPr>
            <p:ph type="title"/>
          </p:nvPr>
        </p:nvSpPr>
        <p:spPr/>
        <p:txBody>
          <a:bodyPr/>
          <a:lstStyle/>
          <a:p>
            <a:r>
              <a:rPr lang="en-US"/>
              <a:t>DEMO!</a:t>
            </a:r>
          </a:p>
        </p:txBody>
      </p:sp>
      <p:pic>
        <p:nvPicPr>
          <p:cNvPr id="8" name="Content Placeholder 7" descr="A blue button with a white arrow&#10;&#10;Description automatically generated">
            <a:extLst>
              <a:ext uri="{FF2B5EF4-FFF2-40B4-BE49-F238E27FC236}">
                <a16:creationId xmlns:a16="http://schemas.microsoft.com/office/drawing/2014/main" id="{CE31C3FD-7C2D-8425-13CE-CD7B979474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1722" y="803602"/>
            <a:ext cx="4476984" cy="4476984"/>
          </a:xfrm>
        </p:spPr>
      </p:pic>
    </p:spTree>
    <p:extLst>
      <p:ext uri="{BB962C8B-B14F-4D97-AF65-F5344CB8AC3E}">
        <p14:creationId xmlns:p14="http://schemas.microsoft.com/office/powerpoint/2010/main" val="3877012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2D83-1952-034C-2166-E6A52FE91488}"/>
              </a:ext>
            </a:extLst>
          </p:cNvPr>
          <p:cNvSpPr>
            <a:spLocks noGrp="1"/>
          </p:cNvSpPr>
          <p:nvPr>
            <p:ph type="title"/>
          </p:nvPr>
        </p:nvSpPr>
        <p:spPr/>
        <p:txBody>
          <a:bodyPr/>
          <a:lstStyle/>
          <a:p>
            <a:r>
              <a:rPr lang="en-US"/>
              <a:t>Databases</a:t>
            </a:r>
          </a:p>
        </p:txBody>
      </p:sp>
      <p:sp>
        <p:nvSpPr>
          <p:cNvPr id="3" name="Content Placeholder 2">
            <a:extLst>
              <a:ext uri="{FF2B5EF4-FFF2-40B4-BE49-F238E27FC236}">
                <a16:creationId xmlns:a16="http://schemas.microsoft.com/office/drawing/2014/main" id="{2206D2A2-4C6F-9434-4CEB-9769011E76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17848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BDBB98-FCE7-6E71-9255-92D0F73CDC16}"/>
              </a:ext>
            </a:extLst>
          </p:cNvPr>
          <p:cNvSpPr>
            <a:spLocks noGrp="1"/>
          </p:cNvSpPr>
          <p:nvPr>
            <p:ph idx="1"/>
          </p:nvPr>
        </p:nvSpPr>
        <p:spPr/>
        <p:txBody>
          <a:bodyPr>
            <a:normAutofit fontScale="85000" lnSpcReduction="20000"/>
          </a:bodyPr>
          <a:lstStyle/>
          <a:p>
            <a:r>
              <a:rPr lang="en-US"/>
              <a:t>Primary means of organizing storage, access and behavior</a:t>
            </a:r>
          </a:p>
          <a:p>
            <a:r>
              <a:rPr lang="en-US"/>
              <a:t>Equivalent to SQL Server databases</a:t>
            </a:r>
          </a:p>
          <a:p>
            <a:r>
              <a:rPr lang="en-US"/>
              <a:t>Control storage</a:t>
            </a:r>
          </a:p>
          <a:p>
            <a:r>
              <a:rPr lang="en-US"/>
              <a:t>3 by default</a:t>
            </a:r>
          </a:p>
          <a:p>
            <a:pPr lvl="1"/>
            <a:r>
              <a:rPr lang="en-US" err="1"/>
              <a:t>postgres</a:t>
            </a:r>
            <a:endParaRPr lang="en-US"/>
          </a:p>
          <a:p>
            <a:pPr lvl="1"/>
            <a:r>
              <a:rPr lang="en-US"/>
              <a:t>template0</a:t>
            </a:r>
          </a:p>
          <a:p>
            <a:pPr lvl="1"/>
            <a:r>
              <a:rPr lang="en-US"/>
              <a:t>template1</a:t>
            </a:r>
          </a:p>
        </p:txBody>
      </p:sp>
      <p:sp>
        <p:nvSpPr>
          <p:cNvPr id="2" name="Title 1">
            <a:extLst>
              <a:ext uri="{FF2B5EF4-FFF2-40B4-BE49-F238E27FC236}">
                <a16:creationId xmlns:a16="http://schemas.microsoft.com/office/drawing/2014/main" id="{AB760343-E21D-CE2F-49A7-570109F031A7}"/>
              </a:ext>
            </a:extLst>
          </p:cNvPr>
          <p:cNvSpPr>
            <a:spLocks noGrp="1"/>
          </p:cNvSpPr>
          <p:nvPr>
            <p:ph type="title"/>
          </p:nvPr>
        </p:nvSpPr>
        <p:spPr/>
        <p:txBody>
          <a:bodyPr/>
          <a:lstStyle/>
          <a:p>
            <a:r>
              <a:rPr lang="en-US"/>
              <a:t>What Are Databases?</a:t>
            </a:r>
          </a:p>
        </p:txBody>
      </p:sp>
      <p:pic>
        <p:nvPicPr>
          <p:cNvPr id="10" name="Picture Placeholder 9" descr="A large book shelf full of books&#10;&#10;Description automatically generated">
            <a:extLst>
              <a:ext uri="{FF2B5EF4-FFF2-40B4-BE49-F238E27FC236}">
                <a16:creationId xmlns:a16="http://schemas.microsoft.com/office/drawing/2014/main" id="{5DB3B7BF-AF9C-24B4-59B1-8DAD8B8E139A}"/>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10116" r="10116"/>
          <a:stretch>
            <a:fillRect/>
          </a:stretch>
        </p:blipFill>
        <p:spPr/>
      </p:pic>
    </p:spTree>
    <p:extLst>
      <p:ext uri="{BB962C8B-B14F-4D97-AF65-F5344CB8AC3E}">
        <p14:creationId xmlns:p14="http://schemas.microsoft.com/office/powerpoint/2010/main" val="853446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4E65BC1-9EC1-703A-B66B-CC05585E5E60}"/>
              </a:ext>
            </a:extLst>
          </p:cNvPr>
          <p:cNvSpPr>
            <a:spLocks noGrp="1"/>
          </p:cNvSpPr>
          <p:nvPr>
            <p:ph idx="1"/>
          </p:nvPr>
        </p:nvSpPr>
        <p:spPr/>
        <p:txBody>
          <a:bodyPr>
            <a:normAutofit/>
          </a:bodyPr>
          <a:lstStyle/>
          <a:p>
            <a:r>
              <a:rPr lang="en-US"/>
              <a:t>Think, model </a:t>
            </a:r>
            <a:r>
              <a:rPr lang="en-US" err="1"/>
              <a:t>db</a:t>
            </a:r>
            <a:endParaRPr lang="en-US"/>
          </a:p>
          <a:p>
            <a:r>
              <a:rPr lang="en-US"/>
              <a:t>template0 – leave this alone</a:t>
            </a:r>
          </a:p>
          <a:p>
            <a:r>
              <a:rPr lang="en-US"/>
              <a:t>template1 – customizable</a:t>
            </a:r>
          </a:p>
          <a:p>
            <a:r>
              <a:rPr lang="en-US"/>
              <a:t>Custom templates</a:t>
            </a:r>
          </a:p>
          <a:p>
            <a:r>
              <a:rPr lang="en-US"/>
              <a:t>You can choose the template</a:t>
            </a:r>
          </a:p>
          <a:p>
            <a:endParaRPr lang="en-US"/>
          </a:p>
        </p:txBody>
      </p:sp>
      <p:sp>
        <p:nvSpPr>
          <p:cNvPr id="5" name="Title 4">
            <a:extLst>
              <a:ext uri="{FF2B5EF4-FFF2-40B4-BE49-F238E27FC236}">
                <a16:creationId xmlns:a16="http://schemas.microsoft.com/office/drawing/2014/main" id="{3BE855B7-D991-24C4-D683-5B085013A8B2}"/>
              </a:ext>
            </a:extLst>
          </p:cNvPr>
          <p:cNvSpPr>
            <a:spLocks noGrp="1"/>
          </p:cNvSpPr>
          <p:nvPr>
            <p:ph type="title"/>
          </p:nvPr>
        </p:nvSpPr>
        <p:spPr/>
        <p:txBody>
          <a:bodyPr/>
          <a:lstStyle/>
          <a:p>
            <a:r>
              <a:rPr lang="en-US"/>
              <a:t>Templates</a:t>
            </a:r>
          </a:p>
        </p:txBody>
      </p:sp>
      <p:pic>
        <p:nvPicPr>
          <p:cNvPr id="11" name="Picture Placeholder 10" descr="A wireframe of a person&#10;&#10;Description automatically generated">
            <a:extLst>
              <a:ext uri="{FF2B5EF4-FFF2-40B4-BE49-F238E27FC236}">
                <a16:creationId xmlns:a16="http://schemas.microsoft.com/office/drawing/2014/main" id="{BA844F72-1F46-DBD5-FEBC-B4D8A2EBB9F9}"/>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7565" r="27565"/>
          <a:stretch>
            <a:fillRect/>
          </a:stretch>
        </p:blipFill>
        <p:spPr/>
      </p:pic>
    </p:spTree>
    <p:extLst>
      <p:ext uri="{BB962C8B-B14F-4D97-AF65-F5344CB8AC3E}">
        <p14:creationId xmlns:p14="http://schemas.microsoft.com/office/powerpoint/2010/main" val="17311410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B78E39-81D2-D443-7ED1-74E00C653830}"/>
              </a:ext>
            </a:extLst>
          </p:cNvPr>
          <p:cNvSpPr>
            <a:spLocks noGrp="1"/>
          </p:cNvSpPr>
          <p:nvPr>
            <p:ph idx="1"/>
          </p:nvPr>
        </p:nvSpPr>
        <p:spPr/>
        <p:txBody>
          <a:bodyPr/>
          <a:lstStyle/>
          <a:p>
            <a:r>
              <a:rPr lang="en-US"/>
              <a:t>Defaults to template1</a:t>
            </a:r>
          </a:p>
          <a:p>
            <a:r>
              <a:rPr lang="en-US"/>
              <a:t>You can pick the template</a:t>
            </a:r>
          </a:p>
          <a:p>
            <a:r>
              <a:rPr lang="en-US"/>
              <a:t>You can define the owner</a:t>
            </a:r>
          </a:p>
          <a:p>
            <a:endParaRPr lang="en-US"/>
          </a:p>
          <a:p>
            <a:endParaRPr lang="en-US"/>
          </a:p>
        </p:txBody>
      </p:sp>
      <p:sp>
        <p:nvSpPr>
          <p:cNvPr id="3" name="Title 2">
            <a:extLst>
              <a:ext uri="{FF2B5EF4-FFF2-40B4-BE49-F238E27FC236}">
                <a16:creationId xmlns:a16="http://schemas.microsoft.com/office/drawing/2014/main" id="{B0498BBC-027F-2882-4905-E05651C2142D}"/>
              </a:ext>
            </a:extLst>
          </p:cNvPr>
          <p:cNvSpPr>
            <a:spLocks noGrp="1"/>
          </p:cNvSpPr>
          <p:nvPr>
            <p:ph type="title"/>
          </p:nvPr>
        </p:nvSpPr>
        <p:spPr/>
        <p:txBody>
          <a:bodyPr/>
          <a:lstStyle/>
          <a:p>
            <a:r>
              <a:rPr lang="en-US"/>
              <a:t>CREATE DATABASE</a:t>
            </a:r>
          </a:p>
        </p:txBody>
      </p:sp>
      <p:pic>
        <p:nvPicPr>
          <p:cNvPr id="6" name="Picture Placeholder 5" descr="A group of spheres with stars in the sky&#10;&#10;Description automatically generated">
            <a:extLst>
              <a:ext uri="{FF2B5EF4-FFF2-40B4-BE49-F238E27FC236}">
                <a16:creationId xmlns:a16="http://schemas.microsoft.com/office/drawing/2014/main" id="{A4D7ACA4-197F-D4F1-DA59-08129C7BD0B0}"/>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0353" r="20353"/>
          <a:stretch>
            <a:fillRect/>
          </a:stretch>
        </p:blipFill>
        <p:spPr/>
      </p:pic>
    </p:spTree>
    <p:extLst>
      <p:ext uri="{BB962C8B-B14F-4D97-AF65-F5344CB8AC3E}">
        <p14:creationId xmlns:p14="http://schemas.microsoft.com/office/powerpoint/2010/main" val="17242181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CA199-DF17-F682-FD10-D1A99FE4DF47}"/>
              </a:ext>
            </a:extLst>
          </p:cNvPr>
          <p:cNvSpPr>
            <a:spLocks noGrp="1"/>
          </p:cNvSpPr>
          <p:nvPr>
            <p:ph idx="1"/>
          </p:nvPr>
        </p:nvSpPr>
        <p:spPr/>
        <p:txBody>
          <a:bodyPr/>
          <a:lstStyle/>
          <a:p>
            <a:r>
              <a:rPr lang="en-US"/>
              <a:t>Change database behaviors</a:t>
            </a:r>
          </a:p>
          <a:p>
            <a:r>
              <a:rPr lang="en-US"/>
              <a:t>Change database properties</a:t>
            </a:r>
          </a:p>
          <a:p>
            <a:r>
              <a:rPr lang="en-US"/>
              <a:t>Modify behaviors of code and objects within database</a:t>
            </a:r>
          </a:p>
        </p:txBody>
      </p:sp>
      <p:sp>
        <p:nvSpPr>
          <p:cNvPr id="3" name="Title 2">
            <a:extLst>
              <a:ext uri="{FF2B5EF4-FFF2-40B4-BE49-F238E27FC236}">
                <a16:creationId xmlns:a16="http://schemas.microsoft.com/office/drawing/2014/main" id="{DA9A39B3-6620-BB17-7F8C-6A830576A1A1}"/>
              </a:ext>
            </a:extLst>
          </p:cNvPr>
          <p:cNvSpPr>
            <a:spLocks noGrp="1"/>
          </p:cNvSpPr>
          <p:nvPr>
            <p:ph type="title"/>
          </p:nvPr>
        </p:nvSpPr>
        <p:spPr/>
        <p:txBody>
          <a:bodyPr/>
          <a:lstStyle/>
          <a:p>
            <a:r>
              <a:rPr lang="en-US"/>
              <a:t>ALTER DATABASE</a:t>
            </a:r>
          </a:p>
        </p:txBody>
      </p:sp>
      <p:pic>
        <p:nvPicPr>
          <p:cNvPr id="8" name="Picture Placeholder 7" descr="A close-up of hands reaching for a light&#10;&#10;Description automatically generated">
            <a:extLst>
              <a:ext uri="{FF2B5EF4-FFF2-40B4-BE49-F238E27FC236}">
                <a16:creationId xmlns:a16="http://schemas.microsoft.com/office/drawing/2014/main" id="{E83C17AC-4491-2525-251F-4DB6E700796A}"/>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3357" r="23357"/>
          <a:stretch>
            <a:fillRect/>
          </a:stretch>
        </p:blipFill>
        <p:spPr/>
      </p:pic>
    </p:spTree>
    <p:extLst>
      <p:ext uri="{BB962C8B-B14F-4D97-AF65-F5344CB8AC3E}">
        <p14:creationId xmlns:p14="http://schemas.microsoft.com/office/powerpoint/2010/main" val="2805654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58A203-C09A-A766-4525-2FB34477C894}"/>
              </a:ext>
            </a:extLst>
          </p:cNvPr>
          <p:cNvSpPr>
            <a:spLocks noGrp="1"/>
          </p:cNvSpPr>
          <p:nvPr>
            <p:ph idx="1"/>
          </p:nvPr>
        </p:nvSpPr>
        <p:spPr/>
        <p:txBody>
          <a:bodyPr/>
          <a:lstStyle/>
          <a:p>
            <a:r>
              <a:rPr lang="en-US"/>
              <a:t>Boom!</a:t>
            </a:r>
          </a:p>
          <a:p>
            <a:r>
              <a:rPr lang="en-US"/>
              <a:t>IF EXISTS is a good idea</a:t>
            </a:r>
          </a:p>
          <a:p>
            <a:r>
              <a:rPr lang="en-US"/>
              <a:t>WITH (FORCE) is probably not</a:t>
            </a:r>
          </a:p>
        </p:txBody>
      </p:sp>
      <p:sp>
        <p:nvSpPr>
          <p:cNvPr id="3" name="Title 2">
            <a:extLst>
              <a:ext uri="{FF2B5EF4-FFF2-40B4-BE49-F238E27FC236}">
                <a16:creationId xmlns:a16="http://schemas.microsoft.com/office/drawing/2014/main" id="{CC32977F-8AD9-8EF9-2153-5A257E263DAF}"/>
              </a:ext>
            </a:extLst>
          </p:cNvPr>
          <p:cNvSpPr>
            <a:spLocks noGrp="1"/>
          </p:cNvSpPr>
          <p:nvPr>
            <p:ph type="title"/>
          </p:nvPr>
        </p:nvSpPr>
        <p:spPr/>
        <p:txBody>
          <a:bodyPr/>
          <a:lstStyle/>
          <a:p>
            <a:r>
              <a:rPr lang="en-US"/>
              <a:t>DROP DATABASE</a:t>
            </a:r>
          </a:p>
        </p:txBody>
      </p:sp>
      <p:pic>
        <p:nvPicPr>
          <p:cNvPr id="6" name="Picture Placeholder 5" descr="A planet with rings in space&#10;&#10;Description automatically generated">
            <a:extLst>
              <a:ext uri="{FF2B5EF4-FFF2-40B4-BE49-F238E27FC236}">
                <a16:creationId xmlns:a16="http://schemas.microsoft.com/office/drawing/2014/main" id="{312FB9C0-4ED5-DC50-DD14-EE40DAFE06D5}"/>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913" t="11896" r="28808"/>
          <a:stretch/>
        </p:blipFill>
        <p:spPr>
          <a:xfrm>
            <a:off x="6721195" y="0"/>
            <a:ext cx="5470805" cy="6858000"/>
          </a:xfrm>
        </p:spPr>
      </p:pic>
    </p:spTree>
    <p:extLst>
      <p:ext uri="{BB962C8B-B14F-4D97-AF65-F5344CB8AC3E}">
        <p14:creationId xmlns:p14="http://schemas.microsoft.com/office/powerpoint/2010/main" val="1744256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AD268-6D9A-D994-B4D7-AAC95BA013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5E8E3BC-7EA3-1D45-84B0-5C02A7EC37D6}"/>
              </a:ext>
            </a:extLst>
          </p:cNvPr>
          <p:cNvSpPr>
            <a:spLocks noGrp="1"/>
          </p:cNvSpPr>
          <p:nvPr>
            <p:ph type="title"/>
          </p:nvPr>
        </p:nvSpPr>
        <p:spPr/>
        <p:txBody>
          <a:bodyPr/>
          <a:lstStyle/>
          <a:p>
            <a:r>
              <a:rPr lang="en-US"/>
              <a:t>DEMO!</a:t>
            </a:r>
          </a:p>
        </p:txBody>
      </p:sp>
      <p:pic>
        <p:nvPicPr>
          <p:cNvPr id="8" name="Content Placeholder 7" descr="A blue button with a white arrow&#10;&#10;Description automatically generated">
            <a:extLst>
              <a:ext uri="{FF2B5EF4-FFF2-40B4-BE49-F238E27FC236}">
                <a16:creationId xmlns:a16="http://schemas.microsoft.com/office/drawing/2014/main" id="{3CCDB2D6-FD63-2740-80FE-440744F971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1722" y="803602"/>
            <a:ext cx="4476984" cy="4476984"/>
          </a:xfrm>
        </p:spPr>
      </p:pic>
    </p:spTree>
    <p:extLst>
      <p:ext uri="{BB962C8B-B14F-4D97-AF65-F5344CB8AC3E}">
        <p14:creationId xmlns:p14="http://schemas.microsoft.com/office/powerpoint/2010/main" val="2279193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D32B-69BF-1481-FC45-E06F3423134B}"/>
              </a:ext>
            </a:extLst>
          </p:cNvPr>
          <p:cNvSpPr>
            <a:spLocks noGrp="1"/>
          </p:cNvSpPr>
          <p:nvPr>
            <p:ph type="title"/>
          </p:nvPr>
        </p:nvSpPr>
        <p:spPr/>
        <p:txBody>
          <a:bodyPr/>
          <a:lstStyle/>
          <a:p>
            <a:r>
              <a:rPr lang="en-US"/>
              <a:t>Restores and Backups</a:t>
            </a:r>
          </a:p>
        </p:txBody>
      </p:sp>
      <p:sp>
        <p:nvSpPr>
          <p:cNvPr id="3" name="Content Placeholder 2">
            <a:extLst>
              <a:ext uri="{FF2B5EF4-FFF2-40B4-BE49-F238E27FC236}">
                <a16:creationId xmlns:a16="http://schemas.microsoft.com/office/drawing/2014/main" id="{1447AFFA-3EA2-BB63-C463-5A9F136CE0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00612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52ADA-75F2-4A2D-DA18-3E9B4F6DCEED}"/>
              </a:ext>
            </a:extLst>
          </p:cNvPr>
          <p:cNvSpPr>
            <a:spLocks noGrp="1"/>
          </p:cNvSpPr>
          <p:nvPr>
            <p:ph type="ctrTitle" idx="4294967295"/>
          </p:nvPr>
        </p:nvSpPr>
        <p:spPr>
          <a:xfrm>
            <a:off x="1515762" y="1227052"/>
            <a:ext cx="9442450" cy="3703637"/>
          </a:xfrm>
        </p:spPr>
        <p:txBody>
          <a:bodyPr/>
          <a:lstStyle/>
          <a:p>
            <a:r>
              <a:rPr lang="en-US"/>
              <a:t>“You are only as good as your last restore”</a:t>
            </a:r>
          </a:p>
        </p:txBody>
      </p:sp>
      <p:sp>
        <p:nvSpPr>
          <p:cNvPr id="5" name="Subtitle 4">
            <a:extLst>
              <a:ext uri="{FF2B5EF4-FFF2-40B4-BE49-F238E27FC236}">
                <a16:creationId xmlns:a16="http://schemas.microsoft.com/office/drawing/2014/main" id="{491AA24D-054F-F29A-3EC6-91B5FCB0A186}"/>
              </a:ext>
            </a:extLst>
          </p:cNvPr>
          <p:cNvSpPr>
            <a:spLocks noGrp="1"/>
          </p:cNvSpPr>
          <p:nvPr>
            <p:ph type="subTitle" idx="4294967295"/>
          </p:nvPr>
        </p:nvSpPr>
        <p:spPr>
          <a:xfrm>
            <a:off x="1515762" y="4930689"/>
            <a:ext cx="9442450" cy="881063"/>
          </a:xfrm>
        </p:spPr>
        <p:txBody>
          <a:bodyPr/>
          <a:lstStyle/>
          <a:p>
            <a:r>
              <a:rPr lang="en-US"/>
              <a:t>Kimberly Tripp</a:t>
            </a:r>
          </a:p>
        </p:txBody>
      </p:sp>
    </p:spTree>
    <p:extLst>
      <p:ext uri="{BB962C8B-B14F-4D97-AF65-F5344CB8AC3E}">
        <p14:creationId xmlns:p14="http://schemas.microsoft.com/office/powerpoint/2010/main" val="15996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803C85E-7697-38D0-56B4-883313377FD4}"/>
              </a:ext>
            </a:extLst>
          </p:cNvPr>
          <p:cNvSpPr>
            <a:spLocks noGrp="1"/>
          </p:cNvSpPr>
          <p:nvPr>
            <p:ph idx="1"/>
          </p:nvPr>
        </p:nvSpPr>
        <p:spPr/>
        <p:txBody>
          <a:bodyPr/>
          <a:lstStyle/>
          <a:p>
            <a:r>
              <a:rPr lang="en-US"/>
              <a:t>Extremely permissive, open-source license</a:t>
            </a:r>
          </a:p>
          <a:p>
            <a:r>
              <a:rPr lang="en-US"/>
              <a:t>Core features can never be paywalled</a:t>
            </a:r>
          </a:p>
          <a:p>
            <a:r>
              <a:rPr lang="en-US"/>
              <a:t>Most extensions piggyback on the PostgreSQL License</a:t>
            </a:r>
          </a:p>
        </p:txBody>
      </p:sp>
      <p:sp>
        <p:nvSpPr>
          <p:cNvPr id="4" name="Title 3">
            <a:extLst>
              <a:ext uri="{FF2B5EF4-FFF2-40B4-BE49-F238E27FC236}">
                <a16:creationId xmlns:a16="http://schemas.microsoft.com/office/drawing/2014/main" id="{0D470C71-FDD3-9D6C-1A75-95EEA564861B}"/>
              </a:ext>
            </a:extLst>
          </p:cNvPr>
          <p:cNvSpPr>
            <a:spLocks noGrp="1"/>
          </p:cNvSpPr>
          <p:nvPr>
            <p:ph type="title"/>
          </p:nvPr>
        </p:nvSpPr>
        <p:spPr/>
        <p:txBody>
          <a:bodyPr/>
          <a:lstStyle/>
          <a:p>
            <a:r>
              <a:rPr lang="en-US"/>
              <a:t>Licensing</a:t>
            </a:r>
          </a:p>
        </p:txBody>
      </p:sp>
      <p:pic>
        <p:nvPicPr>
          <p:cNvPr id="3" name="Picture Placeholder 2">
            <a:extLst>
              <a:ext uri="{FF2B5EF4-FFF2-40B4-BE49-F238E27FC236}">
                <a16:creationId xmlns:a16="http://schemas.microsoft.com/office/drawing/2014/main" id="{3FC812F1-E2EB-1B9D-2481-7924D1E50D18}"/>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455" r="3455"/>
          <a:stretch/>
        </p:blipFill>
        <p:spPr/>
      </p:pic>
    </p:spTree>
    <p:extLst>
      <p:ext uri="{BB962C8B-B14F-4D97-AF65-F5344CB8AC3E}">
        <p14:creationId xmlns:p14="http://schemas.microsoft.com/office/powerpoint/2010/main" val="572521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ECF55D-A2E7-4C7E-F6F1-E0347B4C8376}"/>
              </a:ext>
            </a:extLst>
          </p:cNvPr>
          <p:cNvSpPr>
            <a:spLocks noGrp="1"/>
          </p:cNvSpPr>
          <p:nvPr>
            <p:ph idx="1"/>
          </p:nvPr>
        </p:nvSpPr>
        <p:spPr/>
        <p:txBody>
          <a:bodyPr/>
          <a:lstStyle/>
          <a:p>
            <a:r>
              <a:rPr lang="en-US" err="1"/>
              <a:t>pg_dump</a:t>
            </a:r>
            <a:endParaRPr lang="en-US"/>
          </a:p>
          <a:p>
            <a:r>
              <a:rPr lang="en-US" err="1"/>
              <a:t>pg_dumpall</a:t>
            </a:r>
            <a:endParaRPr lang="en-US"/>
          </a:p>
          <a:p>
            <a:r>
              <a:rPr lang="en-US" err="1"/>
              <a:t>pg_basebackup</a:t>
            </a:r>
            <a:endParaRPr lang="en-US"/>
          </a:p>
          <a:p>
            <a:r>
              <a:rPr lang="en-US"/>
              <a:t>Restore from dump</a:t>
            </a:r>
          </a:p>
          <a:p>
            <a:r>
              <a:rPr lang="en-US" err="1"/>
              <a:t>pg_restore</a:t>
            </a:r>
            <a:endParaRPr lang="en-US"/>
          </a:p>
        </p:txBody>
      </p:sp>
      <p:sp>
        <p:nvSpPr>
          <p:cNvPr id="4" name="Title 3">
            <a:extLst>
              <a:ext uri="{FF2B5EF4-FFF2-40B4-BE49-F238E27FC236}">
                <a16:creationId xmlns:a16="http://schemas.microsoft.com/office/drawing/2014/main" id="{AC566BDF-86EC-98A4-70DB-5C3F95B97E14}"/>
              </a:ext>
            </a:extLst>
          </p:cNvPr>
          <p:cNvSpPr>
            <a:spLocks noGrp="1"/>
          </p:cNvSpPr>
          <p:nvPr>
            <p:ph type="title"/>
          </p:nvPr>
        </p:nvSpPr>
        <p:spPr/>
        <p:txBody>
          <a:bodyPr/>
          <a:lstStyle/>
          <a:p>
            <a:r>
              <a:rPr lang="en-US"/>
              <a:t>Backups</a:t>
            </a:r>
          </a:p>
        </p:txBody>
      </p:sp>
      <p:pic>
        <p:nvPicPr>
          <p:cNvPr id="3" name="Picture Placeholder 2" descr="Cartoon of a child driving a car&#10;&#10;Description automatically generated">
            <a:extLst>
              <a:ext uri="{FF2B5EF4-FFF2-40B4-BE49-F238E27FC236}">
                <a16:creationId xmlns:a16="http://schemas.microsoft.com/office/drawing/2014/main" id="{8C8A8E19-AD56-BA9A-F757-176306FC3610}"/>
              </a:ext>
            </a:extLst>
          </p:cNvPr>
          <p:cNvPicPr>
            <a:picLocks noGrp="1" noChangeAspect="1"/>
          </p:cNvPicPr>
          <p:nvPr>
            <p:ph type="pic" sz="quarter" idx="10"/>
          </p:nvPr>
        </p:nvPicPr>
        <p:blipFill>
          <a:blip r:embed="rId2"/>
          <a:srcRect l="2802" r="2802"/>
          <a:stretch>
            <a:fillRect/>
          </a:stretch>
        </p:blipFill>
        <p:spPr/>
      </p:pic>
    </p:spTree>
    <p:extLst>
      <p:ext uri="{BB962C8B-B14F-4D97-AF65-F5344CB8AC3E}">
        <p14:creationId xmlns:p14="http://schemas.microsoft.com/office/powerpoint/2010/main" val="42446989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B1F06-6E10-7C63-83CE-752392657C2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EC58006-412F-89EE-0ADF-9780236BAE09}"/>
              </a:ext>
            </a:extLst>
          </p:cNvPr>
          <p:cNvSpPr>
            <a:spLocks noGrp="1"/>
          </p:cNvSpPr>
          <p:nvPr>
            <p:ph idx="1"/>
          </p:nvPr>
        </p:nvSpPr>
        <p:spPr/>
        <p:txBody>
          <a:bodyPr/>
          <a:lstStyle/>
          <a:p>
            <a:r>
              <a:rPr lang="en-US"/>
              <a:t>An export, not a true backup</a:t>
            </a:r>
          </a:p>
          <a:p>
            <a:r>
              <a:rPr lang="en-US"/>
              <a:t>Not transactionally aware</a:t>
            </a:r>
          </a:p>
          <a:p>
            <a:r>
              <a:rPr lang="en-US"/>
              <a:t>No point in time recovery</a:t>
            </a:r>
          </a:p>
          <a:p>
            <a:r>
              <a:rPr lang="en-US"/>
              <a:t>One database at a time</a:t>
            </a:r>
          </a:p>
          <a:p>
            <a:r>
              <a:rPr lang="en-US" err="1"/>
              <a:t>pg_dumpall</a:t>
            </a:r>
            <a:endParaRPr lang="en-US"/>
          </a:p>
        </p:txBody>
      </p:sp>
      <p:sp>
        <p:nvSpPr>
          <p:cNvPr id="4" name="Title 3">
            <a:extLst>
              <a:ext uri="{FF2B5EF4-FFF2-40B4-BE49-F238E27FC236}">
                <a16:creationId xmlns:a16="http://schemas.microsoft.com/office/drawing/2014/main" id="{DF47E51E-0530-640B-5084-3B5D9BCD4437}"/>
              </a:ext>
            </a:extLst>
          </p:cNvPr>
          <p:cNvSpPr>
            <a:spLocks noGrp="1"/>
          </p:cNvSpPr>
          <p:nvPr>
            <p:ph type="title"/>
          </p:nvPr>
        </p:nvSpPr>
        <p:spPr/>
        <p:txBody>
          <a:bodyPr/>
          <a:lstStyle/>
          <a:p>
            <a:r>
              <a:rPr lang="en-US" err="1"/>
              <a:t>pg_dump</a:t>
            </a:r>
            <a:endParaRPr lang="en-US"/>
          </a:p>
        </p:txBody>
      </p:sp>
      <p:pic>
        <p:nvPicPr>
          <p:cNvPr id="3" name="Picture Placeholder 2" descr="Cartoon of a child driving a car&#10;&#10;Description automatically generated">
            <a:extLst>
              <a:ext uri="{FF2B5EF4-FFF2-40B4-BE49-F238E27FC236}">
                <a16:creationId xmlns:a16="http://schemas.microsoft.com/office/drawing/2014/main" id="{4C16AA52-938D-7BAC-03A8-F4E83DED3F15}"/>
              </a:ext>
            </a:extLst>
          </p:cNvPr>
          <p:cNvPicPr>
            <a:picLocks noGrp="1" noChangeAspect="1"/>
          </p:cNvPicPr>
          <p:nvPr>
            <p:ph type="pic" sz="quarter" idx="10"/>
          </p:nvPr>
        </p:nvPicPr>
        <p:blipFill>
          <a:blip r:embed="rId2"/>
          <a:srcRect l="2802" r="2802"/>
          <a:stretch>
            <a:fillRect/>
          </a:stretch>
        </p:blipFill>
        <p:spPr/>
      </p:pic>
    </p:spTree>
    <p:extLst>
      <p:ext uri="{BB962C8B-B14F-4D97-AF65-F5344CB8AC3E}">
        <p14:creationId xmlns:p14="http://schemas.microsoft.com/office/powerpoint/2010/main" val="3757573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17B71-AEA5-9714-47DB-5000EB309FF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879CF7-F1EC-E879-3F4C-12370AF70276}"/>
              </a:ext>
            </a:extLst>
          </p:cNvPr>
          <p:cNvSpPr>
            <a:spLocks noGrp="1"/>
          </p:cNvSpPr>
          <p:nvPr>
            <p:ph idx="1"/>
          </p:nvPr>
        </p:nvSpPr>
        <p:spPr/>
        <p:txBody>
          <a:bodyPr>
            <a:normAutofit fontScale="77500" lnSpcReduction="20000"/>
          </a:bodyPr>
          <a:lstStyle/>
          <a:p>
            <a:r>
              <a:rPr lang="en-US"/>
              <a:t>-F – provides a file format, common to compress in tar file</a:t>
            </a:r>
          </a:p>
          <a:p>
            <a:r>
              <a:rPr lang="en-US"/>
              <a:t>-c – adds drop commands so you don’t have to drop &amp; recreate the </a:t>
            </a:r>
            <a:r>
              <a:rPr lang="en-US" err="1"/>
              <a:t>db</a:t>
            </a:r>
            <a:r>
              <a:rPr lang="en-US"/>
              <a:t> (sometimes)</a:t>
            </a:r>
          </a:p>
          <a:p>
            <a:r>
              <a:rPr lang="en-US"/>
              <a:t>-a – data only</a:t>
            </a:r>
          </a:p>
          <a:p>
            <a:r>
              <a:rPr lang="en-US"/>
              <a:t>-s – schema only</a:t>
            </a:r>
          </a:p>
          <a:p>
            <a:r>
              <a:rPr lang="en-US"/>
              <a:t>-C – creates a database from dump</a:t>
            </a:r>
          </a:p>
        </p:txBody>
      </p:sp>
      <p:sp>
        <p:nvSpPr>
          <p:cNvPr id="4" name="Title 3">
            <a:extLst>
              <a:ext uri="{FF2B5EF4-FFF2-40B4-BE49-F238E27FC236}">
                <a16:creationId xmlns:a16="http://schemas.microsoft.com/office/drawing/2014/main" id="{C11942A7-708A-0A11-FD92-6ACB177AF666}"/>
              </a:ext>
            </a:extLst>
          </p:cNvPr>
          <p:cNvSpPr>
            <a:spLocks noGrp="1"/>
          </p:cNvSpPr>
          <p:nvPr>
            <p:ph type="title"/>
          </p:nvPr>
        </p:nvSpPr>
        <p:spPr/>
        <p:txBody>
          <a:bodyPr/>
          <a:lstStyle/>
          <a:p>
            <a:r>
              <a:rPr lang="en-US"/>
              <a:t>Common </a:t>
            </a:r>
            <a:r>
              <a:rPr lang="en-US" err="1"/>
              <a:t>pg_dump</a:t>
            </a:r>
            <a:r>
              <a:rPr lang="en-US"/>
              <a:t> Behaviors</a:t>
            </a:r>
          </a:p>
        </p:txBody>
      </p:sp>
      <p:pic>
        <p:nvPicPr>
          <p:cNvPr id="3" name="Picture Placeholder 2" descr="Cartoon of a child driving a car&#10;&#10;Description automatically generated">
            <a:extLst>
              <a:ext uri="{FF2B5EF4-FFF2-40B4-BE49-F238E27FC236}">
                <a16:creationId xmlns:a16="http://schemas.microsoft.com/office/drawing/2014/main" id="{6042E8F9-D910-70A4-7CFC-C22759094B07}"/>
              </a:ext>
            </a:extLst>
          </p:cNvPr>
          <p:cNvPicPr>
            <a:picLocks noGrp="1" noChangeAspect="1"/>
          </p:cNvPicPr>
          <p:nvPr>
            <p:ph type="pic" sz="quarter" idx="10"/>
          </p:nvPr>
        </p:nvPicPr>
        <p:blipFill>
          <a:blip r:embed="rId2"/>
          <a:srcRect l="2802" r="2802"/>
          <a:stretch>
            <a:fillRect/>
          </a:stretch>
        </p:blipFill>
        <p:spPr/>
      </p:pic>
    </p:spTree>
    <p:extLst>
      <p:ext uri="{BB962C8B-B14F-4D97-AF65-F5344CB8AC3E}">
        <p14:creationId xmlns:p14="http://schemas.microsoft.com/office/powerpoint/2010/main" val="1987096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840C5-BFEE-F560-F625-46E74BB97DE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488D74-CF56-8401-1032-4A0C87DA0289}"/>
              </a:ext>
            </a:extLst>
          </p:cNvPr>
          <p:cNvSpPr>
            <a:spLocks noGrp="1"/>
          </p:cNvSpPr>
          <p:nvPr>
            <p:ph idx="1"/>
          </p:nvPr>
        </p:nvSpPr>
        <p:spPr/>
        <p:txBody>
          <a:bodyPr/>
          <a:lstStyle/>
          <a:p>
            <a:r>
              <a:rPr lang="en-US"/>
              <a:t>Backs up the server</a:t>
            </a:r>
          </a:p>
          <a:p>
            <a:r>
              <a:rPr lang="en-US"/>
              <a:t>Starting point for point in time recovery</a:t>
            </a:r>
          </a:p>
        </p:txBody>
      </p:sp>
      <p:sp>
        <p:nvSpPr>
          <p:cNvPr id="4" name="Title 3">
            <a:extLst>
              <a:ext uri="{FF2B5EF4-FFF2-40B4-BE49-F238E27FC236}">
                <a16:creationId xmlns:a16="http://schemas.microsoft.com/office/drawing/2014/main" id="{F7646E01-BF67-5C46-78FB-C7A3E37DEA75}"/>
              </a:ext>
            </a:extLst>
          </p:cNvPr>
          <p:cNvSpPr>
            <a:spLocks noGrp="1"/>
          </p:cNvSpPr>
          <p:nvPr>
            <p:ph type="title"/>
          </p:nvPr>
        </p:nvSpPr>
        <p:spPr/>
        <p:txBody>
          <a:bodyPr/>
          <a:lstStyle/>
          <a:p>
            <a:r>
              <a:rPr lang="en-US" err="1"/>
              <a:t>pg_basebackup</a:t>
            </a:r>
            <a:endParaRPr lang="en-US"/>
          </a:p>
        </p:txBody>
      </p:sp>
      <p:pic>
        <p:nvPicPr>
          <p:cNvPr id="3" name="Picture Placeholder 2" descr="Cartoon of a child driving a car&#10;&#10;Description automatically generated">
            <a:extLst>
              <a:ext uri="{FF2B5EF4-FFF2-40B4-BE49-F238E27FC236}">
                <a16:creationId xmlns:a16="http://schemas.microsoft.com/office/drawing/2014/main" id="{3D2E0E12-3FC8-13AB-C41F-71D52FE33EE0}"/>
              </a:ext>
            </a:extLst>
          </p:cNvPr>
          <p:cNvPicPr>
            <a:picLocks noGrp="1" noChangeAspect="1"/>
          </p:cNvPicPr>
          <p:nvPr>
            <p:ph type="pic" sz="quarter" idx="10"/>
          </p:nvPr>
        </p:nvPicPr>
        <p:blipFill>
          <a:blip r:embed="rId2"/>
          <a:srcRect l="2802" r="2802"/>
          <a:stretch>
            <a:fillRect/>
          </a:stretch>
        </p:blipFill>
        <p:spPr/>
      </p:pic>
    </p:spTree>
    <p:extLst>
      <p:ext uri="{BB962C8B-B14F-4D97-AF65-F5344CB8AC3E}">
        <p14:creationId xmlns:p14="http://schemas.microsoft.com/office/powerpoint/2010/main" val="11869846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6E9111E-9CDA-5A73-3958-FCD1BF517362}"/>
              </a:ext>
            </a:extLst>
          </p:cNvPr>
          <p:cNvSpPr>
            <a:spLocks noGrp="1"/>
          </p:cNvSpPr>
          <p:nvPr>
            <p:ph idx="1"/>
          </p:nvPr>
        </p:nvSpPr>
        <p:spPr/>
        <p:txBody>
          <a:bodyPr/>
          <a:lstStyle/>
          <a:p>
            <a:r>
              <a:rPr lang="en-US"/>
              <a:t>Write Ahead Log (WAL)</a:t>
            </a:r>
          </a:p>
          <a:p>
            <a:r>
              <a:rPr lang="en-US"/>
              <a:t>Log backups for point in time recovery</a:t>
            </a:r>
          </a:p>
          <a:p>
            <a:endParaRPr lang="en-US"/>
          </a:p>
        </p:txBody>
      </p:sp>
      <p:sp>
        <p:nvSpPr>
          <p:cNvPr id="4" name="Title 3">
            <a:extLst>
              <a:ext uri="{FF2B5EF4-FFF2-40B4-BE49-F238E27FC236}">
                <a16:creationId xmlns:a16="http://schemas.microsoft.com/office/drawing/2014/main" id="{FA0B53C9-BBBE-7E0D-523C-069C8103FD11}"/>
              </a:ext>
            </a:extLst>
          </p:cNvPr>
          <p:cNvSpPr>
            <a:spLocks noGrp="1"/>
          </p:cNvSpPr>
          <p:nvPr>
            <p:ph type="title"/>
          </p:nvPr>
        </p:nvSpPr>
        <p:spPr/>
        <p:txBody>
          <a:bodyPr/>
          <a:lstStyle/>
          <a:p>
            <a:r>
              <a:rPr lang="en-US"/>
              <a:t>WAL Archiving</a:t>
            </a:r>
          </a:p>
        </p:txBody>
      </p:sp>
      <p:pic>
        <p:nvPicPr>
          <p:cNvPr id="8" name="Picture Placeholder 7" descr="A group of rocks on a wall&#10;&#10;Description automatically generated">
            <a:extLst>
              <a:ext uri="{FF2B5EF4-FFF2-40B4-BE49-F238E27FC236}">
                <a16:creationId xmlns:a16="http://schemas.microsoft.com/office/drawing/2014/main" id="{DA0EBA33-7E53-3D45-DD6C-6F118A545D02}"/>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535" r="18535"/>
          <a:stretch>
            <a:fillRect/>
          </a:stretch>
        </p:blipFill>
        <p:spPr/>
      </p:pic>
    </p:spTree>
    <p:extLst>
      <p:ext uri="{BB962C8B-B14F-4D97-AF65-F5344CB8AC3E}">
        <p14:creationId xmlns:p14="http://schemas.microsoft.com/office/powerpoint/2010/main" val="2587640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3A52-3424-F8D9-9110-1B3400FF857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E7A57E3-EFF8-B46D-3B5C-F7633C1BB3D0}"/>
              </a:ext>
            </a:extLst>
          </p:cNvPr>
          <p:cNvSpPr>
            <a:spLocks noGrp="1"/>
          </p:cNvSpPr>
          <p:nvPr>
            <p:ph idx="1"/>
          </p:nvPr>
        </p:nvSpPr>
        <p:spPr/>
        <p:txBody>
          <a:bodyPr/>
          <a:lstStyle/>
          <a:p>
            <a:r>
              <a:rPr lang="en-US"/>
              <a:t>WAL level</a:t>
            </a:r>
          </a:p>
          <a:p>
            <a:pPr lvl="1"/>
            <a:r>
              <a:rPr lang="en-US"/>
              <a:t>Replica</a:t>
            </a:r>
          </a:p>
          <a:p>
            <a:pPr lvl="1"/>
            <a:r>
              <a:rPr lang="en-US"/>
              <a:t>Logical</a:t>
            </a:r>
          </a:p>
          <a:p>
            <a:r>
              <a:rPr lang="en-US"/>
              <a:t>Archive mode enabled</a:t>
            </a:r>
          </a:p>
          <a:p>
            <a:r>
              <a:rPr lang="en-US"/>
              <a:t>Define archive command</a:t>
            </a:r>
          </a:p>
          <a:p>
            <a:pPr lvl="1"/>
            <a:r>
              <a:rPr lang="en-US"/>
              <a:t>File copy, but more</a:t>
            </a:r>
          </a:p>
          <a:p>
            <a:pPr lvl="1"/>
            <a:endParaRPr lang="en-US"/>
          </a:p>
          <a:p>
            <a:endParaRPr lang="en-US"/>
          </a:p>
        </p:txBody>
      </p:sp>
      <p:sp>
        <p:nvSpPr>
          <p:cNvPr id="4" name="Title 3">
            <a:extLst>
              <a:ext uri="{FF2B5EF4-FFF2-40B4-BE49-F238E27FC236}">
                <a16:creationId xmlns:a16="http://schemas.microsoft.com/office/drawing/2014/main" id="{B190804E-7B22-F743-BD11-759EA23C6AFC}"/>
              </a:ext>
            </a:extLst>
          </p:cNvPr>
          <p:cNvSpPr>
            <a:spLocks noGrp="1"/>
          </p:cNvSpPr>
          <p:nvPr>
            <p:ph type="title"/>
          </p:nvPr>
        </p:nvSpPr>
        <p:spPr/>
        <p:txBody>
          <a:bodyPr/>
          <a:lstStyle/>
          <a:p>
            <a:r>
              <a:rPr lang="en-US"/>
              <a:t>WAL Archiving</a:t>
            </a:r>
          </a:p>
        </p:txBody>
      </p:sp>
      <p:pic>
        <p:nvPicPr>
          <p:cNvPr id="8" name="Picture Placeholder 7" descr="A group of rocks on a wall&#10;&#10;Description automatically generated">
            <a:extLst>
              <a:ext uri="{FF2B5EF4-FFF2-40B4-BE49-F238E27FC236}">
                <a16:creationId xmlns:a16="http://schemas.microsoft.com/office/drawing/2014/main" id="{E885677F-B837-B486-D744-DE2141AB7B1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8535" r="18535"/>
          <a:stretch>
            <a:fillRect/>
          </a:stretch>
        </p:blipFill>
        <p:spPr/>
      </p:pic>
    </p:spTree>
    <p:extLst>
      <p:ext uri="{BB962C8B-B14F-4D97-AF65-F5344CB8AC3E}">
        <p14:creationId xmlns:p14="http://schemas.microsoft.com/office/powerpoint/2010/main" val="2538280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986D-E402-A4F0-3D83-1D1B54ACE53C}"/>
              </a:ext>
            </a:extLst>
          </p:cNvPr>
          <p:cNvSpPr>
            <a:spLocks noGrp="1"/>
          </p:cNvSpPr>
          <p:nvPr>
            <p:ph type="ctrTitle" idx="4294967295"/>
          </p:nvPr>
        </p:nvSpPr>
        <p:spPr>
          <a:xfrm>
            <a:off x="1515762" y="1227052"/>
            <a:ext cx="9442450" cy="3703637"/>
          </a:xfrm>
        </p:spPr>
        <p:txBody>
          <a:bodyPr/>
          <a:lstStyle/>
          <a:p>
            <a:r>
              <a:rPr lang="en-US"/>
              <a:t>https://github.com/ryanbooz/bluebox</a:t>
            </a:r>
          </a:p>
        </p:txBody>
      </p:sp>
      <p:sp>
        <p:nvSpPr>
          <p:cNvPr id="3" name="Subtitle 2">
            <a:extLst>
              <a:ext uri="{FF2B5EF4-FFF2-40B4-BE49-F238E27FC236}">
                <a16:creationId xmlns:a16="http://schemas.microsoft.com/office/drawing/2014/main" id="{31B8B8B8-FD0D-0CC7-DB08-55CA708D92EB}"/>
              </a:ext>
            </a:extLst>
          </p:cNvPr>
          <p:cNvSpPr>
            <a:spLocks noGrp="1"/>
          </p:cNvSpPr>
          <p:nvPr>
            <p:ph type="subTitle" idx="4294967295"/>
          </p:nvPr>
        </p:nvSpPr>
        <p:spPr>
          <a:xfrm>
            <a:off x="1515762" y="4930689"/>
            <a:ext cx="9442450" cy="881063"/>
          </a:xfrm>
        </p:spPr>
        <p:txBody>
          <a:bodyPr>
            <a:normAutofit fontScale="70000" lnSpcReduction="20000"/>
          </a:bodyPr>
          <a:lstStyle/>
          <a:p>
            <a:r>
              <a:rPr lang="en-US">
                <a:hlinkClick r:id="rId2"/>
              </a:rPr>
              <a:t>GitHub - </a:t>
            </a:r>
            <a:r>
              <a:rPr lang="en-US" err="1">
                <a:hlinkClick r:id="rId2"/>
              </a:rPr>
              <a:t>ryanbooz</a:t>
            </a:r>
            <a:r>
              <a:rPr lang="en-US">
                <a:hlinkClick r:id="rId2"/>
              </a:rPr>
              <a:t>/</a:t>
            </a:r>
            <a:r>
              <a:rPr lang="en-US" err="1">
                <a:hlinkClick r:id="rId2"/>
              </a:rPr>
              <a:t>bluebox</a:t>
            </a:r>
            <a:r>
              <a:rPr lang="en-US">
                <a:hlinkClick r:id="rId2"/>
              </a:rPr>
              <a:t>: An updated sample database for PostgreSQL, building off of the </a:t>
            </a:r>
            <a:r>
              <a:rPr lang="en-US" err="1">
                <a:hlinkClick r:id="rId2"/>
              </a:rPr>
              <a:t>Pagila</a:t>
            </a:r>
            <a:r>
              <a:rPr lang="en-US">
                <a:hlinkClick r:id="rId2"/>
              </a:rPr>
              <a:t> database</a:t>
            </a:r>
            <a:endParaRPr lang="en-US"/>
          </a:p>
        </p:txBody>
      </p:sp>
    </p:spTree>
    <p:extLst>
      <p:ext uri="{BB962C8B-B14F-4D97-AF65-F5344CB8AC3E}">
        <p14:creationId xmlns:p14="http://schemas.microsoft.com/office/powerpoint/2010/main" val="20164947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B53AC4-3D0E-6B06-AF3C-BE35B73B1D44}"/>
              </a:ext>
            </a:extLst>
          </p:cNvPr>
          <p:cNvSpPr>
            <a:spLocks noGrp="1"/>
          </p:cNvSpPr>
          <p:nvPr>
            <p:ph idx="1"/>
          </p:nvPr>
        </p:nvSpPr>
        <p:spPr/>
        <p:txBody>
          <a:bodyPr/>
          <a:lstStyle/>
          <a:p>
            <a:r>
              <a:rPr lang="en-US"/>
              <a:t>“Replay” a dump</a:t>
            </a:r>
          </a:p>
          <a:p>
            <a:r>
              <a:rPr lang="en-US" err="1"/>
              <a:t>pg_restore</a:t>
            </a:r>
            <a:endParaRPr lang="en-US"/>
          </a:p>
        </p:txBody>
      </p:sp>
      <p:sp>
        <p:nvSpPr>
          <p:cNvPr id="4" name="Title 3">
            <a:extLst>
              <a:ext uri="{FF2B5EF4-FFF2-40B4-BE49-F238E27FC236}">
                <a16:creationId xmlns:a16="http://schemas.microsoft.com/office/drawing/2014/main" id="{B65AC271-7BA8-582D-D9D8-1DFFA6AB022E}"/>
              </a:ext>
            </a:extLst>
          </p:cNvPr>
          <p:cNvSpPr>
            <a:spLocks noGrp="1"/>
          </p:cNvSpPr>
          <p:nvPr>
            <p:ph type="title"/>
          </p:nvPr>
        </p:nvSpPr>
        <p:spPr/>
        <p:txBody>
          <a:bodyPr/>
          <a:lstStyle/>
          <a:p>
            <a:r>
              <a:rPr lang="en-US"/>
              <a:t>Restore</a:t>
            </a:r>
          </a:p>
        </p:txBody>
      </p:sp>
      <p:pic>
        <p:nvPicPr>
          <p:cNvPr id="8" name="Picture Placeholder 7" descr="A construction site with a crane&#10;&#10;Description automatically generated">
            <a:extLst>
              <a:ext uri="{FF2B5EF4-FFF2-40B4-BE49-F238E27FC236}">
                <a16:creationId xmlns:a16="http://schemas.microsoft.com/office/drawing/2014/main" id="{490274A7-F975-541A-48EF-9547B2AE62A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215" r="18215"/>
          <a:stretch>
            <a:fillRect/>
          </a:stretch>
        </p:blipFill>
        <p:spPr/>
      </p:pic>
    </p:spTree>
    <p:extLst>
      <p:ext uri="{BB962C8B-B14F-4D97-AF65-F5344CB8AC3E}">
        <p14:creationId xmlns:p14="http://schemas.microsoft.com/office/powerpoint/2010/main" val="3073228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13412-AC86-2D8A-D7C3-CB058180BEC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D109FE-CC0D-6C98-09DA-7795A99B7ADF}"/>
              </a:ext>
            </a:extLst>
          </p:cNvPr>
          <p:cNvSpPr>
            <a:spLocks noGrp="1"/>
          </p:cNvSpPr>
          <p:nvPr>
            <p:ph idx="1"/>
          </p:nvPr>
        </p:nvSpPr>
        <p:spPr/>
        <p:txBody>
          <a:bodyPr>
            <a:normAutofit/>
          </a:bodyPr>
          <a:lstStyle/>
          <a:p>
            <a:pPr algn="l" rtl="0" fontAlgn="base">
              <a:lnSpc>
                <a:spcPts val="1898"/>
              </a:lnSpc>
              <a:buFont typeface="+mj-lt"/>
              <a:buAutoNum type="arabicPeriod"/>
            </a:pPr>
            <a:r>
              <a:rPr lang="en-US" sz="1800" b="0" i="0">
                <a:solidFill>
                  <a:srgbClr val="000000"/>
                </a:solidFill>
                <a:effectLst/>
                <a:latin typeface="Palatino Linotype" panose="02040502050505030304" pitchFamily="18" charset="0"/>
              </a:rPr>
              <a:t>Run </a:t>
            </a:r>
            <a:r>
              <a:rPr lang="en-US" sz="1800" b="0" i="0" err="1">
                <a:solidFill>
                  <a:srgbClr val="000000"/>
                </a:solidFill>
                <a:effectLst/>
                <a:latin typeface="Source Code Pro" panose="020B0509030403020204" pitchFamily="49" charset="0"/>
              </a:rPr>
              <a:t>pg_switch_wal</a:t>
            </a:r>
            <a:r>
              <a:rPr lang="en-US" sz="1800" b="0" i="0">
                <a:solidFill>
                  <a:srgbClr val="000000"/>
                </a:solidFill>
                <a:effectLst/>
                <a:latin typeface="Palatino Linotype" panose="02040502050505030304" pitchFamily="18" charset="0"/>
              </a:rPr>
              <a:t> </a:t>
            </a:r>
          </a:p>
          <a:p>
            <a:pPr algn="l" rtl="0" fontAlgn="base">
              <a:lnSpc>
                <a:spcPts val="1898"/>
              </a:lnSpc>
              <a:buFont typeface="+mj-lt"/>
              <a:buAutoNum type="arabicPeriod" startAt="2"/>
            </a:pPr>
            <a:r>
              <a:rPr lang="en-US" sz="1800" b="0" i="0">
                <a:solidFill>
                  <a:srgbClr val="000000"/>
                </a:solidFill>
                <a:effectLst/>
                <a:latin typeface="Palatino Linotype" panose="02040502050505030304" pitchFamily="18" charset="0"/>
              </a:rPr>
              <a:t>Stop the server</a:t>
            </a:r>
          </a:p>
          <a:p>
            <a:pPr algn="l" rtl="0" fontAlgn="base">
              <a:lnSpc>
                <a:spcPts val="1898"/>
              </a:lnSpc>
              <a:buFont typeface="+mj-lt"/>
              <a:buAutoNum type="arabicPeriod" startAt="2"/>
            </a:pPr>
            <a:r>
              <a:rPr lang="en-US" sz="1800" b="0" i="0">
                <a:solidFill>
                  <a:srgbClr val="000000"/>
                </a:solidFill>
                <a:effectLst/>
                <a:latin typeface="Palatino Linotype" panose="02040502050505030304" pitchFamily="18" charset="0"/>
              </a:rPr>
              <a:t>Clean data directory or make a new one </a:t>
            </a:r>
          </a:p>
          <a:p>
            <a:pPr algn="l" rtl="0" fontAlgn="base">
              <a:lnSpc>
                <a:spcPts val="1898"/>
              </a:lnSpc>
              <a:buFont typeface="+mj-lt"/>
              <a:buAutoNum type="arabicPeriod" startAt="4"/>
            </a:pPr>
            <a:r>
              <a:rPr lang="en-US" sz="1800" b="0" i="0">
                <a:solidFill>
                  <a:srgbClr val="000000"/>
                </a:solidFill>
                <a:effectLst/>
                <a:latin typeface="Palatino Linotype" panose="02040502050505030304" pitchFamily="18" charset="0"/>
              </a:rPr>
              <a:t>Restore the Base Backup files </a:t>
            </a:r>
          </a:p>
          <a:p>
            <a:pPr algn="l" rtl="0" fontAlgn="base">
              <a:lnSpc>
                <a:spcPts val="1898"/>
              </a:lnSpc>
              <a:buFont typeface="+mj-lt"/>
              <a:buAutoNum type="arabicPeriod" startAt="5"/>
            </a:pPr>
            <a:r>
              <a:rPr lang="en-US" sz="1800" b="0" i="0">
                <a:solidFill>
                  <a:srgbClr val="000000"/>
                </a:solidFill>
                <a:effectLst/>
                <a:latin typeface="Palatino Linotype" panose="02040502050505030304" pitchFamily="18" charset="0"/>
              </a:rPr>
              <a:t>Remove all files from </a:t>
            </a:r>
            <a:r>
              <a:rPr lang="en-US" sz="1800" b="0" i="0" err="1">
                <a:solidFill>
                  <a:srgbClr val="000000"/>
                </a:solidFill>
                <a:effectLst/>
                <a:latin typeface="Palatino Linotype" panose="02040502050505030304" pitchFamily="18" charset="0"/>
              </a:rPr>
              <a:t>pg_wal</a:t>
            </a:r>
            <a:r>
              <a:rPr lang="en-US" sz="1800" b="0" i="0">
                <a:solidFill>
                  <a:srgbClr val="000000"/>
                </a:solidFill>
                <a:effectLst/>
                <a:latin typeface="Palatino Linotype" panose="02040502050505030304" pitchFamily="18" charset="0"/>
              </a:rPr>
              <a:t>/</a:t>
            </a:r>
          </a:p>
          <a:p>
            <a:pPr algn="l" rtl="0" fontAlgn="base">
              <a:lnSpc>
                <a:spcPts val="1898"/>
              </a:lnSpc>
              <a:buFont typeface="+mj-lt"/>
              <a:buAutoNum type="arabicPeriod" startAt="6"/>
            </a:pPr>
            <a:r>
              <a:rPr lang="en-US" sz="1800" b="0" i="0">
                <a:solidFill>
                  <a:srgbClr val="000000"/>
                </a:solidFill>
                <a:effectLst/>
                <a:latin typeface="Palatino Linotype" panose="02040502050505030304" pitchFamily="18" charset="0"/>
              </a:rPr>
              <a:t>Edit </a:t>
            </a:r>
            <a:r>
              <a:rPr lang="en-US" sz="1800" b="0" i="0" err="1">
                <a:solidFill>
                  <a:srgbClr val="000000"/>
                </a:solidFill>
                <a:effectLst/>
                <a:latin typeface="Palatino Linotype" panose="02040502050505030304" pitchFamily="18" charset="0"/>
              </a:rPr>
              <a:t>postgresql.conf</a:t>
            </a:r>
            <a:r>
              <a:rPr lang="en-US" sz="1800" b="0" i="0">
                <a:solidFill>
                  <a:srgbClr val="000000"/>
                </a:solidFill>
                <a:effectLst/>
                <a:latin typeface="Palatino Linotype" panose="02040502050505030304" pitchFamily="18" charset="0"/>
              </a:rPr>
              <a:t> for restore command and point in time  </a:t>
            </a:r>
          </a:p>
          <a:p>
            <a:pPr algn="l" rtl="0" fontAlgn="base">
              <a:lnSpc>
                <a:spcPts val="1898"/>
              </a:lnSpc>
              <a:buFont typeface="+mj-lt"/>
              <a:buAutoNum type="arabicPeriod" startAt="7"/>
            </a:pPr>
            <a:r>
              <a:rPr lang="en-US" sz="1800" b="0" i="0">
                <a:solidFill>
                  <a:srgbClr val="000000"/>
                </a:solidFill>
                <a:effectLst/>
                <a:latin typeface="Palatino Linotype" panose="02040502050505030304" pitchFamily="18" charset="0"/>
              </a:rPr>
              <a:t>Create a file called </a:t>
            </a:r>
            <a:r>
              <a:rPr lang="en-US" sz="1800" b="0" i="0" err="1">
                <a:solidFill>
                  <a:srgbClr val="000000"/>
                </a:solidFill>
                <a:effectLst/>
                <a:latin typeface="Palatino Linotype" panose="02040502050505030304" pitchFamily="18" charset="0"/>
              </a:rPr>
              <a:t>recovery.signal</a:t>
            </a:r>
            <a:r>
              <a:rPr lang="en-US" sz="1800" b="0" i="0">
                <a:solidFill>
                  <a:srgbClr val="000000"/>
                </a:solidFill>
                <a:effectLst/>
                <a:latin typeface="Palatino Linotype" panose="02040502050505030304" pitchFamily="18" charset="0"/>
              </a:rPr>
              <a:t> in the cluster data directory </a:t>
            </a:r>
          </a:p>
          <a:p>
            <a:pPr algn="l" rtl="0" fontAlgn="base">
              <a:lnSpc>
                <a:spcPts val="1898"/>
              </a:lnSpc>
              <a:buFont typeface="+mj-lt"/>
              <a:buAutoNum type="arabicPeriod" startAt="8"/>
            </a:pPr>
            <a:r>
              <a:rPr lang="en-US" sz="1800" b="0" i="0">
                <a:solidFill>
                  <a:srgbClr val="000000"/>
                </a:solidFill>
                <a:effectLst/>
                <a:latin typeface="Palatino Linotype" panose="02040502050505030304" pitchFamily="18" charset="0"/>
              </a:rPr>
              <a:t>Start the service </a:t>
            </a:r>
          </a:p>
        </p:txBody>
      </p:sp>
      <p:sp>
        <p:nvSpPr>
          <p:cNvPr id="4" name="Title 3">
            <a:extLst>
              <a:ext uri="{FF2B5EF4-FFF2-40B4-BE49-F238E27FC236}">
                <a16:creationId xmlns:a16="http://schemas.microsoft.com/office/drawing/2014/main" id="{73652D39-CA59-8049-127E-A6C5F7CD86E9}"/>
              </a:ext>
            </a:extLst>
          </p:cNvPr>
          <p:cNvSpPr>
            <a:spLocks noGrp="1"/>
          </p:cNvSpPr>
          <p:nvPr>
            <p:ph type="title"/>
          </p:nvPr>
        </p:nvSpPr>
        <p:spPr/>
        <p:txBody>
          <a:bodyPr/>
          <a:lstStyle/>
          <a:p>
            <a:r>
              <a:rPr lang="en-US"/>
              <a:t>Restore to Point In Time</a:t>
            </a:r>
          </a:p>
        </p:txBody>
      </p:sp>
      <p:pic>
        <p:nvPicPr>
          <p:cNvPr id="8" name="Picture Placeholder 7" descr="A construction site with a crane&#10;&#10;Description automatically generated">
            <a:extLst>
              <a:ext uri="{FF2B5EF4-FFF2-40B4-BE49-F238E27FC236}">
                <a16:creationId xmlns:a16="http://schemas.microsoft.com/office/drawing/2014/main" id="{04E1C961-0972-F4CA-C705-C6CB548488C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215" r="18215"/>
          <a:stretch>
            <a:fillRect/>
          </a:stretch>
        </p:blipFill>
        <p:spPr/>
      </p:pic>
    </p:spTree>
    <p:extLst>
      <p:ext uri="{BB962C8B-B14F-4D97-AF65-F5344CB8AC3E}">
        <p14:creationId xmlns:p14="http://schemas.microsoft.com/office/powerpoint/2010/main" val="3404643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F19E7-96C5-6AA7-0973-BB12C5F63E2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B94D7C-B34E-9FF3-05A5-987FD18190E2}"/>
              </a:ext>
            </a:extLst>
          </p:cNvPr>
          <p:cNvSpPr>
            <a:spLocks noGrp="1"/>
          </p:cNvSpPr>
          <p:nvPr>
            <p:ph type="title"/>
          </p:nvPr>
        </p:nvSpPr>
        <p:spPr/>
        <p:txBody>
          <a:bodyPr/>
          <a:lstStyle/>
          <a:p>
            <a:r>
              <a:rPr lang="en-US"/>
              <a:t>DEMO!</a:t>
            </a:r>
          </a:p>
        </p:txBody>
      </p:sp>
      <p:pic>
        <p:nvPicPr>
          <p:cNvPr id="8" name="Content Placeholder 7" descr="A blue button with a white arrow&#10;&#10;Description automatically generated">
            <a:extLst>
              <a:ext uri="{FF2B5EF4-FFF2-40B4-BE49-F238E27FC236}">
                <a16:creationId xmlns:a16="http://schemas.microsoft.com/office/drawing/2014/main" id="{D33CEB6A-9162-D643-086A-C1582E9CC5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1722" y="803602"/>
            <a:ext cx="4476984" cy="4476984"/>
          </a:xfrm>
        </p:spPr>
      </p:pic>
    </p:spTree>
    <p:extLst>
      <p:ext uri="{BB962C8B-B14F-4D97-AF65-F5344CB8AC3E}">
        <p14:creationId xmlns:p14="http://schemas.microsoft.com/office/powerpoint/2010/main" val="200171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71365-E3F9-2E81-84C9-3AAD2CAC2D75}"/>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014494-73D5-B384-D2BF-B6C87978F0CA}"/>
              </a:ext>
            </a:extLst>
          </p:cNvPr>
          <p:cNvSpPr>
            <a:spLocks noGrp="1"/>
          </p:cNvSpPr>
          <p:nvPr>
            <p:ph idx="1"/>
          </p:nvPr>
        </p:nvSpPr>
        <p:spPr/>
        <p:txBody>
          <a:bodyPr/>
          <a:lstStyle/>
          <a:p>
            <a:r>
              <a:rPr lang="en-US"/>
              <a:t>Extremely permissive, open-source license</a:t>
            </a:r>
          </a:p>
          <a:p>
            <a:r>
              <a:rPr lang="en-US"/>
              <a:t>Core features can never be paywalled</a:t>
            </a:r>
          </a:p>
          <a:p>
            <a:r>
              <a:rPr lang="en-US"/>
              <a:t>Most extensions piggyback on the PostgreSQL License</a:t>
            </a:r>
          </a:p>
        </p:txBody>
      </p:sp>
      <p:sp>
        <p:nvSpPr>
          <p:cNvPr id="4" name="Title 3">
            <a:extLst>
              <a:ext uri="{FF2B5EF4-FFF2-40B4-BE49-F238E27FC236}">
                <a16:creationId xmlns:a16="http://schemas.microsoft.com/office/drawing/2014/main" id="{AD9CE941-9687-634C-969F-36535F4DDDE9}"/>
              </a:ext>
            </a:extLst>
          </p:cNvPr>
          <p:cNvSpPr>
            <a:spLocks noGrp="1"/>
          </p:cNvSpPr>
          <p:nvPr>
            <p:ph type="title"/>
          </p:nvPr>
        </p:nvSpPr>
        <p:spPr/>
        <p:txBody>
          <a:bodyPr/>
          <a:lstStyle/>
          <a:p>
            <a:r>
              <a:rPr lang="en-US"/>
              <a:t>Licensing</a:t>
            </a:r>
          </a:p>
        </p:txBody>
      </p:sp>
      <p:pic>
        <p:nvPicPr>
          <p:cNvPr id="3" name="Picture Placeholder 2" descr="Red megaphone">
            <a:extLst>
              <a:ext uri="{FF2B5EF4-FFF2-40B4-BE49-F238E27FC236}">
                <a16:creationId xmlns:a16="http://schemas.microsoft.com/office/drawing/2014/main" id="{03621CB7-4ED6-2AE0-2EBC-13A75DAE2C9F}"/>
              </a:ext>
            </a:extLst>
          </p:cNvPr>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10130" r="10130"/>
          <a:stretch/>
        </p:blipFill>
        <p:spPr/>
      </p:pic>
    </p:spTree>
    <p:extLst>
      <p:ext uri="{BB962C8B-B14F-4D97-AF65-F5344CB8AC3E}">
        <p14:creationId xmlns:p14="http://schemas.microsoft.com/office/powerpoint/2010/main" val="3000610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7464C-D9B2-DF30-26EE-FD2E2152BEAA}"/>
              </a:ext>
            </a:extLst>
          </p:cNvPr>
          <p:cNvSpPr>
            <a:spLocks noGrp="1"/>
          </p:cNvSpPr>
          <p:nvPr>
            <p:ph type="title"/>
          </p:nvPr>
        </p:nvSpPr>
        <p:spPr/>
        <p:txBody>
          <a:bodyPr/>
          <a:lstStyle/>
          <a:p>
            <a:r>
              <a:rPr lang="en-US"/>
              <a:t>Database Objects</a:t>
            </a:r>
          </a:p>
        </p:txBody>
      </p:sp>
      <p:sp>
        <p:nvSpPr>
          <p:cNvPr id="3" name="Content Placeholder 2">
            <a:extLst>
              <a:ext uri="{FF2B5EF4-FFF2-40B4-BE49-F238E27FC236}">
                <a16:creationId xmlns:a16="http://schemas.microsoft.com/office/drawing/2014/main" id="{00D52D82-281F-43B0-7A01-98D472FDEA5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5896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411E810-E69D-7709-63E6-EB0DA3AB234D}"/>
              </a:ext>
            </a:extLst>
          </p:cNvPr>
          <p:cNvSpPr>
            <a:spLocks noGrp="1"/>
          </p:cNvSpPr>
          <p:nvPr>
            <p:ph idx="1"/>
          </p:nvPr>
        </p:nvSpPr>
        <p:spPr/>
        <p:txBody>
          <a:bodyPr/>
          <a:lstStyle/>
          <a:p>
            <a:r>
              <a:rPr lang="en-US"/>
              <a:t>Twenty (20) Categories of data types</a:t>
            </a:r>
          </a:p>
          <a:p>
            <a:r>
              <a:rPr lang="en-US"/>
              <a:t>Depending on how you count, ~125 data types</a:t>
            </a:r>
          </a:p>
          <a:p>
            <a:r>
              <a:rPr lang="en-US"/>
              <a:t>We won’t be listing them all</a:t>
            </a:r>
          </a:p>
        </p:txBody>
      </p:sp>
      <p:sp>
        <p:nvSpPr>
          <p:cNvPr id="4" name="Title 3">
            <a:extLst>
              <a:ext uri="{FF2B5EF4-FFF2-40B4-BE49-F238E27FC236}">
                <a16:creationId xmlns:a16="http://schemas.microsoft.com/office/drawing/2014/main" id="{DEDB612E-5B7D-A9F7-B674-67297A8E27A6}"/>
              </a:ext>
            </a:extLst>
          </p:cNvPr>
          <p:cNvSpPr>
            <a:spLocks noGrp="1"/>
          </p:cNvSpPr>
          <p:nvPr>
            <p:ph type="title"/>
          </p:nvPr>
        </p:nvSpPr>
        <p:spPr/>
        <p:txBody>
          <a:bodyPr/>
          <a:lstStyle/>
          <a:p>
            <a:r>
              <a:rPr lang="en-US"/>
              <a:t>Data Types</a:t>
            </a:r>
          </a:p>
        </p:txBody>
      </p:sp>
      <p:pic>
        <p:nvPicPr>
          <p:cNvPr id="10" name="Picture Placeholder 9" descr="A large warehouse with many boxes&#10;&#10;Description automatically generated">
            <a:extLst>
              <a:ext uri="{FF2B5EF4-FFF2-40B4-BE49-F238E27FC236}">
                <a16:creationId xmlns:a16="http://schemas.microsoft.com/office/drawing/2014/main" id="{D5B58B99-7AE9-B701-EA74-27E14DC0DDAD}"/>
              </a:ext>
            </a:extLst>
          </p:cNvPr>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32040" t="1038" r="21059" b="10769"/>
          <a:stretch/>
        </p:blipFill>
        <p:spPr>
          <a:xfrm>
            <a:off x="6721195" y="0"/>
            <a:ext cx="5470805" cy="6858000"/>
          </a:xfrm>
        </p:spPr>
      </p:pic>
    </p:spTree>
    <p:extLst>
      <p:ext uri="{BB962C8B-B14F-4D97-AF65-F5344CB8AC3E}">
        <p14:creationId xmlns:p14="http://schemas.microsoft.com/office/powerpoint/2010/main" val="1307446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2E219-C978-E224-E091-37E9F46A54B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15C8D0D-D269-14B9-AC7E-D1776A41A9F0}"/>
              </a:ext>
            </a:extLst>
          </p:cNvPr>
          <p:cNvSpPr>
            <a:spLocks noGrp="1"/>
          </p:cNvSpPr>
          <p:nvPr>
            <p:ph idx="1"/>
          </p:nvPr>
        </p:nvSpPr>
        <p:spPr/>
        <p:txBody>
          <a:bodyPr>
            <a:normAutofit fontScale="55000" lnSpcReduction="20000"/>
          </a:bodyPr>
          <a:lstStyle/>
          <a:p>
            <a:r>
              <a:rPr lang="en-US"/>
              <a:t>Numeric</a:t>
            </a:r>
          </a:p>
          <a:p>
            <a:pPr lvl="1"/>
            <a:r>
              <a:rPr lang="en-US"/>
              <a:t>Integers, decimals &amp; math</a:t>
            </a:r>
          </a:p>
          <a:p>
            <a:r>
              <a:rPr lang="en-US"/>
              <a:t>Character</a:t>
            </a:r>
          </a:p>
          <a:p>
            <a:pPr lvl="1"/>
            <a:r>
              <a:rPr lang="en-US"/>
              <a:t>No need for Unicode</a:t>
            </a:r>
          </a:p>
          <a:p>
            <a:r>
              <a:rPr lang="en-US"/>
              <a:t>Date/Time</a:t>
            </a:r>
          </a:p>
          <a:p>
            <a:r>
              <a:rPr lang="en-US"/>
              <a:t>Binary</a:t>
            </a:r>
          </a:p>
          <a:p>
            <a:r>
              <a:rPr lang="en-US"/>
              <a:t>Enums</a:t>
            </a:r>
          </a:p>
          <a:p>
            <a:r>
              <a:rPr lang="en-US"/>
              <a:t>Geometric</a:t>
            </a:r>
          </a:p>
          <a:p>
            <a:r>
              <a:rPr lang="en-US"/>
              <a:t>JSON</a:t>
            </a:r>
          </a:p>
          <a:p>
            <a:r>
              <a:rPr lang="en-US"/>
              <a:t>Array</a:t>
            </a:r>
          </a:p>
        </p:txBody>
      </p:sp>
      <p:sp>
        <p:nvSpPr>
          <p:cNvPr id="4" name="Title 3">
            <a:extLst>
              <a:ext uri="{FF2B5EF4-FFF2-40B4-BE49-F238E27FC236}">
                <a16:creationId xmlns:a16="http://schemas.microsoft.com/office/drawing/2014/main" id="{271F9D22-A248-4043-381E-69E6EAD5B63C}"/>
              </a:ext>
            </a:extLst>
          </p:cNvPr>
          <p:cNvSpPr>
            <a:spLocks noGrp="1"/>
          </p:cNvSpPr>
          <p:nvPr>
            <p:ph type="title"/>
          </p:nvPr>
        </p:nvSpPr>
        <p:spPr/>
        <p:txBody>
          <a:bodyPr/>
          <a:lstStyle/>
          <a:p>
            <a:r>
              <a:rPr lang="en-US"/>
              <a:t>Common Data Types</a:t>
            </a:r>
          </a:p>
        </p:txBody>
      </p:sp>
      <p:pic>
        <p:nvPicPr>
          <p:cNvPr id="10" name="Picture Placeholder 9" descr="A large warehouse with many boxes&#10;&#10;Description automatically generated">
            <a:extLst>
              <a:ext uri="{FF2B5EF4-FFF2-40B4-BE49-F238E27FC236}">
                <a16:creationId xmlns:a16="http://schemas.microsoft.com/office/drawing/2014/main" id="{C58D76DB-D88F-0525-0E37-AAC532342515}"/>
              </a:ext>
            </a:extLst>
          </p:cNvPr>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32040" t="1038" r="21059" b="10769"/>
          <a:stretch/>
        </p:blipFill>
        <p:spPr>
          <a:xfrm>
            <a:off x="6721195" y="0"/>
            <a:ext cx="5470805" cy="6858000"/>
          </a:xfrm>
        </p:spPr>
      </p:pic>
    </p:spTree>
    <p:extLst>
      <p:ext uri="{BB962C8B-B14F-4D97-AF65-F5344CB8AC3E}">
        <p14:creationId xmlns:p14="http://schemas.microsoft.com/office/powerpoint/2010/main" val="19721284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03A8D-AE20-C2D8-2671-AFED1C65C8D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1DB25C3-4E6E-1EDD-3072-4679786ADB67}"/>
              </a:ext>
            </a:extLst>
          </p:cNvPr>
          <p:cNvSpPr>
            <a:spLocks noGrp="1"/>
          </p:cNvSpPr>
          <p:nvPr>
            <p:ph idx="1"/>
          </p:nvPr>
        </p:nvSpPr>
        <p:spPr/>
        <p:txBody>
          <a:bodyPr>
            <a:normAutofit/>
          </a:bodyPr>
          <a:lstStyle/>
          <a:p>
            <a:r>
              <a:rPr lang="en-US"/>
              <a:t>Fixed or variable length, depending on type</a:t>
            </a:r>
          </a:p>
          <a:p>
            <a:r>
              <a:rPr lang="en-US"/>
              <a:t>Most can be NULL</a:t>
            </a:r>
          </a:p>
          <a:p>
            <a:r>
              <a:rPr lang="en-US"/>
              <a:t>DEFAULT values can be defined</a:t>
            </a:r>
          </a:p>
          <a:p>
            <a:endParaRPr lang="en-US"/>
          </a:p>
          <a:p>
            <a:endParaRPr lang="en-US"/>
          </a:p>
        </p:txBody>
      </p:sp>
      <p:sp>
        <p:nvSpPr>
          <p:cNvPr id="4" name="Title 3">
            <a:extLst>
              <a:ext uri="{FF2B5EF4-FFF2-40B4-BE49-F238E27FC236}">
                <a16:creationId xmlns:a16="http://schemas.microsoft.com/office/drawing/2014/main" id="{8416928A-A0CD-3D40-86CF-41C43AE47A3B}"/>
              </a:ext>
            </a:extLst>
          </p:cNvPr>
          <p:cNvSpPr>
            <a:spLocks noGrp="1"/>
          </p:cNvSpPr>
          <p:nvPr>
            <p:ph type="title"/>
          </p:nvPr>
        </p:nvSpPr>
        <p:spPr/>
        <p:txBody>
          <a:bodyPr/>
          <a:lstStyle/>
          <a:p>
            <a:r>
              <a:rPr lang="en-US"/>
              <a:t>Data Type Behaviors</a:t>
            </a:r>
          </a:p>
        </p:txBody>
      </p:sp>
      <p:pic>
        <p:nvPicPr>
          <p:cNvPr id="10" name="Picture Placeholder 9" descr="A large warehouse with many boxes&#10;&#10;Description automatically generated">
            <a:extLst>
              <a:ext uri="{FF2B5EF4-FFF2-40B4-BE49-F238E27FC236}">
                <a16:creationId xmlns:a16="http://schemas.microsoft.com/office/drawing/2014/main" id="{F8D501C8-4E02-D534-A326-727D3F6B0C9F}"/>
              </a:ext>
            </a:extLst>
          </p:cNvPr>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32040" t="1038" r="21059" b="10769"/>
          <a:stretch/>
        </p:blipFill>
        <p:spPr>
          <a:xfrm>
            <a:off x="6721195" y="0"/>
            <a:ext cx="5470805" cy="6858000"/>
          </a:xfrm>
        </p:spPr>
      </p:pic>
    </p:spTree>
    <p:extLst>
      <p:ext uri="{BB962C8B-B14F-4D97-AF65-F5344CB8AC3E}">
        <p14:creationId xmlns:p14="http://schemas.microsoft.com/office/powerpoint/2010/main" val="27296267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83695F-6F59-0A8D-013C-873D5DEAC42B}"/>
              </a:ext>
            </a:extLst>
          </p:cNvPr>
          <p:cNvSpPr>
            <a:spLocks noGrp="1"/>
          </p:cNvSpPr>
          <p:nvPr>
            <p:ph idx="1"/>
          </p:nvPr>
        </p:nvSpPr>
        <p:spPr/>
        <p:txBody>
          <a:bodyPr>
            <a:normAutofit fontScale="92500"/>
          </a:bodyPr>
          <a:lstStyle/>
          <a:p>
            <a:r>
              <a:rPr lang="en-US"/>
              <a:t>CREATE TABLE</a:t>
            </a:r>
          </a:p>
          <a:p>
            <a:r>
              <a:rPr lang="en-US"/>
              <a:t>Columns have defined data types</a:t>
            </a:r>
          </a:p>
          <a:p>
            <a:r>
              <a:rPr lang="en-US"/>
              <a:t>SERIAL vs. IDENTITY</a:t>
            </a:r>
          </a:p>
          <a:p>
            <a:r>
              <a:rPr lang="en-US"/>
              <a:t>Belongs to a schema</a:t>
            </a:r>
          </a:p>
          <a:p>
            <a:r>
              <a:rPr lang="en-US"/>
              <a:t>Owned by the creator, unless specified otherwise</a:t>
            </a:r>
          </a:p>
        </p:txBody>
      </p:sp>
      <p:sp>
        <p:nvSpPr>
          <p:cNvPr id="3" name="Title 2">
            <a:extLst>
              <a:ext uri="{FF2B5EF4-FFF2-40B4-BE49-F238E27FC236}">
                <a16:creationId xmlns:a16="http://schemas.microsoft.com/office/drawing/2014/main" id="{36CF6932-B4C8-7E04-6D07-6F9D8BB3C02A}"/>
              </a:ext>
            </a:extLst>
          </p:cNvPr>
          <p:cNvSpPr>
            <a:spLocks noGrp="1"/>
          </p:cNvSpPr>
          <p:nvPr>
            <p:ph type="title"/>
          </p:nvPr>
        </p:nvSpPr>
        <p:spPr/>
        <p:txBody>
          <a:bodyPr/>
          <a:lstStyle/>
          <a:p>
            <a:r>
              <a:rPr lang="en-US"/>
              <a:t>Tables and Columns</a:t>
            </a:r>
          </a:p>
        </p:txBody>
      </p:sp>
      <p:pic>
        <p:nvPicPr>
          <p:cNvPr id="8" name="Picture Placeholder 7" descr="A close-up of Parthenon&#10;&#10;Description automatically generated">
            <a:extLst>
              <a:ext uri="{FF2B5EF4-FFF2-40B4-BE49-F238E27FC236}">
                <a16:creationId xmlns:a16="http://schemas.microsoft.com/office/drawing/2014/main" id="{D3A4695F-4592-7778-07BB-5897CB9D57F8}"/>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10544" r="41658"/>
          <a:stretch/>
        </p:blipFill>
        <p:spPr>
          <a:xfrm>
            <a:off x="6721195" y="0"/>
            <a:ext cx="5470805" cy="6858000"/>
          </a:xfrm>
        </p:spPr>
      </p:pic>
    </p:spTree>
    <p:extLst>
      <p:ext uri="{BB962C8B-B14F-4D97-AF65-F5344CB8AC3E}">
        <p14:creationId xmlns:p14="http://schemas.microsoft.com/office/powerpoint/2010/main" val="12630590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5264DC-093E-C1D0-3015-5F847F5F4C8B}"/>
              </a:ext>
            </a:extLst>
          </p:cNvPr>
          <p:cNvSpPr>
            <a:spLocks noGrp="1"/>
          </p:cNvSpPr>
          <p:nvPr>
            <p:ph idx="1"/>
          </p:nvPr>
        </p:nvSpPr>
        <p:spPr/>
        <p:txBody>
          <a:bodyPr>
            <a:normAutofit fontScale="92500" lnSpcReduction="10000"/>
          </a:bodyPr>
          <a:lstStyle/>
          <a:p>
            <a:r>
              <a:rPr lang="en-US"/>
              <a:t>NOT NULL</a:t>
            </a:r>
          </a:p>
          <a:p>
            <a:r>
              <a:rPr lang="en-US"/>
              <a:t>UNIQUE</a:t>
            </a:r>
          </a:p>
          <a:p>
            <a:r>
              <a:rPr lang="en-US"/>
              <a:t>Primary key</a:t>
            </a:r>
          </a:p>
          <a:p>
            <a:r>
              <a:rPr lang="en-US"/>
              <a:t>Foreign key</a:t>
            </a:r>
          </a:p>
          <a:p>
            <a:r>
              <a:rPr lang="en-US"/>
              <a:t>Check</a:t>
            </a:r>
          </a:p>
          <a:p>
            <a:r>
              <a:rPr lang="en-US"/>
              <a:t>Exclusion</a:t>
            </a:r>
          </a:p>
        </p:txBody>
      </p:sp>
      <p:sp>
        <p:nvSpPr>
          <p:cNvPr id="3" name="Title 2">
            <a:extLst>
              <a:ext uri="{FF2B5EF4-FFF2-40B4-BE49-F238E27FC236}">
                <a16:creationId xmlns:a16="http://schemas.microsoft.com/office/drawing/2014/main" id="{002BF2B7-D513-56E6-5F1D-9FA67F5C069C}"/>
              </a:ext>
            </a:extLst>
          </p:cNvPr>
          <p:cNvSpPr>
            <a:spLocks noGrp="1"/>
          </p:cNvSpPr>
          <p:nvPr>
            <p:ph type="title"/>
          </p:nvPr>
        </p:nvSpPr>
        <p:spPr/>
        <p:txBody>
          <a:bodyPr/>
          <a:lstStyle/>
          <a:p>
            <a:r>
              <a:rPr lang="en-US"/>
              <a:t>Constraints</a:t>
            </a:r>
          </a:p>
        </p:txBody>
      </p:sp>
      <p:pic>
        <p:nvPicPr>
          <p:cNvPr id="6" name="Picture Placeholder 5" descr="A close-up of a chain and shackles&#10;&#10;Description automatically generated">
            <a:extLst>
              <a:ext uri="{FF2B5EF4-FFF2-40B4-BE49-F238E27FC236}">
                <a16:creationId xmlns:a16="http://schemas.microsoft.com/office/drawing/2014/main" id="{2C13F47F-1BD1-914F-20F5-DADE39D686B7}"/>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30822" t="-1684" r="20120" b="1684"/>
          <a:stretch/>
        </p:blipFill>
        <p:spPr>
          <a:xfrm>
            <a:off x="6721195" y="0"/>
            <a:ext cx="5470805" cy="6858000"/>
          </a:xfrm>
        </p:spPr>
      </p:pic>
    </p:spTree>
    <p:extLst>
      <p:ext uri="{BB962C8B-B14F-4D97-AF65-F5344CB8AC3E}">
        <p14:creationId xmlns:p14="http://schemas.microsoft.com/office/powerpoint/2010/main" val="12776401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46BB1-6FB7-FCD7-7244-204D3F3540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B63B8-DBAD-9A7E-1D3C-AAF4E0AA40B9}"/>
              </a:ext>
            </a:extLst>
          </p:cNvPr>
          <p:cNvSpPr>
            <a:spLocks noGrp="1"/>
          </p:cNvSpPr>
          <p:nvPr>
            <p:ph idx="1"/>
          </p:nvPr>
        </p:nvSpPr>
        <p:spPr/>
        <p:txBody>
          <a:bodyPr>
            <a:normAutofit/>
          </a:bodyPr>
          <a:lstStyle/>
          <a:p>
            <a:r>
              <a:rPr lang="en-US"/>
              <a:t>Almost identical to a unique constraint</a:t>
            </a:r>
          </a:p>
          <a:p>
            <a:r>
              <a:rPr lang="en-US"/>
              <a:t>No NULL values</a:t>
            </a:r>
          </a:p>
          <a:p>
            <a:r>
              <a:rPr lang="en-US"/>
              <a:t>Defined by column, or by altering table</a:t>
            </a:r>
          </a:p>
        </p:txBody>
      </p:sp>
      <p:sp>
        <p:nvSpPr>
          <p:cNvPr id="3" name="Title 2">
            <a:extLst>
              <a:ext uri="{FF2B5EF4-FFF2-40B4-BE49-F238E27FC236}">
                <a16:creationId xmlns:a16="http://schemas.microsoft.com/office/drawing/2014/main" id="{FAA96958-B327-A61F-3967-2EAD263D2F19}"/>
              </a:ext>
            </a:extLst>
          </p:cNvPr>
          <p:cNvSpPr>
            <a:spLocks noGrp="1"/>
          </p:cNvSpPr>
          <p:nvPr>
            <p:ph type="title"/>
          </p:nvPr>
        </p:nvSpPr>
        <p:spPr/>
        <p:txBody>
          <a:bodyPr/>
          <a:lstStyle/>
          <a:p>
            <a:r>
              <a:rPr lang="en-US"/>
              <a:t>Primary Key</a:t>
            </a:r>
          </a:p>
        </p:txBody>
      </p:sp>
      <p:pic>
        <p:nvPicPr>
          <p:cNvPr id="6" name="Picture Placeholder 5" descr="A close-up of a chain and shackles&#10;&#10;Description automatically generated">
            <a:extLst>
              <a:ext uri="{FF2B5EF4-FFF2-40B4-BE49-F238E27FC236}">
                <a16:creationId xmlns:a16="http://schemas.microsoft.com/office/drawing/2014/main" id="{9CFAE820-468E-1B47-4EF3-CCF6422A1F12}"/>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30822" t="-1684" r="20120" b="1684"/>
          <a:stretch/>
        </p:blipFill>
        <p:spPr>
          <a:xfrm>
            <a:off x="6721195" y="0"/>
            <a:ext cx="5470805" cy="6858000"/>
          </a:xfrm>
        </p:spPr>
      </p:pic>
    </p:spTree>
    <p:extLst>
      <p:ext uri="{BB962C8B-B14F-4D97-AF65-F5344CB8AC3E}">
        <p14:creationId xmlns:p14="http://schemas.microsoft.com/office/powerpoint/2010/main" val="196244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D8E5A-9611-8179-29F3-F0ADDB1AAEB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6F5A6-0411-9CE2-CA7D-483F38D239FD}"/>
              </a:ext>
            </a:extLst>
          </p:cNvPr>
          <p:cNvSpPr>
            <a:spLocks noGrp="1"/>
          </p:cNvSpPr>
          <p:nvPr>
            <p:ph idx="1"/>
          </p:nvPr>
        </p:nvSpPr>
        <p:spPr/>
        <p:txBody>
          <a:bodyPr>
            <a:normAutofit lnSpcReduction="10000"/>
          </a:bodyPr>
          <a:lstStyle/>
          <a:p>
            <a:r>
              <a:rPr lang="en-US"/>
              <a:t>Created against primary key or unique constraint</a:t>
            </a:r>
          </a:p>
          <a:p>
            <a:r>
              <a:rPr lang="en-US"/>
              <a:t>Enforces referential integrity</a:t>
            </a:r>
          </a:p>
          <a:p>
            <a:pPr lvl="1"/>
            <a:r>
              <a:rPr lang="en-US"/>
              <a:t>But NULL values can be equal</a:t>
            </a:r>
          </a:p>
          <a:p>
            <a:r>
              <a:rPr lang="en-US"/>
              <a:t>ON DELETE RESTRICT</a:t>
            </a:r>
          </a:p>
          <a:p>
            <a:r>
              <a:rPr lang="en-US"/>
              <a:t>CASCADE</a:t>
            </a:r>
          </a:p>
        </p:txBody>
      </p:sp>
      <p:sp>
        <p:nvSpPr>
          <p:cNvPr id="3" name="Title 2">
            <a:extLst>
              <a:ext uri="{FF2B5EF4-FFF2-40B4-BE49-F238E27FC236}">
                <a16:creationId xmlns:a16="http://schemas.microsoft.com/office/drawing/2014/main" id="{B7C23E09-8204-2EB7-DDE6-D294A2E02418}"/>
              </a:ext>
            </a:extLst>
          </p:cNvPr>
          <p:cNvSpPr>
            <a:spLocks noGrp="1"/>
          </p:cNvSpPr>
          <p:nvPr>
            <p:ph type="title"/>
          </p:nvPr>
        </p:nvSpPr>
        <p:spPr/>
        <p:txBody>
          <a:bodyPr/>
          <a:lstStyle/>
          <a:p>
            <a:r>
              <a:rPr lang="en-US"/>
              <a:t>Foreign Key</a:t>
            </a:r>
          </a:p>
        </p:txBody>
      </p:sp>
      <p:pic>
        <p:nvPicPr>
          <p:cNvPr id="6" name="Picture Placeholder 5" descr="A close-up of a chain and shackles&#10;&#10;Description automatically generated">
            <a:extLst>
              <a:ext uri="{FF2B5EF4-FFF2-40B4-BE49-F238E27FC236}">
                <a16:creationId xmlns:a16="http://schemas.microsoft.com/office/drawing/2014/main" id="{884BE058-7ABC-B10D-AAD8-ECC8782E7923}"/>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30822" t="-1684" r="20120" b="1684"/>
          <a:stretch/>
        </p:blipFill>
        <p:spPr>
          <a:xfrm>
            <a:off x="6721195" y="0"/>
            <a:ext cx="5470805" cy="6858000"/>
          </a:xfrm>
        </p:spPr>
      </p:pic>
    </p:spTree>
    <p:extLst>
      <p:ext uri="{BB962C8B-B14F-4D97-AF65-F5344CB8AC3E}">
        <p14:creationId xmlns:p14="http://schemas.microsoft.com/office/powerpoint/2010/main" val="2411194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E7FED-D04B-DA86-BB1A-C11B59AF4F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63E9CD-7C7B-0A93-66CC-F2BCECEF48EC}"/>
              </a:ext>
            </a:extLst>
          </p:cNvPr>
          <p:cNvSpPr>
            <a:spLocks noGrp="1"/>
          </p:cNvSpPr>
          <p:nvPr>
            <p:ph idx="1"/>
          </p:nvPr>
        </p:nvSpPr>
        <p:spPr/>
        <p:txBody>
          <a:bodyPr>
            <a:normAutofit/>
          </a:bodyPr>
          <a:lstStyle/>
          <a:p>
            <a:r>
              <a:rPr lang="en-US"/>
              <a:t>Enforced on FALSE evaluation</a:t>
            </a:r>
          </a:p>
          <a:p>
            <a:pPr lvl="1"/>
            <a:r>
              <a:rPr lang="en-US"/>
              <a:t>Which means NULL comparisons count as TRUE</a:t>
            </a:r>
          </a:p>
          <a:p>
            <a:r>
              <a:rPr lang="en-US"/>
              <a:t>Created with columns or ALTER TABLE</a:t>
            </a:r>
          </a:p>
          <a:p>
            <a:endParaRPr lang="en-US"/>
          </a:p>
        </p:txBody>
      </p:sp>
      <p:sp>
        <p:nvSpPr>
          <p:cNvPr id="3" name="Title 2">
            <a:extLst>
              <a:ext uri="{FF2B5EF4-FFF2-40B4-BE49-F238E27FC236}">
                <a16:creationId xmlns:a16="http://schemas.microsoft.com/office/drawing/2014/main" id="{B82DEEBC-972F-675E-7156-CBED6A205CB6}"/>
              </a:ext>
            </a:extLst>
          </p:cNvPr>
          <p:cNvSpPr>
            <a:spLocks noGrp="1"/>
          </p:cNvSpPr>
          <p:nvPr>
            <p:ph type="title"/>
          </p:nvPr>
        </p:nvSpPr>
        <p:spPr/>
        <p:txBody>
          <a:bodyPr/>
          <a:lstStyle/>
          <a:p>
            <a:r>
              <a:rPr lang="en-US"/>
              <a:t>Check Constraints</a:t>
            </a:r>
          </a:p>
        </p:txBody>
      </p:sp>
      <p:pic>
        <p:nvPicPr>
          <p:cNvPr id="6" name="Picture Placeholder 5" descr="A close-up of a chain and shackles&#10;&#10;Description automatically generated">
            <a:extLst>
              <a:ext uri="{FF2B5EF4-FFF2-40B4-BE49-F238E27FC236}">
                <a16:creationId xmlns:a16="http://schemas.microsoft.com/office/drawing/2014/main" id="{0D51F82C-6FEF-6F26-415D-64A13E57B8F6}"/>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30822" t="-1684" r="20120" b="1684"/>
          <a:stretch/>
        </p:blipFill>
        <p:spPr>
          <a:xfrm>
            <a:off x="6721195" y="0"/>
            <a:ext cx="5470805" cy="6858000"/>
          </a:xfrm>
        </p:spPr>
      </p:pic>
    </p:spTree>
    <p:extLst>
      <p:ext uri="{BB962C8B-B14F-4D97-AF65-F5344CB8AC3E}">
        <p14:creationId xmlns:p14="http://schemas.microsoft.com/office/powerpoint/2010/main" val="18833182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15C4D-0E0B-705F-125B-04FA0A763F9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7CF96C-6B94-C976-0C67-DD6FA8A56DB7}"/>
              </a:ext>
            </a:extLst>
          </p:cNvPr>
          <p:cNvSpPr>
            <a:spLocks noGrp="1"/>
          </p:cNvSpPr>
          <p:nvPr>
            <p:ph idx="1"/>
          </p:nvPr>
        </p:nvSpPr>
        <p:spPr/>
        <p:txBody>
          <a:bodyPr>
            <a:normAutofit/>
          </a:bodyPr>
          <a:lstStyle/>
          <a:p>
            <a:r>
              <a:rPr lang="en-US"/>
              <a:t>Similar to UNIQUE</a:t>
            </a:r>
          </a:p>
          <a:p>
            <a:r>
              <a:rPr lang="en-US"/>
              <a:t>Involves more complex comparisons</a:t>
            </a:r>
          </a:p>
          <a:p>
            <a:r>
              <a:rPr lang="en-US"/>
              <a:t>A strict equality comparison would be the same as UNIQUE</a:t>
            </a:r>
          </a:p>
        </p:txBody>
      </p:sp>
      <p:sp>
        <p:nvSpPr>
          <p:cNvPr id="3" name="Title 2">
            <a:extLst>
              <a:ext uri="{FF2B5EF4-FFF2-40B4-BE49-F238E27FC236}">
                <a16:creationId xmlns:a16="http://schemas.microsoft.com/office/drawing/2014/main" id="{E67CDDF6-5C4C-1DEF-68E6-8E32862F2BCF}"/>
              </a:ext>
            </a:extLst>
          </p:cNvPr>
          <p:cNvSpPr>
            <a:spLocks noGrp="1"/>
          </p:cNvSpPr>
          <p:nvPr>
            <p:ph type="title"/>
          </p:nvPr>
        </p:nvSpPr>
        <p:spPr/>
        <p:txBody>
          <a:bodyPr/>
          <a:lstStyle/>
          <a:p>
            <a:r>
              <a:rPr lang="en-US"/>
              <a:t>Exclusion Constraints</a:t>
            </a:r>
          </a:p>
        </p:txBody>
      </p:sp>
      <p:pic>
        <p:nvPicPr>
          <p:cNvPr id="6" name="Picture Placeholder 5" descr="A close-up of a chain and shackles&#10;&#10;Description automatically generated">
            <a:extLst>
              <a:ext uri="{FF2B5EF4-FFF2-40B4-BE49-F238E27FC236}">
                <a16:creationId xmlns:a16="http://schemas.microsoft.com/office/drawing/2014/main" id="{8985A667-E8E6-8CE2-3DE8-5B74DB1E17C5}"/>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30822" t="-1684" r="20120" b="1684"/>
          <a:stretch/>
        </p:blipFill>
        <p:spPr>
          <a:xfrm>
            <a:off x="6721195" y="0"/>
            <a:ext cx="5470805" cy="6858000"/>
          </a:xfrm>
        </p:spPr>
      </p:pic>
    </p:spTree>
    <p:extLst>
      <p:ext uri="{BB962C8B-B14F-4D97-AF65-F5344CB8AC3E}">
        <p14:creationId xmlns:p14="http://schemas.microsoft.com/office/powerpoint/2010/main" val="1616682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60C15-5E90-6160-7806-0BCA866E40A1}"/>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78C2345-A260-3FC3-DCC0-E6F0E3CD36E8}"/>
              </a:ext>
            </a:extLst>
          </p:cNvPr>
          <p:cNvSpPr>
            <a:spLocks noGrp="1"/>
          </p:cNvSpPr>
          <p:nvPr>
            <p:ph idx="1"/>
          </p:nvPr>
        </p:nvSpPr>
        <p:spPr/>
        <p:txBody>
          <a:bodyPr/>
          <a:lstStyle/>
          <a:p>
            <a:r>
              <a:rPr lang="en-US"/>
              <a:t>Extremely permissive, open-source license</a:t>
            </a:r>
          </a:p>
          <a:p>
            <a:r>
              <a:rPr lang="en-US"/>
              <a:t>Core features can never be paywalled</a:t>
            </a:r>
          </a:p>
          <a:p>
            <a:r>
              <a:rPr lang="en-US"/>
              <a:t>Most extensions piggyback on the PostgreSQL License</a:t>
            </a:r>
          </a:p>
        </p:txBody>
      </p:sp>
      <p:sp>
        <p:nvSpPr>
          <p:cNvPr id="4" name="Title 3">
            <a:extLst>
              <a:ext uri="{FF2B5EF4-FFF2-40B4-BE49-F238E27FC236}">
                <a16:creationId xmlns:a16="http://schemas.microsoft.com/office/drawing/2014/main" id="{C6A53526-4A7C-AC0A-6DC2-AFDCA4848520}"/>
              </a:ext>
            </a:extLst>
          </p:cNvPr>
          <p:cNvSpPr>
            <a:spLocks noGrp="1"/>
          </p:cNvSpPr>
          <p:nvPr>
            <p:ph type="title"/>
          </p:nvPr>
        </p:nvSpPr>
        <p:spPr/>
        <p:txBody>
          <a:bodyPr/>
          <a:lstStyle/>
          <a:p>
            <a:r>
              <a:rPr lang="en-US"/>
              <a:t>Licensing</a:t>
            </a:r>
          </a:p>
        </p:txBody>
      </p:sp>
      <p:pic>
        <p:nvPicPr>
          <p:cNvPr id="3" name="Picture Placeholder 2" descr="Pit bull puppy studio portrait">
            <a:extLst>
              <a:ext uri="{FF2B5EF4-FFF2-40B4-BE49-F238E27FC236}">
                <a16:creationId xmlns:a16="http://schemas.microsoft.com/office/drawing/2014/main" id="{FC2C0269-9F9E-9AE7-40B3-D014C284D885}"/>
              </a:ext>
            </a:extLst>
          </p:cNvPr>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21503" r="21503"/>
          <a:stretch/>
        </p:blipFill>
        <p:spPr/>
      </p:pic>
    </p:spTree>
    <p:extLst>
      <p:ext uri="{BB962C8B-B14F-4D97-AF65-F5344CB8AC3E}">
        <p14:creationId xmlns:p14="http://schemas.microsoft.com/office/powerpoint/2010/main" val="3064403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14E35F-9351-E4C2-A4FC-DC263FA07A8F}"/>
              </a:ext>
            </a:extLst>
          </p:cNvPr>
          <p:cNvSpPr>
            <a:spLocks noGrp="1"/>
          </p:cNvSpPr>
          <p:nvPr>
            <p:ph idx="1"/>
          </p:nvPr>
        </p:nvSpPr>
        <p:spPr/>
        <p:txBody>
          <a:bodyPr>
            <a:normAutofit lnSpcReduction="10000"/>
          </a:bodyPr>
          <a:lstStyle/>
          <a:p>
            <a:r>
              <a:rPr lang="en-US"/>
              <a:t>PostgreSQL tables are heaps</a:t>
            </a:r>
          </a:p>
          <a:p>
            <a:r>
              <a:rPr lang="en-US"/>
              <a:t>No concept of a clustered index</a:t>
            </a:r>
          </a:p>
          <a:p>
            <a:r>
              <a:rPr lang="en-US"/>
              <a:t>CREATE and DROP CONCURRENTLY</a:t>
            </a:r>
          </a:p>
          <a:p>
            <a:r>
              <a:rPr lang="en-US"/>
              <a:t>Must be table owner to add indexes</a:t>
            </a:r>
          </a:p>
        </p:txBody>
      </p:sp>
      <p:sp>
        <p:nvSpPr>
          <p:cNvPr id="3" name="Title 2">
            <a:extLst>
              <a:ext uri="{FF2B5EF4-FFF2-40B4-BE49-F238E27FC236}">
                <a16:creationId xmlns:a16="http://schemas.microsoft.com/office/drawing/2014/main" id="{790F7CDD-0D5B-342C-8146-4EB01A7B7158}"/>
              </a:ext>
            </a:extLst>
          </p:cNvPr>
          <p:cNvSpPr>
            <a:spLocks noGrp="1"/>
          </p:cNvSpPr>
          <p:nvPr>
            <p:ph type="title"/>
          </p:nvPr>
        </p:nvSpPr>
        <p:spPr/>
        <p:txBody>
          <a:bodyPr/>
          <a:lstStyle/>
          <a:p>
            <a:r>
              <a:rPr lang="en-US"/>
              <a:t>Indexes</a:t>
            </a:r>
          </a:p>
        </p:txBody>
      </p:sp>
      <p:pic>
        <p:nvPicPr>
          <p:cNvPr id="6" name="Picture Placeholder 5" descr="A close-up of a row of drawers&#10;&#10;Description automatically generated">
            <a:extLst>
              <a:ext uri="{FF2B5EF4-FFF2-40B4-BE49-F238E27FC236}">
                <a16:creationId xmlns:a16="http://schemas.microsoft.com/office/drawing/2014/main" id="{18C84793-ED64-503D-C6CF-9CE720BB3FE5}"/>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1466" r="21466"/>
          <a:stretch>
            <a:fillRect/>
          </a:stretch>
        </p:blipFill>
        <p:spPr/>
      </p:pic>
    </p:spTree>
    <p:extLst>
      <p:ext uri="{BB962C8B-B14F-4D97-AF65-F5344CB8AC3E}">
        <p14:creationId xmlns:p14="http://schemas.microsoft.com/office/powerpoint/2010/main" val="2685134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20166-A3E2-A86A-6A86-8EB34D6424C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A89EF-6F1C-F33A-FDC1-D0C4E3A5D79D}"/>
              </a:ext>
            </a:extLst>
          </p:cNvPr>
          <p:cNvSpPr>
            <a:spLocks noGrp="1"/>
          </p:cNvSpPr>
          <p:nvPr>
            <p:ph idx="1"/>
          </p:nvPr>
        </p:nvSpPr>
        <p:spPr/>
        <p:txBody>
          <a:bodyPr>
            <a:normAutofit fontScale="92500" lnSpcReduction="10000"/>
          </a:bodyPr>
          <a:lstStyle/>
          <a:p>
            <a:r>
              <a:rPr lang="en-US"/>
              <a:t>B-Tree</a:t>
            </a:r>
          </a:p>
          <a:p>
            <a:r>
              <a:rPr lang="en-US"/>
              <a:t>Hash</a:t>
            </a:r>
          </a:p>
          <a:p>
            <a:r>
              <a:rPr lang="en-US" err="1"/>
              <a:t>GiST</a:t>
            </a:r>
            <a:endParaRPr lang="en-US"/>
          </a:p>
          <a:p>
            <a:r>
              <a:rPr lang="en-US"/>
              <a:t>SP-</a:t>
            </a:r>
            <a:r>
              <a:rPr lang="en-US" err="1"/>
              <a:t>GiST</a:t>
            </a:r>
            <a:endParaRPr lang="en-US"/>
          </a:p>
          <a:p>
            <a:r>
              <a:rPr lang="en-US"/>
              <a:t>GIN</a:t>
            </a:r>
          </a:p>
          <a:p>
            <a:r>
              <a:rPr lang="en-US"/>
              <a:t>BRIN</a:t>
            </a:r>
          </a:p>
        </p:txBody>
      </p:sp>
      <p:sp>
        <p:nvSpPr>
          <p:cNvPr id="3" name="Title 2">
            <a:extLst>
              <a:ext uri="{FF2B5EF4-FFF2-40B4-BE49-F238E27FC236}">
                <a16:creationId xmlns:a16="http://schemas.microsoft.com/office/drawing/2014/main" id="{B0868292-E2E0-71E8-4F04-7ADD7CF8D66E}"/>
              </a:ext>
            </a:extLst>
          </p:cNvPr>
          <p:cNvSpPr>
            <a:spLocks noGrp="1"/>
          </p:cNvSpPr>
          <p:nvPr>
            <p:ph type="title"/>
          </p:nvPr>
        </p:nvSpPr>
        <p:spPr/>
        <p:txBody>
          <a:bodyPr/>
          <a:lstStyle/>
          <a:p>
            <a:r>
              <a:rPr lang="en-US"/>
              <a:t>Index Types</a:t>
            </a:r>
          </a:p>
        </p:txBody>
      </p:sp>
      <p:pic>
        <p:nvPicPr>
          <p:cNvPr id="6" name="Picture Placeholder 5" descr="A close-up of a row of drawers&#10;&#10;Description automatically generated">
            <a:extLst>
              <a:ext uri="{FF2B5EF4-FFF2-40B4-BE49-F238E27FC236}">
                <a16:creationId xmlns:a16="http://schemas.microsoft.com/office/drawing/2014/main" id="{1436B686-1BA8-EEB8-3BF8-EB6155069633}"/>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1466" r="21466"/>
          <a:stretch>
            <a:fillRect/>
          </a:stretch>
        </p:blipFill>
        <p:spPr/>
      </p:pic>
    </p:spTree>
    <p:extLst>
      <p:ext uri="{BB962C8B-B14F-4D97-AF65-F5344CB8AC3E}">
        <p14:creationId xmlns:p14="http://schemas.microsoft.com/office/powerpoint/2010/main" val="34956338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3D3985-A7D9-29ED-32B5-E62208B1C458}"/>
              </a:ext>
            </a:extLst>
          </p:cNvPr>
          <p:cNvSpPr>
            <a:spLocks noGrp="1"/>
          </p:cNvSpPr>
          <p:nvPr>
            <p:ph idx="1"/>
          </p:nvPr>
        </p:nvSpPr>
        <p:spPr/>
        <p:txBody>
          <a:bodyPr/>
          <a:lstStyle/>
          <a:p>
            <a:r>
              <a:rPr lang="en-US"/>
              <a:t>Just a query</a:t>
            </a:r>
          </a:p>
          <a:p>
            <a:r>
              <a:rPr lang="en-US"/>
              <a:t>Treated as a table in SQL</a:t>
            </a:r>
          </a:p>
          <a:p>
            <a:r>
              <a:rPr lang="en-US"/>
              <a:t>Supports materialized views</a:t>
            </a:r>
          </a:p>
        </p:txBody>
      </p:sp>
      <p:sp>
        <p:nvSpPr>
          <p:cNvPr id="3" name="Title 2">
            <a:extLst>
              <a:ext uri="{FF2B5EF4-FFF2-40B4-BE49-F238E27FC236}">
                <a16:creationId xmlns:a16="http://schemas.microsoft.com/office/drawing/2014/main" id="{D28751AF-DF9E-EECC-3CB0-308A822245FF}"/>
              </a:ext>
            </a:extLst>
          </p:cNvPr>
          <p:cNvSpPr>
            <a:spLocks noGrp="1"/>
          </p:cNvSpPr>
          <p:nvPr>
            <p:ph type="title"/>
          </p:nvPr>
        </p:nvSpPr>
        <p:spPr/>
        <p:txBody>
          <a:bodyPr/>
          <a:lstStyle/>
          <a:p>
            <a:r>
              <a:rPr lang="en-US"/>
              <a:t>Views</a:t>
            </a:r>
          </a:p>
        </p:txBody>
      </p:sp>
      <p:pic>
        <p:nvPicPr>
          <p:cNvPr id="8" name="Picture Placeholder 7" descr="A window with trees and sunset&#10;&#10;Description automatically generated">
            <a:extLst>
              <a:ext uri="{FF2B5EF4-FFF2-40B4-BE49-F238E27FC236}">
                <a16:creationId xmlns:a16="http://schemas.microsoft.com/office/drawing/2014/main" id="{64BB635F-F2A0-1A76-6255-65AA8D36C3A9}"/>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5072" r="25072"/>
          <a:stretch>
            <a:fillRect/>
          </a:stretch>
        </p:blipFill>
        <p:spPr/>
      </p:pic>
    </p:spTree>
    <p:extLst>
      <p:ext uri="{BB962C8B-B14F-4D97-AF65-F5344CB8AC3E}">
        <p14:creationId xmlns:p14="http://schemas.microsoft.com/office/powerpoint/2010/main" val="24196282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EF0D1-1137-7006-AF04-590E4723AA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EC9584-A8D7-90FD-4C99-FB0760AE9EA6}"/>
              </a:ext>
            </a:extLst>
          </p:cNvPr>
          <p:cNvSpPr>
            <a:spLocks noGrp="1"/>
          </p:cNvSpPr>
          <p:nvPr>
            <p:ph type="title"/>
          </p:nvPr>
        </p:nvSpPr>
        <p:spPr/>
        <p:txBody>
          <a:bodyPr/>
          <a:lstStyle/>
          <a:p>
            <a:r>
              <a:rPr lang="en-US"/>
              <a:t>DEMO!</a:t>
            </a:r>
          </a:p>
        </p:txBody>
      </p:sp>
      <p:pic>
        <p:nvPicPr>
          <p:cNvPr id="8" name="Content Placeholder 7" descr="A blue button with a white arrow&#10;&#10;Description automatically generated">
            <a:extLst>
              <a:ext uri="{FF2B5EF4-FFF2-40B4-BE49-F238E27FC236}">
                <a16:creationId xmlns:a16="http://schemas.microsoft.com/office/drawing/2014/main" id="{B60DDDFA-833D-925F-62EF-7A384F98FA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1722" y="803602"/>
            <a:ext cx="4476984" cy="4476984"/>
          </a:xfrm>
        </p:spPr>
      </p:pic>
    </p:spTree>
    <p:extLst>
      <p:ext uri="{BB962C8B-B14F-4D97-AF65-F5344CB8AC3E}">
        <p14:creationId xmlns:p14="http://schemas.microsoft.com/office/powerpoint/2010/main" val="9578551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21B6F-C1F7-1572-72FE-EE7C56DC6DF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C308577-5A3F-D68B-4BEB-44C3DB2D9C46}"/>
              </a:ext>
            </a:extLst>
          </p:cNvPr>
          <p:cNvSpPr txBox="1"/>
          <p:nvPr/>
        </p:nvSpPr>
        <p:spPr>
          <a:xfrm>
            <a:off x="631369" y="915417"/>
            <a:ext cx="6727973" cy="2000548"/>
          </a:xfrm>
          <a:prstGeom prst="rect">
            <a:avLst/>
          </a:prstGeom>
          <a:noFill/>
        </p:spPr>
        <p:txBody>
          <a:bodyPr wrap="square">
            <a:spAutoFit/>
          </a:bodyPr>
          <a:lstStyle/>
          <a:p>
            <a:pPr algn="ctr"/>
            <a:r>
              <a:rPr lang="en-US" sz="2800" b="0" u="sng" dirty="0">
                <a:solidFill>
                  <a:schemeClr val="bg1">
                    <a:lumMod val="95000"/>
                  </a:schemeClr>
                </a:solidFill>
              </a:rPr>
              <a:t>PASS Session</a:t>
            </a:r>
          </a:p>
          <a:p>
            <a:pPr algn="ctr"/>
            <a:r>
              <a:rPr lang="en-US" sz="3200" dirty="0">
                <a:solidFill>
                  <a:schemeClr val="bg1">
                    <a:lumMod val="95000"/>
                  </a:schemeClr>
                </a:solidFill>
                <a:latin typeface="gatebase Medium" panose="00000500000000000000" pitchFamily="50" charset="0"/>
              </a:rPr>
              <a:t>Unlock PostgreSQL Performance:</a:t>
            </a:r>
          </a:p>
          <a:p>
            <a:pPr algn="ctr"/>
            <a:r>
              <a:rPr lang="en-US" sz="3200" dirty="0">
                <a:solidFill>
                  <a:schemeClr val="bg1">
                    <a:lumMod val="95000"/>
                  </a:schemeClr>
                </a:solidFill>
                <a:latin typeface="gatebase Medium" panose="00000500000000000000" pitchFamily="50" charset="0"/>
              </a:rPr>
              <a:t>A Guide to Index Types and </a:t>
            </a:r>
          </a:p>
          <a:p>
            <a:pPr algn="ctr"/>
            <a:r>
              <a:rPr lang="en-US" sz="3200" dirty="0">
                <a:solidFill>
                  <a:schemeClr val="bg1">
                    <a:lumMod val="95000"/>
                  </a:schemeClr>
                </a:solidFill>
                <a:latin typeface="gatebase Medium" panose="00000500000000000000" pitchFamily="50" charset="0"/>
              </a:rPr>
              <a:t>Their Proper Use</a:t>
            </a:r>
          </a:p>
        </p:txBody>
      </p:sp>
      <p:sp>
        <p:nvSpPr>
          <p:cNvPr id="10" name="TextBox 9">
            <a:extLst>
              <a:ext uri="{FF2B5EF4-FFF2-40B4-BE49-F238E27FC236}">
                <a16:creationId xmlns:a16="http://schemas.microsoft.com/office/drawing/2014/main" id="{6966DBA1-B74F-2536-66B9-1F37DB78254C}"/>
              </a:ext>
            </a:extLst>
          </p:cNvPr>
          <p:cNvSpPr txBox="1"/>
          <p:nvPr/>
        </p:nvSpPr>
        <p:spPr>
          <a:xfrm>
            <a:off x="1154297" y="3557316"/>
            <a:ext cx="5643793" cy="1754326"/>
          </a:xfrm>
          <a:prstGeom prst="rect">
            <a:avLst/>
          </a:prstGeom>
          <a:noFill/>
        </p:spPr>
        <p:txBody>
          <a:bodyPr wrap="square">
            <a:spAutoFit/>
          </a:bodyPr>
          <a:lstStyle/>
          <a:p>
            <a:r>
              <a:rPr lang="en-US" sz="3600" b="0" dirty="0">
                <a:solidFill>
                  <a:schemeClr val="bg1">
                    <a:lumMod val="95000"/>
                  </a:schemeClr>
                </a:solidFill>
              </a:rPr>
              <a:t>📅 Wednesday, Nov. 19</a:t>
            </a:r>
          </a:p>
          <a:p>
            <a:r>
              <a:rPr lang="en-US" sz="3600" b="0" dirty="0">
                <a:solidFill>
                  <a:schemeClr val="bg1">
                    <a:lumMod val="95000"/>
                  </a:schemeClr>
                </a:solidFill>
              </a:rPr>
              <a:t>⌚ 2:30-3:45</a:t>
            </a:r>
          </a:p>
          <a:p>
            <a:r>
              <a:rPr lang="en-US" sz="3600" b="0" dirty="0">
                <a:solidFill>
                  <a:schemeClr val="bg1">
                    <a:lumMod val="95000"/>
                  </a:schemeClr>
                </a:solidFill>
              </a:rPr>
              <a:t>🏢 Room 327-328</a:t>
            </a:r>
            <a:endParaRPr lang="en-US" sz="4000" b="0" dirty="0">
              <a:solidFill>
                <a:schemeClr val="bg1">
                  <a:lumMod val="95000"/>
                </a:schemeClr>
              </a:solidFill>
            </a:endParaRPr>
          </a:p>
        </p:txBody>
      </p:sp>
      <p:pic>
        <p:nvPicPr>
          <p:cNvPr id="3" name="Picture 2" descr="A qr code on a white background&#10;&#10;AI-generated content may be incorrect.">
            <a:extLst>
              <a:ext uri="{FF2B5EF4-FFF2-40B4-BE49-F238E27FC236}">
                <a16:creationId xmlns:a16="http://schemas.microsoft.com/office/drawing/2014/main" id="{FC2EB621-BF29-9A15-427F-83575FBDB306}"/>
              </a:ext>
            </a:extLst>
          </p:cNvPr>
          <p:cNvPicPr>
            <a:picLocks noChangeAspect="1"/>
          </p:cNvPicPr>
          <p:nvPr/>
        </p:nvPicPr>
        <p:blipFill>
          <a:blip r:embed="rId2"/>
          <a:stretch>
            <a:fillRect/>
          </a:stretch>
        </p:blipFill>
        <p:spPr>
          <a:xfrm>
            <a:off x="8580663" y="1940742"/>
            <a:ext cx="2573565" cy="2573565"/>
          </a:xfrm>
          <a:prstGeom prst="rect">
            <a:avLst/>
          </a:prstGeom>
        </p:spPr>
      </p:pic>
    </p:spTree>
    <p:extLst>
      <p:ext uri="{BB962C8B-B14F-4D97-AF65-F5344CB8AC3E}">
        <p14:creationId xmlns:p14="http://schemas.microsoft.com/office/powerpoint/2010/main" val="23624907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2BB8-D4DD-3789-293E-A7668184A3BA}"/>
              </a:ext>
            </a:extLst>
          </p:cNvPr>
          <p:cNvSpPr>
            <a:spLocks noGrp="1"/>
          </p:cNvSpPr>
          <p:nvPr>
            <p:ph type="title"/>
          </p:nvPr>
        </p:nvSpPr>
        <p:spPr/>
        <p:txBody>
          <a:bodyPr>
            <a:normAutofit/>
          </a:bodyPr>
          <a:lstStyle/>
          <a:p>
            <a:r>
              <a:rPr lang="en-US"/>
              <a:t>Procedural Languages</a:t>
            </a:r>
          </a:p>
        </p:txBody>
      </p:sp>
      <p:sp>
        <p:nvSpPr>
          <p:cNvPr id="3" name="Content Placeholder 2">
            <a:extLst>
              <a:ext uri="{FF2B5EF4-FFF2-40B4-BE49-F238E27FC236}">
                <a16:creationId xmlns:a16="http://schemas.microsoft.com/office/drawing/2014/main" id="{812B5703-64BA-D045-FD5A-6A033CB08D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274683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347449-08C3-0FC8-AA63-3A6BE561560E}"/>
              </a:ext>
            </a:extLst>
          </p:cNvPr>
          <p:cNvSpPr>
            <a:spLocks noGrp="1"/>
          </p:cNvSpPr>
          <p:nvPr>
            <p:ph idx="1"/>
          </p:nvPr>
        </p:nvSpPr>
        <p:spPr/>
        <p:txBody>
          <a:bodyPr>
            <a:normAutofit/>
          </a:bodyPr>
          <a:lstStyle/>
          <a:p>
            <a:r>
              <a:rPr lang="en-US" b="1" u="sng"/>
              <a:t>Trusted</a:t>
            </a:r>
            <a:r>
              <a:rPr lang="en-US"/>
              <a:t> languages preserve security by preventing certain operations</a:t>
            </a:r>
          </a:p>
          <a:p>
            <a:pPr lvl="1"/>
            <a:r>
              <a:rPr lang="en-US"/>
              <a:t>DB internal processes</a:t>
            </a:r>
          </a:p>
          <a:p>
            <a:pPr lvl="1"/>
            <a:r>
              <a:rPr lang="en-US"/>
              <a:t>OS-level access</a:t>
            </a:r>
          </a:p>
          <a:p>
            <a:pPr lvl="1"/>
            <a:r>
              <a:rPr lang="en-US"/>
              <a:t>Non-privileged users can safely use</a:t>
            </a:r>
          </a:p>
        </p:txBody>
      </p:sp>
      <p:sp>
        <p:nvSpPr>
          <p:cNvPr id="3" name="Title 2">
            <a:extLst>
              <a:ext uri="{FF2B5EF4-FFF2-40B4-BE49-F238E27FC236}">
                <a16:creationId xmlns:a16="http://schemas.microsoft.com/office/drawing/2014/main" id="{5EA0870B-5BFA-27CB-C7EB-FE51CD50E737}"/>
              </a:ext>
            </a:extLst>
          </p:cNvPr>
          <p:cNvSpPr>
            <a:spLocks noGrp="1"/>
          </p:cNvSpPr>
          <p:nvPr>
            <p:ph type="title"/>
          </p:nvPr>
        </p:nvSpPr>
        <p:spPr/>
        <p:txBody>
          <a:bodyPr/>
          <a:lstStyle/>
          <a:p>
            <a:r>
              <a:rPr lang="en-US"/>
              <a:t>Trusted vs. Untrusted Languages</a:t>
            </a:r>
          </a:p>
        </p:txBody>
      </p:sp>
      <p:pic>
        <p:nvPicPr>
          <p:cNvPr id="6" name="Picture Placeholder 5">
            <a:extLst>
              <a:ext uri="{FF2B5EF4-FFF2-40B4-BE49-F238E27FC236}">
                <a16:creationId xmlns:a16="http://schemas.microsoft.com/office/drawing/2014/main" id="{E4284738-3C8D-1DB2-BC5E-0BB829D2824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287" r="33200"/>
          <a:stretch/>
        </p:blipFill>
        <p:spPr>
          <a:xfrm>
            <a:off x="-6725" y="1844515"/>
            <a:ext cx="4733365" cy="5013483"/>
          </a:xfrm>
        </p:spPr>
      </p:pic>
      <p:sp>
        <p:nvSpPr>
          <p:cNvPr id="7" name="TextBox 6">
            <a:extLst>
              <a:ext uri="{FF2B5EF4-FFF2-40B4-BE49-F238E27FC236}">
                <a16:creationId xmlns:a16="http://schemas.microsoft.com/office/drawing/2014/main" id="{A139967D-26BB-D746-5EF8-4AB50555CD0E}"/>
              </a:ext>
            </a:extLst>
          </p:cNvPr>
          <p:cNvSpPr txBox="1"/>
          <p:nvPr/>
        </p:nvSpPr>
        <p:spPr>
          <a:xfrm>
            <a:off x="-6725" y="6857998"/>
            <a:ext cx="4733365" cy="230832"/>
          </a:xfrm>
          <a:prstGeom prst="rect">
            <a:avLst/>
          </a:prstGeom>
          <a:noFill/>
        </p:spPr>
        <p:txBody>
          <a:bodyPr wrap="square" rtlCol="0">
            <a:spAutoFit/>
          </a:bodyPr>
          <a:lstStyle/>
          <a:p>
            <a:r>
              <a:rPr lang="en-US" sz="900">
                <a:hlinkClick r:id="rId3" tooltip="https://courses.lumenlearning.com/suny-hccc-introbusiness/chapter/reading-stages-of-team-development-2/"/>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8205327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12B1-C1D8-55D0-3869-DF8258EF118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B3F98C-DE4A-3F54-2251-C04836E78D6F}"/>
              </a:ext>
            </a:extLst>
          </p:cNvPr>
          <p:cNvSpPr>
            <a:spLocks noGrp="1"/>
          </p:cNvSpPr>
          <p:nvPr>
            <p:ph idx="1"/>
          </p:nvPr>
        </p:nvSpPr>
        <p:spPr/>
        <p:txBody>
          <a:bodyPr>
            <a:normAutofit fontScale="92500"/>
          </a:bodyPr>
          <a:lstStyle/>
          <a:p>
            <a:r>
              <a:rPr lang="en-US" b="1" u="sng"/>
              <a:t>Untrusted</a:t>
            </a:r>
            <a:r>
              <a:rPr lang="en-US"/>
              <a:t> languages do not provide security safeguards</a:t>
            </a:r>
          </a:p>
          <a:p>
            <a:r>
              <a:rPr lang="en-US"/>
              <a:t>Creator is responsible for security</a:t>
            </a:r>
          </a:p>
          <a:p>
            <a:r>
              <a:rPr lang="en-US"/>
              <a:t>Only superusers can create functions in untrusted languages</a:t>
            </a:r>
          </a:p>
        </p:txBody>
      </p:sp>
      <p:sp>
        <p:nvSpPr>
          <p:cNvPr id="3" name="Title 2">
            <a:extLst>
              <a:ext uri="{FF2B5EF4-FFF2-40B4-BE49-F238E27FC236}">
                <a16:creationId xmlns:a16="http://schemas.microsoft.com/office/drawing/2014/main" id="{7D7E551A-9084-DA1B-2062-41E41C7B6E9C}"/>
              </a:ext>
            </a:extLst>
          </p:cNvPr>
          <p:cNvSpPr>
            <a:spLocks noGrp="1"/>
          </p:cNvSpPr>
          <p:nvPr>
            <p:ph type="title"/>
          </p:nvPr>
        </p:nvSpPr>
        <p:spPr/>
        <p:txBody>
          <a:bodyPr/>
          <a:lstStyle/>
          <a:p>
            <a:r>
              <a:rPr lang="en-US"/>
              <a:t>Trusted vs. Untrusted Languages</a:t>
            </a:r>
          </a:p>
        </p:txBody>
      </p:sp>
      <p:pic>
        <p:nvPicPr>
          <p:cNvPr id="6" name="Picture Placeholder 5">
            <a:extLst>
              <a:ext uri="{FF2B5EF4-FFF2-40B4-BE49-F238E27FC236}">
                <a16:creationId xmlns:a16="http://schemas.microsoft.com/office/drawing/2014/main" id="{5E0659F9-BB4C-4118-DCF8-3DB73F3F59D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411" r="14411"/>
          <a:stretch/>
        </p:blipFill>
        <p:spPr/>
      </p:pic>
      <p:sp>
        <p:nvSpPr>
          <p:cNvPr id="7" name="TextBox 6">
            <a:extLst>
              <a:ext uri="{FF2B5EF4-FFF2-40B4-BE49-F238E27FC236}">
                <a16:creationId xmlns:a16="http://schemas.microsoft.com/office/drawing/2014/main" id="{E6CB4B73-5B65-C7B6-5CB8-097D0DF7D8C7}"/>
              </a:ext>
            </a:extLst>
          </p:cNvPr>
          <p:cNvSpPr txBox="1"/>
          <p:nvPr/>
        </p:nvSpPr>
        <p:spPr>
          <a:xfrm>
            <a:off x="-6725" y="6857998"/>
            <a:ext cx="4733365" cy="230832"/>
          </a:xfrm>
          <a:prstGeom prst="rect">
            <a:avLst/>
          </a:prstGeom>
          <a:noFill/>
        </p:spPr>
        <p:txBody>
          <a:bodyPr wrap="square" rtlCol="0">
            <a:spAutoFit/>
          </a:bodyPr>
          <a:lstStyle/>
          <a:p>
            <a:r>
              <a:rPr lang="en-US" sz="900">
                <a:hlinkClick r:id="rId3" tooltip="https://www.flickr.com/photos/imjustwalkin/7143869393"/>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895281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B4B126E-8342-2DA0-DC33-627DA59A3337}"/>
              </a:ext>
            </a:extLst>
          </p:cNvPr>
          <p:cNvSpPr>
            <a:spLocks noGrp="1"/>
          </p:cNvSpPr>
          <p:nvPr>
            <p:ph idx="1"/>
          </p:nvPr>
        </p:nvSpPr>
        <p:spPr/>
        <p:txBody>
          <a:bodyPr/>
          <a:lstStyle/>
          <a:p>
            <a:r>
              <a:rPr lang="en-US"/>
              <a:t>SQL* (T)</a:t>
            </a:r>
          </a:p>
          <a:p>
            <a:r>
              <a:rPr lang="en-US"/>
              <a:t>PL/</a:t>
            </a:r>
            <a:r>
              <a:rPr lang="en-US" err="1"/>
              <a:t>pgSQL</a:t>
            </a:r>
            <a:r>
              <a:rPr lang="en-US"/>
              <a:t> (T)</a:t>
            </a:r>
          </a:p>
          <a:p>
            <a:r>
              <a:rPr lang="en-US"/>
              <a:t>PL/Python (U)</a:t>
            </a:r>
          </a:p>
          <a:p>
            <a:r>
              <a:rPr lang="en-US"/>
              <a:t>PL/</a:t>
            </a:r>
            <a:r>
              <a:rPr lang="en-US" err="1"/>
              <a:t>TcL</a:t>
            </a:r>
            <a:r>
              <a:rPr lang="en-US"/>
              <a:t> (T/U)</a:t>
            </a:r>
          </a:p>
          <a:p>
            <a:r>
              <a:rPr lang="en-US"/>
              <a:t>PL/Perl (T/U)</a:t>
            </a:r>
          </a:p>
        </p:txBody>
      </p:sp>
      <p:sp>
        <p:nvSpPr>
          <p:cNvPr id="4" name="Title 3">
            <a:extLst>
              <a:ext uri="{FF2B5EF4-FFF2-40B4-BE49-F238E27FC236}">
                <a16:creationId xmlns:a16="http://schemas.microsoft.com/office/drawing/2014/main" id="{1C9BC656-B60E-B566-1B1E-9B24B5017202}"/>
              </a:ext>
            </a:extLst>
          </p:cNvPr>
          <p:cNvSpPr>
            <a:spLocks noGrp="1"/>
          </p:cNvSpPr>
          <p:nvPr>
            <p:ph type="title"/>
          </p:nvPr>
        </p:nvSpPr>
        <p:spPr/>
        <p:txBody>
          <a:bodyPr/>
          <a:lstStyle/>
          <a:p>
            <a:r>
              <a:rPr lang="en-US"/>
              <a:t>Core Procedural PostgreSQL Languages</a:t>
            </a:r>
          </a:p>
        </p:txBody>
      </p:sp>
      <p:pic>
        <p:nvPicPr>
          <p:cNvPr id="3" name="Picture Placeholder 2" descr="A notepad with a pen and glasses&#10;&#10;Description automatically generated">
            <a:extLst>
              <a:ext uri="{FF2B5EF4-FFF2-40B4-BE49-F238E27FC236}">
                <a16:creationId xmlns:a16="http://schemas.microsoft.com/office/drawing/2014/main" id="{92A92297-33B9-66DC-4ADE-82643E8ADFA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2611" r="4459"/>
          <a:stretch/>
        </p:blipFill>
        <p:spPr>
          <a:xfrm>
            <a:off x="-6725" y="1844515"/>
            <a:ext cx="4733365" cy="5013483"/>
          </a:xfrm>
        </p:spPr>
      </p:pic>
    </p:spTree>
    <p:extLst>
      <p:ext uri="{BB962C8B-B14F-4D97-AF65-F5344CB8AC3E}">
        <p14:creationId xmlns:p14="http://schemas.microsoft.com/office/powerpoint/2010/main" val="31262482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697F9-50E7-C2E4-975A-952CF364609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751DF3B-E438-1259-4186-7E199B112736}"/>
              </a:ext>
            </a:extLst>
          </p:cNvPr>
          <p:cNvSpPr>
            <a:spLocks noGrp="1"/>
          </p:cNvSpPr>
          <p:nvPr>
            <p:ph idx="1"/>
          </p:nvPr>
        </p:nvSpPr>
        <p:spPr/>
        <p:txBody>
          <a:bodyPr/>
          <a:lstStyle/>
          <a:p>
            <a:r>
              <a:rPr lang="en-US"/>
              <a:t>PL/Java (T/U)</a:t>
            </a:r>
          </a:p>
          <a:p>
            <a:r>
              <a:rPr lang="en-US"/>
              <a:t>pl/dotnet (U)</a:t>
            </a:r>
          </a:p>
          <a:p>
            <a:r>
              <a:rPr lang="en-US"/>
              <a:t>PL/Rust (T/U)</a:t>
            </a:r>
          </a:p>
          <a:p>
            <a:r>
              <a:rPr lang="en-US"/>
              <a:t>PL/R (U)</a:t>
            </a:r>
          </a:p>
          <a:p>
            <a:r>
              <a:rPr lang="en-US"/>
              <a:t>Pl/v8js (T)</a:t>
            </a:r>
          </a:p>
        </p:txBody>
      </p:sp>
      <p:sp>
        <p:nvSpPr>
          <p:cNvPr id="4" name="Title 3">
            <a:extLst>
              <a:ext uri="{FF2B5EF4-FFF2-40B4-BE49-F238E27FC236}">
                <a16:creationId xmlns:a16="http://schemas.microsoft.com/office/drawing/2014/main" id="{42C7FA1D-D931-C667-BA52-9B8732BB286C}"/>
              </a:ext>
            </a:extLst>
          </p:cNvPr>
          <p:cNvSpPr>
            <a:spLocks noGrp="1"/>
          </p:cNvSpPr>
          <p:nvPr>
            <p:ph type="title"/>
          </p:nvPr>
        </p:nvSpPr>
        <p:spPr/>
        <p:txBody>
          <a:bodyPr/>
          <a:lstStyle/>
          <a:p>
            <a:r>
              <a:rPr lang="en-US" err="1"/>
              <a:t>Lanauges</a:t>
            </a:r>
            <a:r>
              <a:rPr lang="en-US"/>
              <a:t> Available by Extension</a:t>
            </a:r>
          </a:p>
        </p:txBody>
      </p:sp>
      <p:pic>
        <p:nvPicPr>
          <p:cNvPr id="3" name="Picture Placeholder 2">
            <a:extLst>
              <a:ext uri="{FF2B5EF4-FFF2-40B4-BE49-F238E27FC236}">
                <a16:creationId xmlns:a16="http://schemas.microsoft.com/office/drawing/2014/main" id="{B37DEA34-6C7A-BF44-B399-09A4A814C89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595" r="14595"/>
          <a:stretch/>
        </p:blipFill>
        <p:spPr>
          <a:xfrm>
            <a:off x="-6725" y="1844515"/>
            <a:ext cx="4733365" cy="5013483"/>
          </a:xfrm>
        </p:spPr>
      </p:pic>
      <p:sp>
        <p:nvSpPr>
          <p:cNvPr id="2" name="TextBox 1">
            <a:extLst>
              <a:ext uri="{FF2B5EF4-FFF2-40B4-BE49-F238E27FC236}">
                <a16:creationId xmlns:a16="http://schemas.microsoft.com/office/drawing/2014/main" id="{7440894C-3FD7-8299-F64F-E2892435580F}"/>
              </a:ext>
            </a:extLst>
          </p:cNvPr>
          <p:cNvSpPr txBox="1"/>
          <p:nvPr/>
        </p:nvSpPr>
        <p:spPr>
          <a:xfrm>
            <a:off x="-6725" y="6857998"/>
            <a:ext cx="4733365" cy="230832"/>
          </a:xfrm>
          <a:prstGeom prst="rect">
            <a:avLst/>
          </a:prstGeom>
          <a:noFill/>
        </p:spPr>
        <p:txBody>
          <a:bodyPr wrap="square" rtlCol="0">
            <a:spAutoFit/>
          </a:bodyPr>
          <a:lstStyle/>
          <a:p>
            <a:r>
              <a:rPr lang="en-US" sz="900">
                <a:hlinkClick r:id="rId3" tooltip="https://gadgetsin.com/power-strip-styled-4-port-usb-hub-with-independent-switches.htm"/>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3742130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1983"/>
</p:tagLst>
</file>

<file path=ppt/tags/tag2.xml><?xml version="1.0" encoding="utf-8"?>
<p:tagLst xmlns:a="http://schemas.openxmlformats.org/drawingml/2006/main" xmlns:r="http://schemas.openxmlformats.org/officeDocument/2006/relationships" xmlns:p="http://schemas.openxmlformats.org/presentationml/2006/main">
  <p:tag name="SHAPE_LOCKS" val="1983"/>
</p:tagLst>
</file>

<file path=ppt/tags/tag3.xml><?xml version="1.0" encoding="utf-8"?>
<p:tagLst xmlns:a="http://schemas.openxmlformats.org/drawingml/2006/main" xmlns:r="http://schemas.openxmlformats.org/officeDocument/2006/relationships" xmlns:p="http://schemas.openxmlformats.org/presentationml/2006/main">
  <p:tag name="SHAPE_LOCKS" val="1983"/>
</p:tagLst>
</file>

<file path=ppt/tags/tag4.xml><?xml version="1.0" encoding="utf-8"?>
<p:tagLst xmlns:a="http://schemas.openxmlformats.org/drawingml/2006/main" xmlns:r="http://schemas.openxmlformats.org/officeDocument/2006/relationships" xmlns:p="http://schemas.openxmlformats.org/presentationml/2006/main">
  <p:tag name="SHAPE_LOCKS" val="1983"/>
</p:tagLst>
</file>

<file path=ppt/tags/tag5.xml><?xml version="1.0" encoding="utf-8"?>
<p:tagLst xmlns:a="http://schemas.openxmlformats.org/drawingml/2006/main" xmlns:r="http://schemas.openxmlformats.org/officeDocument/2006/relationships" xmlns:p="http://schemas.openxmlformats.org/presentationml/2006/main">
  <p:tag name="SHAPE_LOCKS" val="1983"/>
</p:tagLst>
</file>

<file path=ppt/tags/tag6.xml><?xml version="1.0" encoding="utf-8"?>
<p:tagLst xmlns:a="http://schemas.openxmlformats.org/drawingml/2006/main" xmlns:r="http://schemas.openxmlformats.org/officeDocument/2006/relationships" xmlns:p="http://schemas.openxmlformats.org/presentationml/2006/main">
  <p:tag name="SHAPE_LOCKS" val="1983"/>
</p:tagLst>
</file>

<file path=ppt/tags/tag7.xml><?xml version="1.0" encoding="utf-8"?>
<p:tagLst xmlns:a="http://schemas.openxmlformats.org/drawingml/2006/main" xmlns:r="http://schemas.openxmlformats.org/officeDocument/2006/relationships" xmlns:p="http://schemas.openxmlformats.org/presentationml/2006/main">
  <p:tag name="SHAPE_LOCKS" val="1983"/>
</p:tagLst>
</file>

<file path=ppt/tags/tag8.xml><?xml version="1.0" encoding="utf-8"?>
<p:tagLst xmlns:a="http://schemas.openxmlformats.org/drawingml/2006/main" xmlns:r="http://schemas.openxmlformats.org/officeDocument/2006/relationships" xmlns:p="http://schemas.openxmlformats.org/presentationml/2006/main">
  <p:tag name="SHAPE_LOCKS" val="1983"/>
</p:tagLst>
</file>

<file path=ppt/theme/theme1.xml><?xml version="1.0" encoding="utf-8"?>
<a:theme xmlns:a="http://schemas.openxmlformats.org/drawingml/2006/main" name="Redgate theme v2">
  <a:themeElements>
    <a:clrScheme name="Redgate color theme v2">
      <a:dk1>
        <a:srgbClr val="373737"/>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Roboto" panose="02000000000000000000" pitchFamily="2"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D5818CC-6A28-4B51-A491-A42D8DB5CAB9}">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fa6ec7d-b27d-4976-a2d2-0968bdeefb84">
      <UserInfo>
        <DisplayName>Max Smith</DisplayName>
        <AccountId>9893</AccountId>
        <AccountType/>
      </UserInfo>
      <UserInfo>
        <DisplayName>Louise Domeisen</DisplayName>
        <AccountId>43</AccountId>
        <AccountType/>
      </UserInfo>
      <UserInfo>
        <DisplayName>Alison Leightley</DisplayName>
        <AccountId>10782</AccountId>
        <AccountType/>
      </UserInfo>
    </SharedWithUsers>
    <Provider xmlns="09261daf-a6c8-4475-bfe4-e465f101f752" xsi:nil="true"/>
    <Status xmlns="09261daf-a6c8-4475-bfe4-e465f101f752" xsi:nil="true"/>
    <Author0 xmlns="09261daf-a6c8-4475-bfe4-e465f101f752" xsi:nil="true"/>
    <TaxCatchAll xmlns="cfa6ec7d-b27d-4976-a2d2-0968bdeefb84" xsi:nil="true"/>
    <lcf76f155ced4ddcb4097134ff3c332f xmlns="09261daf-a6c8-4475-bfe4-e465f101f75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760C779E989E145AAD13EC3F1475DCA" ma:contentTypeVersion="21" ma:contentTypeDescription="Create a new document." ma:contentTypeScope="" ma:versionID="8f7275da3a6d936b19d374b8def68ea3">
  <xsd:schema xmlns:xsd="http://www.w3.org/2001/XMLSchema" xmlns:xs="http://www.w3.org/2001/XMLSchema" xmlns:p="http://schemas.microsoft.com/office/2006/metadata/properties" xmlns:ns2="09261daf-a6c8-4475-bfe4-e465f101f752" xmlns:ns3="cfa6ec7d-b27d-4976-a2d2-0968bdeefb84" targetNamespace="http://schemas.microsoft.com/office/2006/metadata/properties" ma:root="true" ma:fieldsID="168d2e80238389d99c073ba5a4b50c18" ns2:_="" ns3:_="">
    <xsd:import namespace="09261daf-a6c8-4475-bfe4-e465f101f752"/>
    <xsd:import namespace="cfa6ec7d-b27d-4976-a2d2-0968bdeefb8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element ref="ns2:Provider" minOccurs="0"/>
                <xsd:element ref="ns2:Author0" minOccurs="0"/>
                <xsd:element ref="ns2:lcf76f155ced4ddcb4097134ff3c332f" minOccurs="0"/>
                <xsd:element ref="ns3:TaxCatchAll" minOccurs="0"/>
                <xsd:element ref="ns2:MediaServiceObjectDetectorVersions" minOccurs="0"/>
                <xsd:element ref="ns2:MediaServiceSearchProperties"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61daf-a6c8-4475-bfe4-e465f101f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Provider" ma:index="21" nillable="true" ma:displayName="Provider" ma:format="Dropdown" ma:internalName="Provider">
      <xsd:simpleType>
        <xsd:restriction base="dms:Text">
          <xsd:maxLength value="255"/>
        </xsd:restriction>
      </xsd:simpleType>
    </xsd:element>
    <xsd:element name="Author0" ma:index="22" nillable="true" ma:displayName="Author" ma:format="Dropdown" ma:internalName="Author0">
      <xsd:simpleType>
        <xsd:restriction base="dms:Text">
          <xsd:maxLength value="255"/>
        </xsd:restrictio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f536e90f-a63c-417c-a397-dad62e02e2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Status" ma:index="28" nillable="true" ma:displayName="Status" ma:format="Dropdown" ma:internalName="Statu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6ec7d-b27d-4976-a2d2-0968bdeefb8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e8b56304-9baf-48d2-b59c-545f107b0cc8}" ma:internalName="TaxCatchAll" ma:showField="CatchAllData" ma:web="cfa6ec7d-b27d-4976-a2d2-0968bdeef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C96F39-E119-4A42-9218-10B2A2C75064}">
  <ds:schemaRefs>
    <ds:schemaRef ds:uri="http://purl.org/dc/terms/"/>
    <ds:schemaRef ds:uri="http://purl.org/dc/elements/1.1/"/>
    <ds:schemaRef ds:uri="http://schemas.microsoft.com/office/2006/documentManagement/types"/>
    <ds:schemaRef ds:uri="http://schemas.microsoft.com/office/infopath/2007/PartnerControls"/>
    <ds:schemaRef ds:uri="http://purl.org/dc/dcmitype/"/>
    <ds:schemaRef ds:uri="http://schemas.microsoft.com/office/2006/metadata/properties"/>
    <ds:schemaRef ds:uri="09261daf-a6c8-4475-bfe4-e465f101f752"/>
    <ds:schemaRef ds:uri="http://schemas.openxmlformats.org/package/2006/metadata/core-properties"/>
    <ds:schemaRef ds:uri="cfa6ec7d-b27d-4976-a2d2-0968bdeefb84"/>
    <ds:schemaRef ds:uri="http://www.w3.org/XML/1998/namespace"/>
  </ds:schemaRefs>
</ds:datastoreItem>
</file>

<file path=customXml/itemProps2.xml><?xml version="1.0" encoding="utf-8"?>
<ds:datastoreItem xmlns:ds="http://schemas.openxmlformats.org/officeDocument/2006/customXml" ds:itemID="{817D122A-BC23-42A0-A050-3564878F38CB}">
  <ds:schemaRefs>
    <ds:schemaRef ds:uri="http://schemas.microsoft.com/sharepoint/v3/contenttype/forms"/>
  </ds:schemaRefs>
</ds:datastoreItem>
</file>

<file path=customXml/itemProps3.xml><?xml version="1.0" encoding="utf-8"?>
<ds:datastoreItem xmlns:ds="http://schemas.openxmlformats.org/officeDocument/2006/customXml" ds:itemID="{894A1E40-210E-4A38-BFF3-E2150A5EFF32}">
  <ds:schemaRefs>
    <ds:schemaRef ds:uri="09261daf-a6c8-4475-bfe4-e465f101f752"/>
    <ds:schemaRef ds:uri="cfa6ec7d-b27d-4976-a2d2-0968bdeefb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2473</TotalTime>
  <Words>8444</Words>
  <Application>Microsoft Office PowerPoint</Application>
  <PresentationFormat>Widescreen</PresentationFormat>
  <Paragraphs>1606</Paragraphs>
  <Slides>270</Slides>
  <Notes>23</Notes>
  <HiddenSlides>2</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270</vt:i4>
      </vt:variant>
    </vt:vector>
  </HeadingPairs>
  <TitlesOfParts>
    <vt:vector size="295" baseType="lpstr">
      <vt:lpstr>Roboto Bold</vt:lpstr>
      <vt:lpstr>Open Sans</vt:lpstr>
      <vt:lpstr>Cascadia Code</vt:lpstr>
      <vt:lpstr>Calibri</vt:lpstr>
      <vt:lpstr>Menlo</vt:lpstr>
      <vt:lpstr>Roboto Regular</vt:lpstr>
      <vt:lpstr>Kanit Bold Italics</vt:lpstr>
      <vt:lpstr>Wingdings</vt:lpstr>
      <vt:lpstr>Courier New</vt:lpstr>
      <vt:lpstr>Source Sans Pro</vt:lpstr>
      <vt:lpstr>Kanit Bold</vt:lpstr>
      <vt:lpstr>Lucida Console</vt:lpstr>
      <vt:lpstr>Yu Gothic UI</vt:lpstr>
      <vt:lpstr>Roboto Medium</vt:lpstr>
      <vt:lpstr>Roboto Condensed Light</vt:lpstr>
      <vt:lpstr>Segoe UI Symbol</vt:lpstr>
      <vt:lpstr>gatebase Medium</vt:lpstr>
      <vt:lpstr>Calibri Light</vt:lpstr>
      <vt:lpstr>Lato</vt:lpstr>
      <vt:lpstr>Arial</vt:lpstr>
      <vt:lpstr>Roboto</vt:lpstr>
      <vt:lpstr>Source Code Pro</vt:lpstr>
      <vt:lpstr>Helvetica</vt:lpstr>
      <vt:lpstr>Palatino Linotype</vt:lpstr>
      <vt:lpstr>Redgate theme v2</vt:lpstr>
      <vt:lpstr>Introduction to PostgreSQL</vt:lpstr>
      <vt:lpstr>PowerPoint Presentation</vt:lpstr>
      <vt:lpstr>PowerPoint Presentation</vt:lpstr>
      <vt:lpstr>PowerPoint Presentation</vt:lpstr>
      <vt:lpstr>PowerPoint Presentation</vt:lpstr>
      <vt:lpstr>Why PostgreSQL?</vt:lpstr>
      <vt:lpstr>Licensing</vt:lpstr>
      <vt:lpstr>Licensing</vt:lpstr>
      <vt:lpstr>Licensing</vt:lpstr>
      <vt:lpstr>PowerPoint Presentation</vt:lpstr>
      <vt:lpstr>Extensibility</vt:lpstr>
      <vt:lpstr>Extensibility</vt:lpstr>
      <vt:lpstr>Lay the Foundation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Transaction Isolation</vt:lpstr>
      <vt:lpstr>PostgreSQL MVCC at a glance</vt:lpstr>
      <vt:lpstr>MVCC at a glance</vt:lpstr>
      <vt:lpstr>Case Rules</vt:lpstr>
      <vt:lpstr>SQL Things</vt:lpstr>
      <vt:lpstr>Case Rules</vt:lpstr>
      <vt:lpstr>Case Rules</vt:lpstr>
      <vt:lpstr>LIMIT ≈ TOP</vt:lpstr>
      <vt:lpstr>LIMIT/OFFSET ≈ OFFSET/FETCH</vt:lpstr>
      <vt:lpstr>ORDER/GROUP BY</vt:lpstr>
      <vt:lpstr>ORDER/GROUP BY</vt:lpstr>
      <vt:lpstr>DAY/MONTH/YEAR() ≈ DATE_PART()</vt:lpstr>
      <vt:lpstr>SYSDATETIME() ≈ NOW()</vt:lpstr>
      <vt:lpstr>Date Math &amp; Intervals</vt:lpstr>
      <vt:lpstr>LATERAL ≈ APPLY</vt:lpstr>
      <vt:lpstr>LATERAL ≈ APPLY</vt:lpstr>
      <vt:lpstr>LATERAL ≈ APPLY</vt:lpstr>
      <vt:lpstr>Anonymous Code blocks</vt:lpstr>
      <vt:lpstr>Inline T-SQL vs pl/pgsql</vt:lpstr>
      <vt:lpstr>Inline T-SQL vs pl/pgsql</vt:lpstr>
      <vt:lpstr>Functions</vt:lpstr>
      <vt:lpstr>Stored Procedures</vt:lpstr>
      <vt:lpstr>Triggers</vt:lpstr>
      <vt:lpstr>Create Trigger Function</vt:lpstr>
      <vt:lpstr>Apply Trigger</vt:lpstr>
      <vt:lpstr>DEMO!</vt:lpstr>
      <vt:lpstr>PowerPoint Presentation</vt:lpstr>
      <vt:lpstr>Installation</vt:lpstr>
      <vt:lpstr>Supported Operating Systems</vt:lpstr>
      <vt:lpstr>Minimum Hardware</vt:lpstr>
      <vt:lpstr>Packaged Bits</vt:lpstr>
      <vt:lpstr>Containers</vt:lpstr>
      <vt:lpstr>DEMO!</vt:lpstr>
      <vt:lpstr>PowerPoint Presentation</vt:lpstr>
      <vt:lpstr>PostgreSQL Tools</vt:lpstr>
      <vt:lpstr>psql</vt:lpstr>
      <vt:lpstr>pgAdmin</vt:lpstr>
      <vt:lpstr>VS Code</vt:lpstr>
      <vt:lpstr>DBeaver</vt:lpstr>
      <vt:lpstr>DEMO!</vt:lpstr>
      <vt:lpstr>Databases</vt:lpstr>
      <vt:lpstr>What Are Databases?</vt:lpstr>
      <vt:lpstr>Templates</vt:lpstr>
      <vt:lpstr>CREATE DATABASE</vt:lpstr>
      <vt:lpstr>ALTER DATABASE</vt:lpstr>
      <vt:lpstr>DROP DATABASE</vt:lpstr>
      <vt:lpstr>DEMO!</vt:lpstr>
      <vt:lpstr>Restores and Backups</vt:lpstr>
      <vt:lpstr>“You are only as good as your last restore”</vt:lpstr>
      <vt:lpstr>Backups</vt:lpstr>
      <vt:lpstr>pg_dump</vt:lpstr>
      <vt:lpstr>Common pg_dump Behaviors</vt:lpstr>
      <vt:lpstr>pg_basebackup</vt:lpstr>
      <vt:lpstr>WAL Archiving</vt:lpstr>
      <vt:lpstr>WAL Archiving</vt:lpstr>
      <vt:lpstr>https://github.com/ryanbooz/bluebox</vt:lpstr>
      <vt:lpstr>Restore</vt:lpstr>
      <vt:lpstr>Restore to Point In Time</vt:lpstr>
      <vt:lpstr>DEMO!</vt:lpstr>
      <vt:lpstr>Database Objects</vt:lpstr>
      <vt:lpstr>Data Types</vt:lpstr>
      <vt:lpstr>Common Data Types</vt:lpstr>
      <vt:lpstr>Data Type Behaviors</vt:lpstr>
      <vt:lpstr>Tables and Columns</vt:lpstr>
      <vt:lpstr>Constraints</vt:lpstr>
      <vt:lpstr>Primary Key</vt:lpstr>
      <vt:lpstr>Foreign Key</vt:lpstr>
      <vt:lpstr>Check Constraints</vt:lpstr>
      <vt:lpstr>Exclusion Constraints</vt:lpstr>
      <vt:lpstr>Indexes</vt:lpstr>
      <vt:lpstr>Index Types</vt:lpstr>
      <vt:lpstr>Views</vt:lpstr>
      <vt:lpstr>DEMO!</vt:lpstr>
      <vt:lpstr>PowerPoint Presentation</vt:lpstr>
      <vt:lpstr>Procedural Languages</vt:lpstr>
      <vt:lpstr>Trusted vs. Untrusted Languages</vt:lpstr>
      <vt:lpstr>Trusted vs. Untrusted Languages</vt:lpstr>
      <vt:lpstr>Core Procedural PostgreSQL Languages</vt:lpstr>
      <vt:lpstr>Lanauges Available by Extension</vt:lpstr>
      <vt:lpstr>Core Functionality of Procedural Languages</vt:lpstr>
      <vt:lpstr>Functions</vt:lpstr>
      <vt:lpstr>Function Basics</vt:lpstr>
      <vt:lpstr>Function Behaviors</vt:lpstr>
      <vt:lpstr>Function Example</vt:lpstr>
      <vt:lpstr>Using Functions</vt:lpstr>
      <vt:lpstr>Using Function Example</vt:lpstr>
      <vt:lpstr>Function Query Planner Parameters</vt:lpstr>
      <vt:lpstr>Function Query Planner Parameters</vt:lpstr>
      <vt:lpstr>Function Example</vt:lpstr>
      <vt:lpstr>Function Example</vt:lpstr>
      <vt:lpstr>Procedures</vt:lpstr>
      <vt:lpstr>Procedure Basics</vt:lpstr>
      <vt:lpstr>Procedure Example</vt:lpstr>
      <vt:lpstr>INOUT Procedure Example</vt:lpstr>
      <vt:lpstr>Using Procedures</vt:lpstr>
      <vt:lpstr>Using Procedures Examples</vt:lpstr>
      <vt:lpstr>Subtransactions</vt:lpstr>
      <vt:lpstr>Roles and Privileges</vt:lpstr>
      <vt:lpstr>The Basics</vt:lpstr>
      <vt:lpstr>PowerPoint Presentation</vt:lpstr>
      <vt:lpstr>PowerPoint Presentation</vt:lpstr>
      <vt:lpstr>pg_hba.conf</vt:lpstr>
      <vt:lpstr>PowerPoint Presentation</vt:lpstr>
      <vt:lpstr>Roles</vt:lpstr>
      <vt:lpstr>PostgreSQL 15 Attributes</vt:lpstr>
      <vt:lpstr>Users and Groups</vt:lpstr>
      <vt:lpstr>PowerPoint Presentation</vt:lpstr>
      <vt:lpstr>PostgreSQL Superuser</vt:lpstr>
      <vt:lpstr>Most cloud providers do not provide superuser access</vt:lpstr>
      <vt:lpstr>Superuser-like</vt:lpstr>
      <vt:lpstr>PostgreSQL 15+ Privileges</vt:lpstr>
      <vt:lpstr>PUBLIC Role</vt:lpstr>
      <vt:lpstr>Granting Privileges</vt:lpstr>
      <vt:lpstr>Granting Privileges</vt:lpstr>
      <vt:lpstr>More Detail on GRANT and REVOKE</vt:lpstr>
      <vt:lpstr>DEMO!</vt:lpstr>
      <vt:lpstr>PowerPoint Presentation</vt:lpstr>
      <vt:lpstr>MVCC and Vacuum</vt:lpstr>
      <vt:lpstr>"MVCC Unmasked" by Bruce Momjian</vt:lpstr>
      <vt:lpstr>PostgreSQL documentation uses the word tuple for row.  In technical terms, a tuple is an instance of the row schema.</vt:lpstr>
      <vt:lpstr>PowerPoint Presentation</vt:lpstr>
      <vt:lpstr>Multi-Version Concurrency Control</vt:lpstr>
      <vt:lpstr>Assigning XIDs</vt:lpstr>
      <vt:lpstr>PowerPoint Presentation</vt:lpstr>
      <vt:lpstr>PowerPoint Presentation</vt:lpstr>
      <vt:lpstr>PowerPoint Presentation</vt:lpstr>
      <vt:lpstr>PowerPoint Presentation</vt:lpstr>
      <vt:lpstr>Visible Tuples</vt:lpstr>
      <vt:lpstr>PowerPoint Presentation</vt:lpstr>
      <vt:lpstr>PowerPoint Presentation</vt:lpstr>
      <vt:lpstr>PostgreSQL Heap Page Layout</vt:lpstr>
      <vt:lpstr>PowerPoint Presentation</vt:lpstr>
      <vt:lpstr>PostgreSQL Heap Page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Vacuum!</vt:lpstr>
      <vt:lpstr>Free space used by dead tuples</vt:lpstr>
      <vt:lpstr>PowerPoint Presentation</vt:lpstr>
      <vt:lpstr>PowerPoint Presentation</vt:lpstr>
      <vt:lpstr>PowerPoint Presentation</vt:lpstr>
      <vt:lpstr>PowerPoint Presentation</vt:lpstr>
      <vt:lpstr>Freeze rows and pages</vt:lpstr>
      <vt:lpstr>PowerPoint Presentation</vt:lpstr>
      <vt:lpstr>PowerPoint Presentation</vt:lpstr>
      <vt:lpstr>VACUUM Automation</vt:lpstr>
      <vt:lpstr>Individual Table Auto[vacuum/analyze]</vt:lpstr>
      <vt:lpstr>PowerPoint Presentation</vt:lpstr>
      <vt:lpstr>PowerPoint Presentation</vt:lpstr>
      <vt:lpstr>PowerPoint Presentation</vt:lpstr>
      <vt:lpstr> "If you think autovacuum/analyze is running too frequently, it's probably not running frequently enough"</vt:lpstr>
      <vt:lpstr>Standard Configuration and Maintenance</vt:lpstr>
      <vt:lpstr>Over 300 configuration options</vt:lpstr>
      <vt:lpstr>Configuration</vt:lpstr>
      <vt:lpstr>Configuration – The Big 4</vt:lpstr>
      <vt:lpstr>shared_buffers</vt:lpstr>
      <vt:lpstr>Cache Hit Ratio</vt:lpstr>
      <vt:lpstr>work_mem</vt:lpstr>
      <vt:lpstr>work_mem</vt:lpstr>
      <vt:lpstr>Configuration – The big 4</vt:lpstr>
      <vt:lpstr>maintenance_work_mem</vt:lpstr>
      <vt:lpstr>autovacuum_work_mem</vt:lpstr>
      <vt:lpstr>Configuration (other)</vt:lpstr>
      <vt:lpstr>Configuration (other)</vt:lpstr>
      <vt:lpstr>Configuration (other)</vt:lpstr>
      <vt:lpstr>SHOW &amp; SET</vt:lpstr>
      <vt:lpstr>Other Maintenance Tasks</vt:lpstr>
      <vt:lpstr>Reindexing</vt:lpstr>
      <vt:lpstr>Reindexing</vt:lpstr>
      <vt:lpstr>FILLFACTOR</vt:lpstr>
      <vt:lpstr>FILLFACTOR</vt:lpstr>
      <vt:lpstr>Heap-only Tuples (HOT)</vt:lpstr>
      <vt:lpstr>PowerPoint Presentation</vt:lpstr>
      <vt:lpstr>Extensions</vt:lpstr>
      <vt:lpstr>PowerPoint Presentation</vt:lpstr>
      <vt:lpstr>What are extensions?</vt:lpstr>
      <vt:lpstr>What are extensions?</vt:lpstr>
      <vt:lpstr>Problems that extensions can solve</vt:lpstr>
      <vt:lpstr>If you wish PostgreSQL could do something, it's probably possible  with an extension… within reason</vt:lpstr>
      <vt:lpstr>PowerPoint Presentation</vt:lpstr>
      <vt:lpstr>What are extensions?</vt:lpstr>
      <vt:lpstr>Extensions</vt:lpstr>
      <vt:lpstr>Support varies among cloud providers</vt:lpstr>
      <vt:lpstr>10 Extensions to know about</vt:lpstr>
      <vt:lpstr>PostGIS</vt:lpstr>
      <vt:lpstr>PowerPoint Presentation</vt:lpstr>
      <vt:lpstr>postgres_fdw</vt:lpstr>
      <vt:lpstr>pg_stat_statements</vt:lpstr>
      <vt:lpstr>Redgate Monitor</vt:lpstr>
      <vt:lpstr>pg_cron</vt:lpstr>
      <vt:lpstr>pg_trgm</vt:lpstr>
      <vt:lpstr>hypopg</vt:lpstr>
      <vt:lpstr>pg_partman</vt:lpstr>
      <vt:lpstr>pg_vector</vt:lpstr>
      <vt:lpstr>pg_hint_plan</vt:lpstr>
      <vt:lpstr>pgcrypto</vt:lpstr>
      <vt:lpstr>TimescaleDB or Citus (BONUS)</vt:lpstr>
      <vt:lpstr>Monitoring and Instrumentation</vt:lpstr>
      <vt:lpstr>Server Metrics</vt:lpstr>
      <vt:lpstr>Cumulative Statistics System</vt:lpstr>
      <vt:lpstr>Query Metrics</vt:lpstr>
      <vt:lpstr>DEMO!</vt:lpstr>
      <vt:lpstr>PowerPoint Presentation</vt:lpstr>
      <vt:lpstr>Performance Tuning</vt:lpstr>
      <vt:lpstr>Cost-based Optimizer</vt:lpstr>
      <vt:lpstr>Statistics</vt:lpstr>
      <vt:lpstr>EXPLAIN in Practice</vt:lpstr>
      <vt:lpstr>EXPLAIN</vt:lpstr>
      <vt:lpstr>Reading EXPLAIN</vt:lpstr>
      <vt:lpstr>PowerPoint Presentation</vt:lpstr>
      <vt:lpstr>PowerPoint Presentation</vt:lpstr>
      <vt:lpstr>Primary Scan nodes</vt:lpstr>
      <vt:lpstr>Primary join nodes</vt:lpstr>
      <vt:lpstr>Other nodes</vt:lpstr>
      <vt:lpstr>PowerPoint Presentation</vt:lpstr>
      <vt:lpstr>pg_stat_statement</vt:lpstr>
      <vt:lpstr>pg_stat_statement statistics</vt:lpstr>
      <vt:lpstr>52 Columns of data (as of PG18)</vt:lpstr>
      <vt:lpstr>PowerPoint Presentation</vt:lpstr>
      <vt:lpstr>All statistics are cumulative from the last restart*</vt:lpstr>
      <vt:lpstr>pg_stat_statement: total time w/ cache hit ratio</vt:lpstr>
      <vt:lpstr>PowerPoint Presentation</vt:lpstr>
      <vt:lpstr>PostgreSQL and the Cloud</vt:lpstr>
      <vt:lpstr>The Big 3 (in alphabetical order)</vt:lpstr>
      <vt:lpstr>Anyone EXCEPT Them</vt:lpstr>
      <vt:lpstr>Meanwhile, back at the ranch…</vt:lpstr>
      <vt:lpstr>Common to Big Three Cloud Providers</vt:lpstr>
      <vt:lpstr>AWS RDS PostgreSQL</vt:lpstr>
      <vt:lpstr>AWS Aurora PostgreSQL</vt:lpstr>
      <vt:lpstr>GCP CloudSQL for PostgreSQL</vt:lpstr>
      <vt:lpstr>GCP AlloyDB for PostgreSQL</vt:lpstr>
      <vt:lpstr>Azure Database for PostgreSQL</vt:lpstr>
      <vt:lpstr>PowerPoint Presentation</vt:lpstr>
      <vt:lpstr>PowerPoint Presentation</vt:lpstr>
      <vt:lpstr>PowerPoint Presentation</vt:lpstr>
      <vt:lpstr>Additional Resources</vt:lpstr>
      <vt:lpstr>PostgreSQL Documentation</vt:lpstr>
      <vt:lpstr>Books</vt:lpstr>
      <vt:lpstr>Other Events</vt:lpstr>
      <vt:lpstr>Online</vt:lpstr>
      <vt:lpstr>PowerPoint Presentation</vt:lpstr>
      <vt:lpstr>PowerPoint Presentation</vt:lpstr>
      <vt:lpstr>PowerPoint Presentation</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lastModifiedBy>Grant Fritchey</cp:lastModifiedBy>
  <cp:revision>13</cp:revision>
  <cp:lastPrinted>2015-12-02T11:41:23Z</cp:lastPrinted>
  <dcterms:created xsi:type="dcterms:W3CDTF">2015-11-25T13:50:45Z</dcterms:created>
  <dcterms:modified xsi:type="dcterms:W3CDTF">2025-11-17T01:52:38Z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0x0101003760C779E989E145AAD13EC3F1475DCA</vt:lpwstr>
  </property>
  <property fmtid="{D5CDD505-2E9C-101B-9397-08002B2CF9AE}" pid="3" name="MediaServiceImageTags">
    <vt:lpwstr/>
  </property>
</Properties>
</file>